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359" r:id="rId6"/>
    <p:sldId id="357" r:id="rId7"/>
    <p:sldId id="360" r:id="rId8"/>
    <p:sldId id="264" r:id="rId9"/>
    <p:sldId id="317" r:id="rId10"/>
    <p:sldId id="260" r:id="rId11"/>
    <p:sldId id="366" r:id="rId12"/>
    <p:sldId id="367" r:id="rId13"/>
    <p:sldId id="368" r:id="rId14"/>
    <p:sldId id="268" r:id="rId15"/>
    <p:sldId id="269" r:id="rId16"/>
    <p:sldId id="370" r:id="rId17"/>
    <p:sldId id="380" r:id="rId18"/>
    <p:sldId id="361" r:id="rId19"/>
    <p:sldId id="363" r:id="rId20"/>
    <p:sldId id="311" r:id="rId21"/>
    <p:sldId id="270" r:id="rId22"/>
    <p:sldId id="320" r:id="rId23"/>
    <p:sldId id="364" r:id="rId24"/>
    <p:sldId id="272" r:id="rId25"/>
    <p:sldId id="274" r:id="rId26"/>
    <p:sldId id="275" r:id="rId27"/>
    <p:sldId id="276" r:id="rId28"/>
    <p:sldId id="277" r:id="rId29"/>
    <p:sldId id="278" r:id="rId30"/>
    <p:sldId id="340" r:id="rId31"/>
    <p:sldId id="341" r:id="rId32"/>
    <p:sldId id="342" r:id="rId33"/>
    <p:sldId id="343" r:id="rId34"/>
    <p:sldId id="344" r:id="rId35"/>
    <p:sldId id="345" r:id="rId36"/>
    <p:sldId id="346" r:id="rId37"/>
    <p:sldId id="347" r:id="rId38"/>
    <p:sldId id="348" r:id="rId39"/>
    <p:sldId id="398" r:id="rId40"/>
    <p:sldId id="399" r:id="rId41"/>
    <p:sldId id="400" r:id="rId42"/>
    <p:sldId id="312" r:id="rId43"/>
    <p:sldId id="372" r:id="rId44"/>
    <p:sldId id="373" r:id="rId45"/>
    <p:sldId id="374" r:id="rId46"/>
    <p:sldId id="382" r:id="rId47"/>
    <p:sldId id="279" r:id="rId48"/>
    <p:sldId id="280" r:id="rId49"/>
    <p:sldId id="383" r:id="rId50"/>
    <p:sldId id="391" r:id="rId51"/>
    <p:sldId id="385" r:id="rId52"/>
    <p:sldId id="386" r:id="rId53"/>
    <p:sldId id="387" r:id="rId54"/>
    <p:sldId id="388" r:id="rId55"/>
    <p:sldId id="389" r:id="rId56"/>
    <p:sldId id="390" r:id="rId57"/>
    <p:sldId id="392" r:id="rId58"/>
    <p:sldId id="393" r:id="rId59"/>
    <p:sldId id="394" r:id="rId60"/>
    <p:sldId id="395" r:id="rId61"/>
    <p:sldId id="396" r:id="rId62"/>
    <p:sldId id="397" r:id="rId63"/>
    <p:sldId id="337" r:id="rId64"/>
    <p:sldId id="338" r:id="rId65"/>
    <p:sldId id="31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86" d="100"/>
          <a:sy n="86" d="100"/>
        </p:scale>
        <p:origin x="76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07:12.91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07:30.6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11:12.9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07:30.6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11:12.9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07:30.6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7T04:11:12.9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7:50.5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18.041"/>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40.993"/>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41.357"/>
    </inkml:context>
    <inkml:brush xml:id="br0">
      <inkml:brushProperty name="width" value="0.05" units="cm"/>
      <inkml:brushProperty name="height" value="0.0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7:50.5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18.041"/>
    </inkml:context>
    <inkml:brush xml:id="br0">
      <inkml:brushProperty name="width" value="0.05" units="cm"/>
      <inkml:brushProperty name="height" value="0.0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40.993"/>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7:48:41.357"/>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A0CC0CF-6665-4745-B111-83AF4DDF29F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41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45018-7288-4A7A-A12F-145EE306BE57}"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CC0CF-6665-4745-B111-83AF4DDF29FE}" type="slidenum">
              <a:rPr lang="en-US" smtClean="0"/>
              <a:t>‹#›</a:t>
            </a:fld>
            <a:endParaRPr lang="en-US"/>
          </a:p>
        </p:txBody>
      </p:sp>
    </p:spTree>
    <p:extLst>
      <p:ext uri="{BB962C8B-B14F-4D97-AF65-F5344CB8AC3E}">
        <p14:creationId xmlns:p14="http://schemas.microsoft.com/office/powerpoint/2010/main" val="286164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7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spTree>
    <p:extLst>
      <p:ext uri="{BB962C8B-B14F-4D97-AF65-F5344CB8AC3E}">
        <p14:creationId xmlns:p14="http://schemas.microsoft.com/office/powerpoint/2010/main" val="2447668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069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28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931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30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spTree>
    <p:extLst>
      <p:ext uri="{BB962C8B-B14F-4D97-AF65-F5344CB8AC3E}">
        <p14:creationId xmlns:p14="http://schemas.microsoft.com/office/powerpoint/2010/main" val="201439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45018-7288-4A7A-A12F-145EE306BE57}"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CC0CF-6665-4745-B111-83AF4DDF29F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18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45018-7288-4A7A-A12F-145EE306BE57}"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CC0CF-6665-4745-B111-83AF4DDF29FE}"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0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45018-7288-4A7A-A12F-145EE306BE57}"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CC0CF-6665-4745-B111-83AF4DDF29F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24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45018-7288-4A7A-A12F-145EE306BE57}"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CC0CF-6665-4745-B111-83AF4DDF29F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87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45018-7288-4A7A-A12F-145EE306BE57}"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CC0CF-6665-4745-B111-83AF4DDF29FE}" type="slidenum">
              <a:rPr lang="en-US" smtClean="0"/>
              <a:t>‹#›</a:t>
            </a:fld>
            <a:endParaRPr lang="en-US"/>
          </a:p>
        </p:txBody>
      </p:sp>
    </p:spTree>
    <p:extLst>
      <p:ext uri="{BB962C8B-B14F-4D97-AF65-F5344CB8AC3E}">
        <p14:creationId xmlns:p14="http://schemas.microsoft.com/office/powerpoint/2010/main" val="323851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45018-7288-4A7A-A12F-145EE306BE57}"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CC0CF-6665-4745-B111-83AF4DDF29F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60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45018-7288-4A7A-A12F-145EE306BE57}"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CC0CF-6665-4745-B111-83AF4DDF29FE}" type="slidenum">
              <a:rPr lang="en-US" smtClean="0"/>
              <a:t>‹#›</a:t>
            </a:fld>
            <a:endParaRPr lang="en-US"/>
          </a:p>
        </p:txBody>
      </p:sp>
    </p:spTree>
    <p:extLst>
      <p:ext uri="{BB962C8B-B14F-4D97-AF65-F5344CB8AC3E}">
        <p14:creationId xmlns:p14="http://schemas.microsoft.com/office/powerpoint/2010/main" val="45087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645018-7288-4A7A-A12F-145EE306BE57}" type="datetimeFigureOut">
              <a:rPr lang="en-US" smtClean="0"/>
              <a:t>12/15/2021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0CC0CF-6665-4745-B111-83AF4DDF29FE}" type="slidenum">
              <a:rPr lang="en-US" smtClean="0"/>
              <a:t>‹#›</a:t>
            </a:fld>
            <a:endParaRPr lang="en-US"/>
          </a:p>
        </p:txBody>
      </p:sp>
    </p:spTree>
    <p:extLst>
      <p:ext uri="{BB962C8B-B14F-4D97-AF65-F5344CB8AC3E}">
        <p14:creationId xmlns:p14="http://schemas.microsoft.com/office/powerpoint/2010/main" val="268277135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customXml" Target="../ink/ink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customXml" Target="../ink/ink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customXml" Target="../ink/ink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algorithmtutor.com/Data-Structures/Tree/Self-balancing-Binary-Search-Trees/#Tree-rot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lgorithmtutor.com/Data-Structures/Tree/Binary-Search-Trees/#Inser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algorithmtutor.com/Data-Structures/Tree/Binary-Search-Trees/#Deleti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270.png"/><Relationship Id="rId9" Type="http://schemas.openxmlformats.org/officeDocument/2006/relationships/customXml" Target="../ink/ink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customXml" Target="../ink/ink7.xml"/><Relationship Id="rId4" Type="http://schemas.openxmlformats.org/officeDocument/2006/relationships/image" Target="../media/image270.png"/><Relationship Id="rId9" Type="http://schemas.openxmlformats.org/officeDocument/2006/relationships/customXml" Target="../ink/ink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22D1-883C-4EAC-9D42-C2E315D25E5B}"/>
              </a:ext>
            </a:extLst>
          </p:cNvPr>
          <p:cNvSpPr>
            <a:spLocks noGrp="1"/>
          </p:cNvSpPr>
          <p:nvPr>
            <p:ph type="ctrTitle"/>
          </p:nvPr>
        </p:nvSpPr>
        <p:spPr>
          <a:xfrm>
            <a:off x="2183907" y="1407112"/>
            <a:ext cx="7824186" cy="752304"/>
          </a:xfrm>
          <a:solidFill>
            <a:srgbClr val="FF0000"/>
          </a:solidFill>
        </p:spPr>
        <p:txBody>
          <a:bodyPr/>
          <a:lstStyle/>
          <a:p>
            <a:r>
              <a:rPr lang="en-US" sz="3600" b="1" dirty="0">
                <a:solidFill>
                  <a:srgbClr val="000000"/>
                </a:solidFill>
                <a:latin typeface="Times New Roman" panose="02020603050405020304" pitchFamily="18" charset="0"/>
              </a:rPr>
              <a:t>P</a:t>
            </a:r>
            <a:r>
              <a:rPr lang="en-US" sz="3600" b="1" i="0" u="none" strike="noStrike" dirty="0">
                <a:solidFill>
                  <a:srgbClr val="000000"/>
                </a:solidFill>
                <a:effectLst/>
                <a:latin typeface="Times New Roman" panose="02020603050405020304" pitchFamily="18" charset="0"/>
              </a:rPr>
              <a:t>resentation on :</a:t>
            </a:r>
            <a:endParaRPr lang="en-US" sz="3600" b="1" dirty="0"/>
          </a:p>
        </p:txBody>
      </p:sp>
      <p:sp>
        <p:nvSpPr>
          <p:cNvPr id="3" name="Subtitle 2">
            <a:extLst>
              <a:ext uri="{FF2B5EF4-FFF2-40B4-BE49-F238E27FC236}">
                <a16:creationId xmlns:a16="http://schemas.microsoft.com/office/drawing/2014/main" id="{0B639FFD-1835-423B-AB62-1FD156036394}"/>
              </a:ext>
            </a:extLst>
          </p:cNvPr>
          <p:cNvSpPr>
            <a:spLocks noGrp="1"/>
          </p:cNvSpPr>
          <p:nvPr>
            <p:ph type="subTitle" idx="1"/>
          </p:nvPr>
        </p:nvSpPr>
        <p:spPr>
          <a:xfrm>
            <a:off x="2183907" y="2159415"/>
            <a:ext cx="7824186" cy="3371373"/>
          </a:xfrm>
          <a:solidFill>
            <a:srgbClr val="FFC000"/>
          </a:solidFill>
        </p:spPr>
        <p:txBody>
          <a:bodyPr>
            <a:normAutofit/>
          </a:bodyPr>
          <a:lstStyle/>
          <a:p>
            <a:r>
              <a:rPr lang="en-US" sz="4000" b="1" i="0" u="none" strike="noStrike"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rPr>
              <a:t>AVL</a:t>
            </a:r>
            <a:r>
              <a:rPr lang="en-US" sz="4000" b="1" i="0" u="none" strike="noStrike" dirty="0">
                <a:solidFill>
                  <a:schemeClr val="accent1">
                    <a:lumMod val="50000"/>
                  </a:schemeClr>
                </a:solidFill>
                <a:effectLst/>
                <a:latin typeface="Times New Roman" panose="02020603050405020304" pitchFamily="18" charset="0"/>
              </a:rPr>
              <a:t> TREES                        </a:t>
            </a:r>
          </a:p>
          <a:p>
            <a:endParaRPr lang="en-US" sz="4000" b="1" dirty="0">
              <a:solidFill>
                <a:schemeClr val="accent1">
                  <a:lumMod val="50000"/>
                </a:schemeClr>
              </a:solidFill>
            </a:endParaRPr>
          </a:p>
        </p:txBody>
      </p:sp>
      <p:sp>
        <p:nvSpPr>
          <p:cNvPr id="4" name="TextBox 3">
            <a:extLst>
              <a:ext uri="{FF2B5EF4-FFF2-40B4-BE49-F238E27FC236}">
                <a16:creationId xmlns:a16="http://schemas.microsoft.com/office/drawing/2014/main" id="{C7741F3D-613F-4F46-A069-9328175A4098}"/>
              </a:ext>
            </a:extLst>
          </p:cNvPr>
          <p:cNvSpPr txBox="1"/>
          <p:nvPr/>
        </p:nvSpPr>
        <p:spPr>
          <a:xfrm>
            <a:off x="7075503" y="2917626"/>
            <a:ext cx="2831977" cy="369332"/>
          </a:xfrm>
          <a:prstGeom prst="rect">
            <a:avLst/>
          </a:prstGeom>
          <a:noFill/>
        </p:spPr>
        <p:txBody>
          <a:bodyPr wrap="square" rtlCol="0">
            <a:spAutoFit/>
          </a:bodyPr>
          <a:lstStyle/>
          <a:p>
            <a:r>
              <a:rPr lang="en-US" dirty="0"/>
              <a:t>Presented by :pooja pawade</a:t>
            </a:r>
          </a:p>
        </p:txBody>
      </p:sp>
    </p:spTree>
    <p:extLst>
      <p:ext uri="{BB962C8B-B14F-4D97-AF65-F5344CB8AC3E}">
        <p14:creationId xmlns:p14="http://schemas.microsoft.com/office/powerpoint/2010/main" val="204872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586A-F954-40A9-BD82-592C29723592}"/>
              </a:ext>
            </a:extLst>
          </p:cNvPr>
          <p:cNvSpPr>
            <a:spLocks noGrp="1"/>
          </p:cNvSpPr>
          <p:nvPr>
            <p:ph type="title"/>
          </p:nvPr>
        </p:nvSpPr>
        <p:spPr>
          <a:xfrm>
            <a:off x="612559" y="665826"/>
            <a:ext cx="11017189" cy="1620174"/>
          </a:xfrm>
          <a:solidFill>
            <a:srgbClr val="92D050"/>
          </a:solidFill>
          <a:effectLst>
            <a:glow rad="139700">
              <a:schemeClr val="accent2">
                <a:satMod val="175000"/>
                <a:alpha val="40000"/>
              </a:schemeClr>
            </a:glow>
          </a:effectLst>
        </p:spPr>
        <p:txBody>
          <a:bodyPr/>
          <a:lstStyle/>
          <a:p>
            <a:r>
              <a:rPr lang="en-US" b="1" dirty="0"/>
              <a:t>BALANCE FACTOR:-</a:t>
            </a:r>
          </a:p>
        </p:txBody>
      </p:sp>
      <p:sp>
        <p:nvSpPr>
          <p:cNvPr id="3" name="Content Placeholder 2">
            <a:extLst>
              <a:ext uri="{FF2B5EF4-FFF2-40B4-BE49-F238E27FC236}">
                <a16:creationId xmlns:a16="http://schemas.microsoft.com/office/drawing/2014/main" id="{E2991E33-1C34-4F4B-B4C0-D73A03151CD1}"/>
              </a:ext>
            </a:extLst>
          </p:cNvPr>
          <p:cNvSpPr>
            <a:spLocks noGrp="1"/>
          </p:cNvSpPr>
          <p:nvPr>
            <p:ph idx="1"/>
          </p:nvPr>
        </p:nvSpPr>
        <p:spPr>
          <a:xfrm>
            <a:off x="541538" y="2556931"/>
            <a:ext cx="11088209" cy="3755091"/>
          </a:xfrm>
          <a:noFill/>
          <a:ln>
            <a:solidFill>
              <a:srgbClr val="C00000"/>
            </a:solidFill>
          </a:ln>
          <a:effectLst>
            <a:glow rad="228600">
              <a:schemeClr val="accent2">
                <a:satMod val="175000"/>
                <a:alpha val="40000"/>
              </a:schemeClr>
            </a:glow>
          </a:effectLst>
        </p:spPr>
        <p:txBody>
          <a:bodyPr>
            <a:noAutofit/>
          </a:bodyPr>
          <a:lstStyle/>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The balance factor is known as the difference between the height of the left subtree and the right subtree.</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Balance factor(node) = height(node-&gt;left) – height(node-&gt;right)</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Allowed values of BF are –1, 0, and +1.</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The value –1 indicates that the right sub-tree contains one extra, i.e., the tree is right heavy.</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The value +1 indicates that the left sub-tree contains one extra, i.e., the tree is left heavy.</a:t>
            </a: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The value 0 shows that the tree includes equal nodes on each side, i.e., the tree is perfectly balanced.</a:t>
            </a:r>
          </a:p>
          <a:p>
            <a:endParaRPr lang="en-US" sz="2000" b="1" dirty="0"/>
          </a:p>
        </p:txBody>
      </p:sp>
    </p:spTree>
    <p:extLst>
      <p:ext uri="{BB962C8B-B14F-4D97-AF65-F5344CB8AC3E}">
        <p14:creationId xmlns:p14="http://schemas.microsoft.com/office/powerpoint/2010/main" val="155987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D15568-26B3-4454-AFB7-D94A9349E27F}"/>
                  </a:ext>
                </a:extLst>
              </p14:cNvPr>
              <p14:cNvContentPartPr/>
              <p14:nvPr/>
            </p14:nvContentPartPr>
            <p14:xfrm>
              <a:off x="2352303" y="3257913"/>
              <a:ext cx="360" cy="360"/>
            </p14:xfrm>
          </p:contentPart>
        </mc:Choice>
        <mc:Fallback xmlns="">
          <p:pic>
            <p:nvPicPr>
              <p:cNvPr id="2" name="Ink 1">
                <a:extLst>
                  <a:ext uri="{FF2B5EF4-FFF2-40B4-BE49-F238E27FC236}">
                    <a16:creationId xmlns:a16="http://schemas.microsoft.com/office/drawing/2014/main" id="{28D15568-26B3-4454-AFB7-D94A9349E27F}"/>
                  </a:ext>
                </a:extLst>
              </p:cNvPr>
              <p:cNvPicPr/>
              <p:nvPr/>
            </p:nvPicPr>
            <p:blipFill>
              <a:blip r:embed="rId3"/>
              <a:stretch>
                <a:fillRect/>
              </a:stretch>
            </p:blipFill>
            <p:spPr>
              <a:xfrm>
                <a:off x="2343663" y="3248913"/>
                <a:ext cx="18000" cy="18000"/>
              </a:xfrm>
              <a:prstGeom prst="rect">
                <a:avLst/>
              </a:prstGeom>
            </p:spPr>
          </p:pic>
        </mc:Fallback>
      </mc:AlternateContent>
      <p:pic>
        <p:nvPicPr>
          <p:cNvPr id="3074" name="Picture 2" descr="Not-An-AVL-Tree | Gate Vidyalay">
            <a:extLst>
              <a:ext uri="{FF2B5EF4-FFF2-40B4-BE49-F238E27FC236}">
                <a16:creationId xmlns:a16="http://schemas.microsoft.com/office/drawing/2014/main" id="{ADE07526-37A7-42CB-96F2-722D3A357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58" y="1857251"/>
            <a:ext cx="10733103" cy="4161809"/>
          </a:xfrm>
          <a:prstGeom prst="rect">
            <a:avLst/>
          </a:prstGeom>
          <a:solidFill>
            <a:srgbClr val="FFC000"/>
          </a:solidFill>
        </p:spPr>
      </p:pic>
      <mc:AlternateContent xmlns:mc="http://schemas.openxmlformats.org/markup-compatibility/2006" xmlns:p14="http://schemas.microsoft.com/office/powerpoint/2010/main">
        <mc:Choice Requires="p14">
          <p:contentPart p14:bwMode="auto" r:id="rId5">
            <p14:nvContentPartPr>
              <p14:cNvPr id="3098" name="Ink 3097">
                <a:extLst>
                  <a:ext uri="{FF2B5EF4-FFF2-40B4-BE49-F238E27FC236}">
                    <a16:creationId xmlns:a16="http://schemas.microsoft.com/office/drawing/2014/main" id="{B47AB3CE-E2DC-410C-BDB6-365F919FCF97}"/>
                  </a:ext>
                </a:extLst>
              </p14:cNvPr>
              <p14:cNvContentPartPr/>
              <p14:nvPr/>
            </p14:nvContentPartPr>
            <p14:xfrm>
              <a:off x="2174463" y="3719073"/>
              <a:ext cx="360" cy="360"/>
            </p14:xfrm>
          </p:contentPart>
        </mc:Choice>
        <mc:Fallback xmlns="">
          <p:pic>
            <p:nvPicPr>
              <p:cNvPr id="3098" name="Ink 3097">
                <a:extLst>
                  <a:ext uri="{FF2B5EF4-FFF2-40B4-BE49-F238E27FC236}">
                    <a16:creationId xmlns:a16="http://schemas.microsoft.com/office/drawing/2014/main" id="{B47AB3CE-E2DC-410C-BDB6-365F919FCF97}"/>
                  </a:ext>
                </a:extLst>
              </p:cNvPr>
              <p:cNvPicPr/>
              <p:nvPr/>
            </p:nvPicPr>
            <p:blipFill>
              <a:blip r:embed="rId6"/>
              <a:stretch>
                <a:fillRect/>
              </a:stretch>
            </p:blipFill>
            <p:spPr>
              <a:xfrm>
                <a:off x="2165463" y="3710073"/>
                <a:ext cx="18000" cy="18000"/>
              </a:xfrm>
              <a:prstGeom prst="rect">
                <a:avLst/>
              </a:prstGeom>
            </p:spPr>
          </p:pic>
        </mc:Fallback>
      </mc:AlternateContent>
      <p:sp>
        <p:nvSpPr>
          <p:cNvPr id="6" name="TextBox 5">
            <a:extLst>
              <a:ext uri="{FF2B5EF4-FFF2-40B4-BE49-F238E27FC236}">
                <a16:creationId xmlns:a16="http://schemas.microsoft.com/office/drawing/2014/main" id="{DDAA1169-D6EC-492E-87D1-C1F6A55FDB95}"/>
              </a:ext>
            </a:extLst>
          </p:cNvPr>
          <p:cNvSpPr txBox="1"/>
          <p:nvPr/>
        </p:nvSpPr>
        <p:spPr>
          <a:xfrm>
            <a:off x="7412856" y="1395586"/>
            <a:ext cx="1063620" cy="461665"/>
          </a:xfrm>
          <a:prstGeom prst="rect">
            <a:avLst/>
          </a:prstGeom>
          <a:noFill/>
        </p:spPr>
        <p:txBody>
          <a:bodyPr wrap="square" rtlCol="0">
            <a:spAutoFit/>
          </a:bodyPr>
          <a:lstStyle/>
          <a:p>
            <a:r>
              <a:rPr lang="en-US" sz="2400" b="1" dirty="0"/>
              <a:t>BF=?</a:t>
            </a:r>
          </a:p>
        </p:txBody>
      </p:sp>
      <p:sp>
        <p:nvSpPr>
          <p:cNvPr id="8" name="TextBox 7">
            <a:extLst>
              <a:ext uri="{FF2B5EF4-FFF2-40B4-BE49-F238E27FC236}">
                <a16:creationId xmlns:a16="http://schemas.microsoft.com/office/drawing/2014/main" id="{B8B10938-1E9A-4811-A924-70C2788C9D77}"/>
              </a:ext>
            </a:extLst>
          </p:cNvPr>
          <p:cNvSpPr txBox="1"/>
          <p:nvPr/>
        </p:nvSpPr>
        <p:spPr>
          <a:xfrm>
            <a:off x="4806192" y="2247854"/>
            <a:ext cx="974845" cy="461665"/>
          </a:xfrm>
          <a:prstGeom prst="rect">
            <a:avLst/>
          </a:prstGeom>
          <a:noFill/>
        </p:spPr>
        <p:txBody>
          <a:bodyPr wrap="square" rtlCol="0">
            <a:spAutoFit/>
          </a:bodyPr>
          <a:lstStyle/>
          <a:p>
            <a:r>
              <a:rPr lang="en-US" sz="2400" b="1" dirty="0"/>
              <a:t>BF=?</a:t>
            </a:r>
          </a:p>
        </p:txBody>
      </p:sp>
      <p:sp>
        <p:nvSpPr>
          <p:cNvPr id="11" name="TextBox 10">
            <a:extLst>
              <a:ext uri="{FF2B5EF4-FFF2-40B4-BE49-F238E27FC236}">
                <a16:creationId xmlns:a16="http://schemas.microsoft.com/office/drawing/2014/main" id="{4DA7CBD4-6047-47D5-8302-A49B261D5BFC}"/>
              </a:ext>
            </a:extLst>
          </p:cNvPr>
          <p:cNvSpPr txBox="1"/>
          <p:nvPr/>
        </p:nvSpPr>
        <p:spPr>
          <a:xfrm>
            <a:off x="3447809" y="3014262"/>
            <a:ext cx="1269507" cy="461665"/>
          </a:xfrm>
          <a:prstGeom prst="rect">
            <a:avLst/>
          </a:prstGeom>
          <a:noFill/>
        </p:spPr>
        <p:txBody>
          <a:bodyPr wrap="square" rtlCol="0">
            <a:spAutoFit/>
          </a:bodyPr>
          <a:lstStyle/>
          <a:p>
            <a:r>
              <a:rPr lang="en-US" sz="2400" b="1" dirty="0"/>
              <a:t>BF=?</a:t>
            </a:r>
          </a:p>
        </p:txBody>
      </p:sp>
      <p:sp>
        <p:nvSpPr>
          <p:cNvPr id="13" name="TextBox 12">
            <a:extLst>
              <a:ext uri="{FF2B5EF4-FFF2-40B4-BE49-F238E27FC236}">
                <a16:creationId xmlns:a16="http://schemas.microsoft.com/office/drawing/2014/main" id="{9A1EBFE4-2AE2-4E18-8AB8-AA9A5612C80A}"/>
              </a:ext>
            </a:extLst>
          </p:cNvPr>
          <p:cNvSpPr txBox="1"/>
          <p:nvPr/>
        </p:nvSpPr>
        <p:spPr>
          <a:xfrm>
            <a:off x="1837678" y="3929848"/>
            <a:ext cx="1321641" cy="461665"/>
          </a:xfrm>
          <a:prstGeom prst="rect">
            <a:avLst/>
          </a:prstGeom>
          <a:noFill/>
        </p:spPr>
        <p:txBody>
          <a:bodyPr wrap="square" rtlCol="0">
            <a:spAutoFit/>
          </a:bodyPr>
          <a:lstStyle/>
          <a:p>
            <a:r>
              <a:rPr lang="en-US" sz="2400" b="1" dirty="0"/>
              <a:t>BF=?</a:t>
            </a:r>
          </a:p>
        </p:txBody>
      </p:sp>
      <p:sp>
        <p:nvSpPr>
          <p:cNvPr id="19" name="TextBox 18">
            <a:extLst>
              <a:ext uri="{FF2B5EF4-FFF2-40B4-BE49-F238E27FC236}">
                <a16:creationId xmlns:a16="http://schemas.microsoft.com/office/drawing/2014/main" id="{955324A5-8301-4AA6-AA7A-10934DC4CC0B}"/>
              </a:ext>
            </a:extLst>
          </p:cNvPr>
          <p:cNvSpPr txBox="1"/>
          <p:nvPr/>
        </p:nvSpPr>
        <p:spPr>
          <a:xfrm>
            <a:off x="683580" y="4643020"/>
            <a:ext cx="935115" cy="461665"/>
          </a:xfrm>
          <a:prstGeom prst="rect">
            <a:avLst/>
          </a:prstGeom>
          <a:noFill/>
        </p:spPr>
        <p:txBody>
          <a:bodyPr wrap="square" rtlCol="0">
            <a:spAutoFit/>
          </a:bodyPr>
          <a:lstStyle/>
          <a:p>
            <a:r>
              <a:rPr lang="en-US" sz="2400" b="1" dirty="0"/>
              <a:t>BF=?</a:t>
            </a:r>
          </a:p>
        </p:txBody>
      </p:sp>
      <p:sp>
        <p:nvSpPr>
          <p:cNvPr id="21" name="TextBox 20">
            <a:extLst>
              <a:ext uri="{FF2B5EF4-FFF2-40B4-BE49-F238E27FC236}">
                <a16:creationId xmlns:a16="http://schemas.microsoft.com/office/drawing/2014/main" id="{94B39065-24BD-475B-8686-A784EAA2AE23}"/>
              </a:ext>
            </a:extLst>
          </p:cNvPr>
          <p:cNvSpPr txBox="1"/>
          <p:nvPr/>
        </p:nvSpPr>
        <p:spPr>
          <a:xfrm>
            <a:off x="6513380" y="2990717"/>
            <a:ext cx="1140200" cy="461665"/>
          </a:xfrm>
          <a:prstGeom prst="rect">
            <a:avLst/>
          </a:prstGeom>
          <a:noFill/>
        </p:spPr>
        <p:txBody>
          <a:bodyPr wrap="square" rtlCol="0">
            <a:spAutoFit/>
          </a:bodyPr>
          <a:lstStyle/>
          <a:p>
            <a:r>
              <a:rPr lang="en-US" sz="2400" b="1" dirty="0"/>
              <a:t>BF=?</a:t>
            </a:r>
          </a:p>
        </p:txBody>
      </p:sp>
      <p:sp>
        <p:nvSpPr>
          <p:cNvPr id="24" name="TextBox 23">
            <a:extLst>
              <a:ext uri="{FF2B5EF4-FFF2-40B4-BE49-F238E27FC236}">
                <a16:creationId xmlns:a16="http://schemas.microsoft.com/office/drawing/2014/main" id="{76AE92C1-3EB0-4402-8A1E-E582FD9230CF}"/>
              </a:ext>
            </a:extLst>
          </p:cNvPr>
          <p:cNvSpPr txBox="1"/>
          <p:nvPr/>
        </p:nvSpPr>
        <p:spPr>
          <a:xfrm>
            <a:off x="10404411" y="2247854"/>
            <a:ext cx="974846" cy="461665"/>
          </a:xfrm>
          <a:prstGeom prst="rect">
            <a:avLst/>
          </a:prstGeom>
          <a:noFill/>
        </p:spPr>
        <p:txBody>
          <a:bodyPr wrap="square" rtlCol="0">
            <a:spAutoFit/>
          </a:bodyPr>
          <a:lstStyle/>
          <a:p>
            <a:r>
              <a:rPr lang="en-US" sz="2400" b="1" dirty="0"/>
              <a:t>BF=?</a:t>
            </a:r>
          </a:p>
        </p:txBody>
      </p:sp>
      <p:sp>
        <p:nvSpPr>
          <p:cNvPr id="26" name="TextBox 25">
            <a:extLst>
              <a:ext uri="{FF2B5EF4-FFF2-40B4-BE49-F238E27FC236}">
                <a16:creationId xmlns:a16="http://schemas.microsoft.com/office/drawing/2014/main" id="{3283631B-260F-4A9C-AFF1-9282E8564931}"/>
              </a:ext>
            </a:extLst>
          </p:cNvPr>
          <p:cNvSpPr txBox="1"/>
          <p:nvPr/>
        </p:nvSpPr>
        <p:spPr>
          <a:xfrm>
            <a:off x="8569549" y="3027080"/>
            <a:ext cx="1140199" cy="461665"/>
          </a:xfrm>
          <a:prstGeom prst="rect">
            <a:avLst/>
          </a:prstGeom>
          <a:noFill/>
        </p:spPr>
        <p:txBody>
          <a:bodyPr wrap="square" rtlCol="0">
            <a:spAutoFit/>
          </a:bodyPr>
          <a:lstStyle/>
          <a:p>
            <a:r>
              <a:rPr lang="en-US" sz="2400" b="1" dirty="0"/>
              <a:t>BF=?</a:t>
            </a:r>
          </a:p>
        </p:txBody>
      </p:sp>
      <p:sp>
        <p:nvSpPr>
          <p:cNvPr id="14" name="TextBox 13">
            <a:extLst>
              <a:ext uri="{FF2B5EF4-FFF2-40B4-BE49-F238E27FC236}">
                <a16:creationId xmlns:a16="http://schemas.microsoft.com/office/drawing/2014/main" id="{698DCBA5-BAAC-4412-A2F9-70C9EA6B6D1A}"/>
              </a:ext>
            </a:extLst>
          </p:cNvPr>
          <p:cNvSpPr txBox="1"/>
          <p:nvPr/>
        </p:nvSpPr>
        <p:spPr>
          <a:xfrm>
            <a:off x="683580" y="492952"/>
            <a:ext cx="6094520" cy="2092881"/>
          </a:xfrm>
          <a:prstGeom prst="rect">
            <a:avLst/>
          </a:prstGeom>
          <a:noFill/>
        </p:spPr>
        <p:txBody>
          <a:bodyPr wrap="square">
            <a:spAutoFit/>
          </a:bodyPr>
          <a:lstStyle/>
          <a:p>
            <a:pPr rtl="0">
              <a:spcBef>
                <a:spcPts val="0"/>
              </a:spcBef>
              <a:spcAft>
                <a:spcPts val="1200"/>
              </a:spcAft>
            </a:pPr>
            <a:r>
              <a:rPr lang="en-US" sz="2400" b="1" i="0" u="none" strike="noStrike" dirty="0">
                <a:effectLst/>
                <a:latin typeface="Georgia" panose="02040502050405020303" pitchFamily="18" charset="0"/>
              </a:rPr>
              <a:t>Figure  is not an AVL tree as some nodes have balance factor greater than 1.</a:t>
            </a:r>
            <a:endParaRPr lang="en-US" sz="2400" b="1" dirty="0">
              <a:effectLst/>
            </a:endParaRPr>
          </a:p>
          <a:p>
            <a:br>
              <a:rPr lang="en-US" sz="2400" b="1" dirty="0"/>
            </a:br>
            <a:endParaRPr lang="en-US" sz="2400" b="1" dirty="0"/>
          </a:p>
        </p:txBody>
      </p:sp>
      <p:sp>
        <p:nvSpPr>
          <p:cNvPr id="3" name="TextBox 2">
            <a:extLst>
              <a:ext uri="{FF2B5EF4-FFF2-40B4-BE49-F238E27FC236}">
                <a16:creationId xmlns:a16="http://schemas.microsoft.com/office/drawing/2014/main" id="{DB3A6676-7808-4D14-A14D-B89A8B1BF857}"/>
              </a:ext>
            </a:extLst>
          </p:cNvPr>
          <p:cNvSpPr txBox="1"/>
          <p:nvPr/>
        </p:nvSpPr>
        <p:spPr>
          <a:xfrm>
            <a:off x="8797771" y="692453"/>
            <a:ext cx="2006353" cy="646331"/>
          </a:xfrm>
          <a:prstGeom prst="rect">
            <a:avLst/>
          </a:prstGeom>
          <a:solidFill>
            <a:srgbClr val="FF0000"/>
          </a:solidFill>
        </p:spPr>
        <p:txBody>
          <a:bodyPr wrap="square" rtlCol="0">
            <a:spAutoFit/>
          </a:bodyPr>
          <a:lstStyle/>
          <a:p>
            <a:r>
              <a:rPr lang="en-US" sz="3600" dirty="0"/>
              <a:t>BF=hl-</a:t>
            </a:r>
            <a:r>
              <a:rPr lang="en-US" sz="3600" dirty="0" err="1"/>
              <a:t>hr</a:t>
            </a:r>
            <a:endParaRPr lang="en-US" sz="3600" dirty="0"/>
          </a:p>
        </p:txBody>
      </p:sp>
    </p:spTree>
    <p:extLst>
      <p:ext uri="{BB962C8B-B14F-4D97-AF65-F5344CB8AC3E}">
        <p14:creationId xmlns:p14="http://schemas.microsoft.com/office/powerpoint/2010/main" val="345453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D15568-26B3-4454-AFB7-D94A9349E27F}"/>
                  </a:ext>
                </a:extLst>
              </p14:cNvPr>
              <p14:cNvContentPartPr/>
              <p14:nvPr/>
            </p14:nvContentPartPr>
            <p14:xfrm>
              <a:off x="2352303" y="3257913"/>
              <a:ext cx="360" cy="360"/>
            </p14:xfrm>
          </p:contentPart>
        </mc:Choice>
        <mc:Fallback xmlns="">
          <p:pic>
            <p:nvPicPr>
              <p:cNvPr id="2" name="Ink 1">
                <a:extLst>
                  <a:ext uri="{FF2B5EF4-FFF2-40B4-BE49-F238E27FC236}">
                    <a16:creationId xmlns:a16="http://schemas.microsoft.com/office/drawing/2014/main" id="{28D15568-26B3-4454-AFB7-D94A9349E27F}"/>
                  </a:ext>
                </a:extLst>
              </p:cNvPr>
              <p:cNvPicPr/>
              <p:nvPr/>
            </p:nvPicPr>
            <p:blipFill>
              <a:blip r:embed="rId3"/>
              <a:stretch>
                <a:fillRect/>
              </a:stretch>
            </p:blipFill>
            <p:spPr>
              <a:xfrm>
                <a:off x="2343663" y="3248913"/>
                <a:ext cx="18000" cy="18000"/>
              </a:xfrm>
              <a:prstGeom prst="rect">
                <a:avLst/>
              </a:prstGeom>
            </p:spPr>
          </p:pic>
        </mc:Fallback>
      </mc:AlternateContent>
      <p:pic>
        <p:nvPicPr>
          <p:cNvPr id="3074" name="Picture 2" descr="Not-An-AVL-Tree | Gate Vidyalay">
            <a:extLst>
              <a:ext uri="{FF2B5EF4-FFF2-40B4-BE49-F238E27FC236}">
                <a16:creationId xmlns:a16="http://schemas.microsoft.com/office/drawing/2014/main" id="{ADE07526-37A7-42CB-96F2-722D3A357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58" y="1857251"/>
            <a:ext cx="10733103" cy="4161809"/>
          </a:xfrm>
          <a:prstGeom prst="rect">
            <a:avLst/>
          </a:prstGeom>
          <a:solidFill>
            <a:schemeClr val="accent2"/>
          </a:solidFill>
        </p:spPr>
      </p:pic>
      <mc:AlternateContent xmlns:mc="http://schemas.openxmlformats.org/markup-compatibility/2006" xmlns:p14="http://schemas.microsoft.com/office/powerpoint/2010/main">
        <mc:Choice Requires="p14">
          <p:contentPart p14:bwMode="auto" r:id="rId5">
            <p14:nvContentPartPr>
              <p14:cNvPr id="3098" name="Ink 3097">
                <a:extLst>
                  <a:ext uri="{FF2B5EF4-FFF2-40B4-BE49-F238E27FC236}">
                    <a16:creationId xmlns:a16="http://schemas.microsoft.com/office/drawing/2014/main" id="{B47AB3CE-E2DC-410C-BDB6-365F919FCF97}"/>
                  </a:ext>
                </a:extLst>
              </p14:cNvPr>
              <p14:cNvContentPartPr/>
              <p14:nvPr/>
            </p14:nvContentPartPr>
            <p14:xfrm>
              <a:off x="2174463" y="3719073"/>
              <a:ext cx="360" cy="360"/>
            </p14:xfrm>
          </p:contentPart>
        </mc:Choice>
        <mc:Fallback xmlns="">
          <p:pic>
            <p:nvPicPr>
              <p:cNvPr id="3098" name="Ink 3097">
                <a:extLst>
                  <a:ext uri="{FF2B5EF4-FFF2-40B4-BE49-F238E27FC236}">
                    <a16:creationId xmlns:a16="http://schemas.microsoft.com/office/drawing/2014/main" id="{B47AB3CE-E2DC-410C-BDB6-365F919FCF97}"/>
                  </a:ext>
                </a:extLst>
              </p:cNvPr>
              <p:cNvPicPr/>
              <p:nvPr/>
            </p:nvPicPr>
            <p:blipFill>
              <a:blip r:embed="rId6"/>
              <a:stretch>
                <a:fillRect/>
              </a:stretch>
            </p:blipFill>
            <p:spPr>
              <a:xfrm>
                <a:off x="2165463" y="3710073"/>
                <a:ext cx="18000" cy="18000"/>
              </a:xfrm>
              <a:prstGeom prst="rect">
                <a:avLst/>
              </a:prstGeom>
            </p:spPr>
          </p:pic>
        </mc:Fallback>
      </mc:AlternateContent>
      <p:sp>
        <p:nvSpPr>
          <p:cNvPr id="6" name="TextBox 5">
            <a:extLst>
              <a:ext uri="{FF2B5EF4-FFF2-40B4-BE49-F238E27FC236}">
                <a16:creationId xmlns:a16="http://schemas.microsoft.com/office/drawing/2014/main" id="{DDAA1169-D6EC-492E-87D1-C1F6A55FDB95}"/>
              </a:ext>
            </a:extLst>
          </p:cNvPr>
          <p:cNvSpPr txBox="1"/>
          <p:nvPr/>
        </p:nvSpPr>
        <p:spPr>
          <a:xfrm>
            <a:off x="7412856" y="1395586"/>
            <a:ext cx="1420426" cy="461665"/>
          </a:xfrm>
          <a:prstGeom prst="rect">
            <a:avLst/>
          </a:prstGeom>
          <a:noFill/>
        </p:spPr>
        <p:txBody>
          <a:bodyPr wrap="square" rtlCol="0">
            <a:spAutoFit/>
          </a:bodyPr>
          <a:lstStyle/>
          <a:p>
            <a:r>
              <a:rPr lang="en-US" sz="2400" b="1" dirty="0"/>
              <a:t>BF=4-2</a:t>
            </a:r>
          </a:p>
        </p:txBody>
      </p:sp>
      <p:sp>
        <p:nvSpPr>
          <p:cNvPr id="8" name="TextBox 7">
            <a:extLst>
              <a:ext uri="{FF2B5EF4-FFF2-40B4-BE49-F238E27FC236}">
                <a16:creationId xmlns:a16="http://schemas.microsoft.com/office/drawing/2014/main" id="{B8B10938-1E9A-4811-A924-70C2788C9D77}"/>
              </a:ext>
            </a:extLst>
          </p:cNvPr>
          <p:cNvSpPr txBox="1"/>
          <p:nvPr/>
        </p:nvSpPr>
        <p:spPr>
          <a:xfrm>
            <a:off x="4806192" y="2247854"/>
            <a:ext cx="1289808" cy="461665"/>
          </a:xfrm>
          <a:prstGeom prst="rect">
            <a:avLst/>
          </a:prstGeom>
          <a:noFill/>
        </p:spPr>
        <p:txBody>
          <a:bodyPr wrap="square" rtlCol="0">
            <a:spAutoFit/>
          </a:bodyPr>
          <a:lstStyle/>
          <a:p>
            <a:r>
              <a:rPr lang="en-US" sz="2400" b="1" dirty="0"/>
              <a:t>BF=3-1</a:t>
            </a:r>
          </a:p>
        </p:txBody>
      </p:sp>
      <p:sp>
        <p:nvSpPr>
          <p:cNvPr id="11" name="TextBox 10">
            <a:extLst>
              <a:ext uri="{FF2B5EF4-FFF2-40B4-BE49-F238E27FC236}">
                <a16:creationId xmlns:a16="http://schemas.microsoft.com/office/drawing/2014/main" id="{4DA7CBD4-6047-47D5-8302-A49B261D5BFC}"/>
              </a:ext>
            </a:extLst>
          </p:cNvPr>
          <p:cNvSpPr txBox="1"/>
          <p:nvPr/>
        </p:nvSpPr>
        <p:spPr>
          <a:xfrm>
            <a:off x="3447809" y="3014262"/>
            <a:ext cx="1269507" cy="461665"/>
          </a:xfrm>
          <a:prstGeom prst="rect">
            <a:avLst/>
          </a:prstGeom>
          <a:noFill/>
        </p:spPr>
        <p:txBody>
          <a:bodyPr wrap="square" rtlCol="0">
            <a:spAutoFit/>
          </a:bodyPr>
          <a:lstStyle/>
          <a:p>
            <a:r>
              <a:rPr lang="en-US" sz="2400" b="1" dirty="0"/>
              <a:t>BF=2-0</a:t>
            </a:r>
          </a:p>
        </p:txBody>
      </p:sp>
      <p:sp>
        <p:nvSpPr>
          <p:cNvPr id="13" name="TextBox 12">
            <a:extLst>
              <a:ext uri="{FF2B5EF4-FFF2-40B4-BE49-F238E27FC236}">
                <a16:creationId xmlns:a16="http://schemas.microsoft.com/office/drawing/2014/main" id="{9A1EBFE4-2AE2-4E18-8AB8-AA9A5612C80A}"/>
              </a:ext>
            </a:extLst>
          </p:cNvPr>
          <p:cNvSpPr txBox="1"/>
          <p:nvPr/>
        </p:nvSpPr>
        <p:spPr>
          <a:xfrm>
            <a:off x="1837678" y="3929848"/>
            <a:ext cx="1321641" cy="461665"/>
          </a:xfrm>
          <a:prstGeom prst="rect">
            <a:avLst/>
          </a:prstGeom>
          <a:noFill/>
        </p:spPr>
        <p:txBody>
          <a:bodyPr wrap="square" rtlCol="0">
            <a:spAutoFit/>
          </a:bodyPr>
          <a:lstStyle/>
          <a:p>
            <a:r>
              <a:rPr lang="en-US" sz="2400" b="1" dirty="0"/>
              <a:t>BF=1-0</a:t>
            </a:r>
          </a:p>
        </p:txBody>
      </p:sp>
      <p:sp>
        <p:nvSpPr>
          <p:cNvPr id="19" name="TextBox 18">
            <a:extLst>
              <a:ext uri="{FF2B5EF4-FFF2-40B4-BE49-F238E27FC236}">
                <a16:creationId xmlns:a16="http://schemas.microsoft.com/office/drawing/2014/main" id="{955324A5-8301-4AA6-AA7A-10934DC4CC0B}"/>
              </a:ext>
            </a:extLst>
          </p:cNvPr>
          <p:cNvSpPr txBox="1"/>
          <p:nvPr/>
        </p:nvSpPr>
        <p:spPr>
          <a:xfrm>
            <a:off x="516037" y="4779999"/>
            <a:ext cx="1321641" cy="461665"/>
          </a:xfrm>
          <a:prstGeom prst="rect">
            <a:avLst/>
          </a:prstGeom>
          <a:noFill/>
        </p:spPr>
        <p:txBody>
          <a:bodyPr wrap="square" rtlCol="0">
            <a:spAutoFit/>
          </a:bodyPr>
          <a:lstStyle/>
          <a:p>
            <a:r>
              <a:rPr lang="en-US" sz="2400" b="1" dirty="0"/>
              <a:t>BF=0-0</a:t>
            </a:r>
          </a:p>
        </p:txBody>
      </p:sp>
      <p:sp>
        <p:nvSpPr>
          <p:cNvPr id="21" name="TextBox 20">
            <a:extLst>
              <a:ext uri="{FF2B5EF4-FFF2-40B4-BE49-F238E27FC236}">
                <a16:creationId xmlns:a16="http://schemas.microsoft.com/office/drawing/2014/main" id="{94B39065-24BD-475B-8686-A784EAA2AE23}"/>
              </a:ext>
            </a:extLst>
          </p:cNvPr>
          <p:cNvSpPr txBox="1"/>
          <p:nvPr/>
        </p:nvSpPr>
        <p:spPr>
          <a:xfrm>
            <a:off x="6468992" y="3027080"/>
            <a:ext cx="1268786" cy="461665"/>
          </a:xfrm>
          <a:prstGeom prst="rect">
            <a:avLst/>
          </a:prstGeom>
          <a:noFill/>
        </p:spPr>
        <p:txBody>
          <a:bodyPr wrap="square" rtlCol="0">
            <a:spAutoFit/>
          </a:bodyPr>
          <a:lstStyle/>
          <a:p>
            <a:r>
              <a:rPr lang="en-US" sz="2400" b="1" dirty="0"/>
              <a:t>BF=0-0</a:t>
            </a:r>
          </a:p>
        </p:txBody>
      </p:sp>
      <p:sp>
        <p:nvSpPr>
          <p:cNvPr id="24" name="TextBox 23">
            <a:extLst>
              <a:ext uri="{FF2B5EF4-FFF2-40B4-BE49-F238E27FC236}">
                <a16:creationId xmlns:a16="http://schemas.microsoft.com/office/drawing/2014/main" id="{76AE92C1-3EB0-4402-8A1E-E582FD9230CF}"/>
              </a:ext>
            </a:extLst>
          </p:cNvPr>
          <p:cNvSpPr txBox="1"/>
          <p:nvPr/>
        </p:nvSpPr>
        <p:spPr>
          <a:xfrm>
            <a:off x="10194308" y="2318875"/>
            <a:ext cx="1169523" cy="461665"/>
          </a:xfrm>
          <a:prstGeom prst="rect">
            <a:avLst/>
          </a:prstGeom>
          <a:noFill/>
        </p:spPr>
        <p:txBody>
          <a:bodyPr wrap="square" rtlCol="0">
            <a:spAutoFit/>
          </a:bodyPr>
          <a:lstStyle/>
          <a:p>
            <a:r>
              <a:rPr lang="en-US" sz="2400" b="1" dirty="0"/>
              <a:t>BF=1-0</a:t>
            </a:r>
          </a:p>
        </p:txBody>
      </p:sp>
      <p:sp>
        <p:nvSpPr>
          <p:cNvPr id="26" name="TextBox 25">
            <a:extLst>
              <a:ext uri="{FF2B5EF4-FFF2-40B4-BE49-F238E27FC236}">
                <a16:creationId xmlns:a16="http://schemas.microsoft.com/office/drawing/2014/main" id="{3283631B-260F-4A9C-AFF1-9282E8564931}"/>
              </a:ext>
            </a:extLst>
          </p:cNvPr>
          <p:cNvSpPr txBox="1"/>
          <p:nvPr/>
        </p:nvSpPr>
        <p:spPr>
          <a:xfrm>
            <a:off x="8419271" y="3098102"/>
            <a:ext cx="1420426" cy="461665"/>
          </a:xfrm>
          <a:prstGeom prst="rect">
            <a:avLst/>
          </a:prstGeom>
          <a:noFill/>
        </p:spPr>
        <p:txBody>
          <a:bodyPr wrap="square" rtlCol="0">
            <a:spAutoFit/>
          </a:bodyPr>
          <a:lstStyle/>
          <a:p>
            <a:r>
              <a:rPr lang="en-US" sz="2400" b="1" dirty="0"/>
              <a:t>BF=0-0</a:t>
            </a:r>
          </a:p>
        </p:txBody>
      </p:sp>
      <p:sp>
        <p:nvSpPr>
          <p:cNvPr id="14" name="TextBox 13">
            <a:extLst>
              <a:ext uri="{FF2B5EF4-FFF2-40B4-BE49-F238E27FC236}">
                <a16:creationId xmlns:a16="http://schemas.microsoft.com/office/drawing/2014/main" id="{698DCBA5-BAAC-4412-A2F9-70C9EA6B6D1A}"/>
              </a:ext>
            </a:extLst>
          </p:cNvPr>
          <p:cNvSpPr txBox="1"/>
          <p:nvPr/>
        </p:nvSpPr>
        <p:spPr>
          <a:xfrm>
            <a:off x="683580" y="492952"/>
            <a:ext cx="6094520" cy="2400657"/>
          </a:xfrm>
          <a:prstGeom prst="rect">
            <a:avLst/>
          </a:prstGeom>
          <a:noFill/>
        </p:spPr>
        <p:txBody>
          <a:bodyPr wrap="square">
            <a:spAutoFit/>
          </a:bodyPr>
          <a:lstStyle/>
          <a:p>
            <a:pPr rtl="0">
              <a:spcBef>
                <a:spcPts val="0"/>
              </a:spcBef>
              <a:spcAft>
                <a:spcPts val="1200"/>
              </a:spcAft>
            </a:pPr>
            <a:r>
              <a:rPr lang="en-US" sz="2800" b="1" i="0" u="none" strike="noStrike" dirty="0">
                <a:effectLst/>
                <a:latin typeface="Georgia" panose="02040502050405020303" pitchFamily="18" charset="0"/>
              </a:rPr>
              <a:t>Figure  is not an AVL tree as some nodes have balance factor greater than 1.</a:t>
            </a:r>
            <a:endParaRPr lang="en-US" sz="2800" b="1" dirty="0">
              <a:effectLst/>
            </a:endParaRPr>
          </a:p>
          <a:p>
            <a:br>
              <a:rPr lang="en-US" sz="2800" b="1" dirty="0"/>
            </a:br>
            <a:endParaRPr lang="en-US" sz="2800" b="1" dirty="0"/>
          </a:p>
        </p:txBody>
      </p:sp>
    </p:spTree>
    <p:extLst>
      <p:ext uri="{BB962C8B-B14F-4D97-AF65-F5344CB8AC3E}">
        <p14:creationId xmlns:p14="http://schemas.microsoft.com/office/powerpoint/2010/main" val="363964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D15568-26B3-4454-AFB7-D94A9349E27F}"/>
                  </a:ext>
                </a:extLst>
              </p14:cNvPr>
              <p14:cNvContentPartPr/>
              <p14:nvPr/>
            </p14:nvContentPartPr>
            <p14:xfrm>
              <a:off x="2352303" y="3257913"/>
              <a:ext cx="360" cy="360"/>
            </p14:xfrm>
          </p:contentPart>
        </mc:Choice>
        <mc:Fallback xmlns="">
          <p:pic>
            <p:nvPicPr>
              <p:cNvPr id="2" name="Ink 1">
                <a:extLst>
                  <a:ext uri="{FF2B5EF4-FFF2-40B4-BE49-F238E27FC236}">
                    <a16:creationId xmlns:a16="http://schemas.microsoft.com/office/drawing/2014/main" id="{28D15568-26B3-4454-AFB7-D94A9349E27F}"/>
                  </a:ext>
                </a:extLst>
              </p:cNvPr>
              <p:cNvPicPr/>
              <p:nvPr/>
            </p:nvPicPr>
            <p:blipFill>
              <a:blip r:embed="rId3"/>
              <a:stretch>
                <a:fillRect/>
              </a:stretch>
            </p:blipFill>
            <p:spPr>
              <a:xfrm>
                <a:off x="2343663" y="3248913"/>
                <a:ext cx="18000" cy="18000"/>
              </a:xfrm>
              <a:prstGeom prst="rect">
                <a:avLst/>
              </a:prstGeom>
            </p:spPr>
          </p:pic>
        </mc:Fallback>
      </mc:AlternateContent>
      <p:pic>
        <p:nvPicPr>
          <p:cNvPr id="3074" name="Picture 2" descr="Not-An-AVL-Tree | Gate Vidyalay">
            <a:extLst>
              <a:ext uri="{FF2B5EF4-FFF2-40B4-BE49-F238E27FC236}">
                <a16:creationId xmlns:a16="http://schemas.microsoft.com/office/drawing/2014/main" id="{ADE07526-37A7-42CB-96F2-722D3A357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37" y="1926454"/>
            <a:ext cx="10909524" cy="4092606"/>
          </a:xfrm>
          <a:prstGeom prst="rect">
            <a:avLst/>
          </a:prstGeom>
          <a:solidFill>
            <a:schemeClr val="accent2"/>
          </a:solidFill>
        </p:spPr>
      </p:pic>
      <mc:AlternateContent xmlns:mc="http://schemas.openxmlformats.org/markup-compatibility/2006" xmlns:p14="http://schemas.microsoft.com/office/powerpoint/2010/main">
        <mc:Choice Requires="p14">
          <p:contentPart p14:bwMode="auto" r:id="rId5">
            <p14:nvContentPartPr>
              <p14:cNvPr id="3098" name="Ink 3097">
                <a:extLst>
                  <a:ext uri="{FF2B5EF4-FFF2-40B4-BE49-F238E27FC236}">
                    <a16:creationId xmlns:a16="http://schemas.microsoft.com/office/drawing/2014/main" id="{B47AB3CE-E2DC-410C-BDB6-365F919FCF97}"/>
                  </a:ext>
                </a:extLst>
              </p14:cNvPr>
              <p14:cNvContentPartPr/>
              <p14:nvPr/>
            </p14:nvContentPartPr>
            <p14:xfrm>
              <a:off x="2174463" y="3719073"/>
              <a:ext cx="360" cy="360"/>
            </p14:xfrm>
          </p:contentPart>
        </mc:Choice>
        <mc:Fallback xmlns="">
          <p:pic>
            <p:nvPicPr>
              <p:cNvPr id="3098" name="Ink 3097">
                <a:extLst>
                  <a:ext uri="{FF2B5EF4-FFF2-40B4-BE49-F238E27FC236}">
                    <a16:creationId xmlns:a16="http://schemas.microsoft.com/office/drawing/2014/main" id="{B47AB3CE-E2DC-410C-BDB6-365F919FCF97}"/>
                  </a:ext>
                </a:extLst>
              </p:cNvPr>
              <p:cNvPicPr/>
              <p:nvPr/>
            </p:nvPicPr>
            <p:blipFill>
              <a:blip r:embed="rId6"/>
              <a:stretch>
                <a:fillRect/>
              </a:stretch>
            </p:blipFill>
            <p:spPr>
              <a:xfrm>
                <a:off x="2165463" y="3710073"/>
                <a:ext cx="18000" cy="18000"/>
              </a:xfrm>
              <a:prstGeom prst="rect">
                <a:avLst/>
              </a:prstGeom>
            </p:spPr>
          </p:pic>
        </mc:Fallback>
      </mc:AlternateContent>
      <p:sp>
        <p:nvSpPr>
          <p:cNvPr id="6" name="TextBox 5">
            <a:extLst>
              <a:ext uri="{FF2B5EF4-FFF2-40B4-BE49-F238E27FC236}">
                <a16:creationId xmlns:a16="http://schemas.microsoft.com/office/drawing/2014/main" id="{DDAA1169-D6EC-492E-87D1-C1F6A55FDB95}"/>
              </a:ext>
            </a:extLst>
          </p:cNvPr>
          <p:cNvSpPr txBox="1"/>
          <p:nvPr/>
        </p:nvSpPr>
        <p:spPr>
          <a:xfrm>
            <a:off x="7190913" y="1395586"/>
            <a:ext cx="1642369" cy="461665"/>
          </a:xfrm>
          <a:prstGeom prst="rect">
            <a:avLst/>
          </a:prstGeom>
          <a:noFill/>
        </p:spPr>
        <p:txBody>
          <a:bodyPr wrap="square" rtlCol="0">
            <a:spAutoFit/>
          </a:bodyPr>
          <a:lstStyle/>
          <a:p>
            <a:r>
              <a:rPr lang="en-US" sz="2400" b="1" dirty="0"/>
              <a:t>BF=4-2=2</a:t>
            </a:r>
          </a:p>
        </p:txBody>
      </p:sp>
      <p:sp>
        <p:nvSpPr>
          <p:cNvPr id="8" name="TextBox 7">
            <a:extLst>
              <a:ext uri="{FF2B5EF4-FFF2-40B4-BE49-F238E27FC236}">
                <a16:creationId xmlns:a16="http://schemas.microsoft.com/office/drawing/2014/main" id="{B8B10938-1E9A-4811-A924-70C2788C9D77}"/>
              </a:ext>
            </a:extLst>
          </p:cNvPr>
          <p:cNvSpPr txBox="1"/>
          <p:nvPr/>
        </p:nvSpPr>
        <p:spPr>
          <a:xfrm>
            <a:off x="4806192" y="2247854"/>
            <a:ext cx="1289808" cy="461665"/>
          </a:xfrm>
          <a:prstGeom prst="rect">
            <a:avLst/>
          </a:prstGeom>
          <a:noFill/>
        </p:spPr>
        <p:txBody>
          <a:bodyPr wrap="square" rtlCol="0">
            <a:spAutoFit/>
          </a:bodyPr>
          <a:lstStyle/>
          <a:p>
            <a:r>
              <a:rPr lang="en-US" sz="2400" b="1" dirty="0"/>
              <a:t>3-1=2</a:t>
            </a:r>
          </a:p>
        </p:txBody>
      </p:sp>
      <p:sp>
        <p:nvSpPr>
          <p:cNvPr id="11" name="TextBox 10">
            <a:extLst>
              <a:ext uri="{FF2B5EF4-FFF2-40B4-BE49-F238E27FC236}">
                <a16:creationId xmlns:a16="http://schemas.microsoft.com/office/drawing/2014/main" id="{4DA7CBD4-6047-47D5-8302-A49B261D5BFC}"/>
              </a:ext>
            </a:extLst>
          </p:cNvPr>
          <p:cNvSpPr txBox="1"/>
          <p:nvPr/>
        </p:nvSpPr>
        <p:spPr>
          <a:xfrm>
            <a:off x="3007243" y="3198167"/>
            <a:ext cx="1683160" cy="461665"/>
          </a:xfrm>
          <a:prstGeom prst="rect">
            <a:avLst/>
          </a:prstGeom>
          <a:noFill/>
        </p:spPr>
        <p:txBody>
          <a:bodyPr wrap="square" rtlCol="0">
            <a:spAutoFit/>
          </a:bodyPr>
          <a:lstStyle/>
          <a:p>
            <a:r>
              <a:rPr lang="en-US" sz="2400" b="1" dirty="0"/>
              <a:t>2-0=2</a:t>
            </a:r>
          </a:p>
        </p:txBody>
      </p:sp>
      <p:sp>
        <p:nvSpPr>
          <p:cNvPr id="13" name="TextBox 12">
            <a:extLst>
              <a:ext uri="{FF2B5EF4-FFF2-40B4-BE49-F238E27FC236}">
                <a16:creationId xmlns:a16="http://schemas.microsoft.com/office/drawing/2014/main" id="{9A1EBFE4-2AE2-4E18-8AB8-AA9A5612C80A}"/>
              </a:ext>
            </a:extLst>
          </p:cNvPr>
          <p:cNvSpPr txBox="1"/>
          <p:nvPr/>
        </p:nvSpPr>
        <p:spPr>
          <a:xfrm>
            <a:off x="1837678" y="3929848"/>
            <a:ext cx="1321641" cy="461665"/>
          </a:xfrm>
          <a:prstGeom prst="rect">
            <a:avLst/>
          </a:prstGeom>
          <a:noFill/>
        </p:spPr>
        <p:txBody>
          <a:bodyPr wrap="square" rtlCol="0">
            <a:spAutoFit/>
          </a:bodyPr>
          <a:lstStyle/>
          <a:p>
            <a:r>
              <a:rPr lang="en-US" sz="2400" b="1" dirty="0"/>
              <a:t>1-0=1</a:t>
            </a:r>
          </a:p>
        </p:txBody>
      </p:sp>
      <p:sp>
        <p:nvSpPr>
          <p:cNvPr id="19" name="TextBox 18">
            <a:extLst>
              <a:ext uri="{FF2B5EF4-FFF2-40B4-BE49-F238E27FC236}">
                <a16:creationId xmlns:a16="http://schemas.microsoft.com/office/drawing/2014/main" id="{955324A5-8301-4AA6-AA7A-10934DC4CC0B}"/>
              </a:ext>
            </a:extLst>
          </p:cNvPr>
          <p:cNvSpPr txBox="1"/>
          <p:nvPr/>
        </p:nvSpPr>
        <p:spPr>
          <a:xfrm>
            <a:off x="516037" y="4779999"/>
            <a:ext cx="1321641" cy="461665"/>
          </a:xfrm>
          <a:prstGeom prst="rect">
            <a:avLst/>
          </a:prstGeom>
          <a:noFill/>
        </p:spPr>
        <p:txBody>
          <a:bodyPr wrap="square" rtlCol="0">
            <a:spAutoFit/>
          </a:bodyPr>
          <a:lstStyle/>
          <a:p>
            <a:r>
              <a:rPr lang="en-US" sz="2400" b="1" dirty="0"/>
              <a:t>0-0=0</a:t>
            </a:r>
          </a:p>
        </p:txBody>
      </p:sp>
      <p:sp>
        <p:nvSpPr>
          <p:cNvPr id="21" name="TextBox 20">
            <a:extLst>
              <a:ext uri="{FF2B5EF4-FFF2-40B4-BE49-F238E27FC236}">
                <a16:creationId xmlns:a16="http://schemas.microsoft.com/office/drawing/2014/main" id="{94B39065-24BD-475B-8686-A784EAA2AE23}"/>
              </a:ext>
            </a:extLst>
          </p:cNvPr>
          <p:cNvSpPr txBox="1"/>
          <p:nvPr/>
        </p:nvSpPr>
        <p:spPr>
          <a:xfrm>
            <a:off x="6468992" y="3027080"/>
            <a:ext cx="1268786" cy="461665"/>
          </a:xfrm>
          <a:prstGeom prst="rect">
            <a:avLst/>
          </a:prstGeom>
          <a:noFill/>
        </p:spPr>
        <p:txBody>
          <a:bodyPr wrap="square" rtlCol="0">
            <a:spAutoFit/>
          </a:bodyPr>
          <a:lstStyle/>
          <a:p>
            <a:r>
              <a:rPr lang="en-US" sz="2400" b="1" dirty="0"/>
              <a:t>0-0=0</a:t>
            </a:r>
          </a:p>
        </p:txBody>
      </p:sp>
      <p:sp>
        <p:nvSpPr>
          <p:cNvPr id="24" name="TextBox 23">
            <a:extLst>
              <a:ext uri="{FF2B5EF4-FFF2-40B4-BE49-F238E27FC236}">
                <a16:creationId xmlns:a16="http://schemas.microsoft.com/office/drawing/2014/main" id="{76AE92C1-3EB0-4402-8A1E-E582FD9230CF}"/>
              </a:ext>
            </a:extLst>
          </p:cNvPr>
          <p:cNvSpPr txBox="1"/>
          <p:nvPr/>
        </p:nvSpPr>
        <p:spPr>
          <a:xfrm>
            <a:off x="10194308" y="2318875"/>
            <a:ext cx="1169523" cy="461665"/>
          </a:xfrm>
          <a:prstGeom prst="rect">
            <a:avLst/>
          </a:prstGeom>
          <a:noFill/>
        </p:spPr>
        <p:txBody>
          <a:bodyPr wrap="square" rtlCol="0">
            <a:spAutoFit/>
          </a:bodyPr>
          <a:lstStyle/>
          <a:p>
            <a:r>
              <a:rPr lang="en-US" sz="2400" b="1" dirty="0"/>
              <a:t>1-0=1</a:t>
            </a:r>
          </a:p>
        </p:txBody>
      </p:sp>
      <p:sp>
        <p:nvSpPr>
          <p:cNvPr id="26" name="TextBox 25">
            <a:extLst>
              <a:ext uri="{FF2B5EF4-FFF2-40B4-BE49-F238E27FC236}">
                <a16:creationId xmlns:a16="http://schemas.microsoft.com/office/drawing/2014/main" id="{3283631B-260F-4A9C-AFF1-9282E8564931}"/>
              </a:ext>
            </a:extLst>
          </p:cNvPr>
          <p:cNvSpPr txBox="1"/>
          <p:nvPr/>
        </p:nvSpPr>
        <p:spPr>
          <a:xfrm>
            <a:off x="8419271" y="3098102"/>
            <a:ext cx="1420426" cy="461665"/>
          </a:xfrm>
          <a:prstGeom prst="rect">
            <a:avLst/>
          </a:prstGeom>
          <a:noFill/>
        </p:spPr>
        <p:txBody>
          <a:bodyPr wrap="square" rtlCol="0">
            <a:spAutoFit/>
          </a:bodyPr>
          <a:lstStyle/>
          <a:p>
            <a:r>
              <a:rPr lang="en-US" sz="2400" b="1" dirty="0"/>
              <a:t>0-0=0</a:t>
            </a:r>
          </a:p>
        </p:txBody>
      </p:sp>
      <p:sp>
        <p:nvSpPr>
          <p:cNvPr id="14" name="TextBox 13">
            <a:extLst>
              <a:ext uri="{FF2B5EF4-FFF2-40B4-BE49-F238E27FC236}">
                <a16:creationId xmlns:a16="http://schemas.microsoft.com/office/drawing/2014/main" id="{698DCBA5-BAAC-4412-A2F9-70C9EA6B6D1A}"/>
              </a:ext>
            </a:extLst>
          </p:cNvPr>
          <p:cNvSpPr txBox="1"/>
          <p:nvPr/>
        </p:nvSpPr>
        <p:spPr>
          <a:xfrm>
            <a:off x="683580" y="492952"/>
            <a:ext cx="6094520" cy="2400657"/>
          </a:xfrm>
          <a:prstGeom prst="rect">
            <a:avLst/>
          </a:prstGeom>
          <a:noFill/>
        </p:spPr>
        <p:txBody>
          <a:bodyPr wrap="square">
            <a:spAutoFit/>
          </a:bodyPr>
          <a:lstStyle/>
          <a:p>
            <a:pPr rtl="0">
              <a:spcBef>
                <a:spcPts val="0"/>
              </a:spcBef>
              <a:spcAft>
                <a:spcPts val="1200"/>
              </a:spcAft>
            </a:pPr>
            <a:r>
              <a:rPr lang="en-US" sz="2800" b="1" i="0" u="none" strike="noStrike" dirty="0">
                <a:effectLst/>
                <a:latin typeface="Georgia" panose="02040502050405020303" pitchFamily="18" charset="0"/>
              </a:rPr>
              <a:t>Figure  is not an AVL tree as some nodes have balance factor greater than 1.</a:t>
            </a:r>
            <a:endParaRPr lang="en-US" sz="2800" b="1" dirty="0">
              <a:effectLst/>
            </a:endParaRPr>
          </a:p>
          <a:p>
            <a:br>
              <a:rPr lang="en-US" sz="2800" b="1" dirty="0"/>
            </a:br>
            <a:endParaRPr lang="en-US" sz="2800" b="1" dirty="0"/>
          </a:p>
        </p:txBody>
      </p:sp>
    </p:spTree>
    <p:extLst>
      <p:ext uri="{BB962C8B-B14F-4D97-AF65-F5344CB8AC3E}">
        <p14:creationId xmlns:p14="http://schemas.microsoft.com/office/powerpoint/2010/main" val="302977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1EDF-4BA2-415B-9541-285449DD192A}"/>
              </a:ext>
            </a:extLst>
          </p:cNvPr>
          <p:cNvSpPr>
            <a:spLocks noGrp="1"/>
          </p:cNvSpPr>
          <p:nvPr>
            <p:ph type="title"/>
          </p:nvPr>
        </p:nvSpPr>
        <p:spPr>
          <a:xfrm>
            <a:off x="639191" y="630316"/>
            <a:ext cx="10910657" cy="1535835"/>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1" i="0" u="none" strike="noStrike" dirty="0">
                <a:solidFill>
                  <a:srgbClr val="333333"/>
                </a:solidFill>
                <a:effectLst/>
                <a:latin typeface="Times New Roman" panose="02020603050405020304" pitchFamily="18" charset="0"/>
              </a:rPr>
              <a:t>AVL tree rotations:-</a:t>
            </a:r>
            <a:endParaRPr lang="en-US" sz="4000" dirty="0"/>
          </a:p>
        </p:txBody>
      </p:sp>
      <p:sp>
        <p:nvSpPr>
          <p:cNvPr id="3" name="Content Placeholder 2">
            <a:extLst>
              <a:ext uri="{FF2B5EF4-FFF2-40B4-BE49-F238E27FC236}">
                <a16:creationId xmlns:a16="http://schemas.microsoft.com/office/drawing/2014/main" id="{D893FE15-6A4C-494A-A798-0EA8EA80B9BC}"/>
              </a:ext>
            </a:extLst>
          </p:cNvPr>
          <p:cNvSpPr>
            <a:spLocks noGrp="1"/>
          </p:cNvSpPr>
          <p:nvPr>
            <p:ph idx="1"/>
          </p:nvPr>
        </p:nvSpPr>
        <p:spPr>
          <a:xfrm>
            <a:off x="639191" y="2556932"/>
            <a:ext cx="10910656" cy="3670752"/>
          </a:xfrm>
          <a:noFill/>
          <a:ln>
            <a:solidFill>
              <a:srgbClr val="C00000"/>
            </a:solidFill>
          </a:ln>
          <a:effectLst>
            <a:glow rad="228600">
              <a:schemeClr val="accent2">
                <a:satMod val="175000"/>
                <a:alpha val="40000"/>
              </a:schemeClr>
            </a:glow>
          </a:effectLst>
        </p:spPr>
        <p:txBody>
          <a:bodyPr>
            <a:normAutofit/>
          </a:bodyPr>
          <a:lstStyle/>
          <a:p>
            <a:pPr rtl="0">
              <a:spcBef>
                <a:spcPts val="0"/>
              </a:spcBef>
              <a:spcAft>
                <a:spcPts val="1200"/>
              </a:spcAft>
            </a:pPr>
            <a:r>
              <a:rPr lang="en-US" b="1" i="0" u="none" strike="noStrike" dirty="0">
                <a:solidFill>
                  <a:srgbClr val="333333"/>
                </a:solidFill>
                <a:effectLst/>
                <a:latin typeface="Times New Roman" panose="02020603050405020304" pitchFamily="18" charset="0"/>
                <a:cs typeface="Times New Roman" panose="02020603050405020304" pitchFamily="18" charset="0"/>
              </a:rPr>
              <a:t>When the balance factor of a node is less than -1 or greater than 1, we perform </a:t>
            </a:r>
            <a:r>
              <a:rPr lang="en-US" b="1" i="0" u="sng" strike="noStrike" dirty="0">
                <a:solidFill>
                  <a:srgbClr val="23527C"/>
                </a:solidFill>
                <a:effectLst/>
                <a:latin typeface="Times New Roman" panose="02020603050405020304" pitchFamily="18" charset="0"/>
                <a:cs typeface="Times New Roman" panose="02020603050405020304" pitchFamily="18" charset="0"/>
                <a:hlinkClick r:id="rId2"/>
              </a:rPr>
              <a:t>tree rotations</a:t>
            </a:r>
            <a:r>
              <a:rPr lang="en-US" b="1" i="0" u="none" strike="noStrike" dirty="0">
                <a:solidFill>
                  <a:srgbClr val="333333"/>
                </a:solidFill>
                <a:effectLst/>
                <a:latin typeface="Times New Roman" panose="02020603050405020304" pitchFamily="18" charset="0"/>
                <a:cs typeface="Times New Roman" panose="02020603050405020304" pitchFamily="18" charset="0"/>
              </a:rPr>
              <a:t> on the node. These rotations change the structure of the tree and make the tree balanced. There are four kind of rotations we do in the AVL tree. These are described below.</a:t>
            </a:r>
            <a:endParaRPr lang="en-US" b="1"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b="1" i="0" u="none" strike="noStrike" dirty="0">
                <a:solidFill>
                  <a:srgbClr val="333333"/>
                </a:solidFill>
                <a:effectLst/>
                <a:latin typeface="Times New Roman" panose="02020603050405020304" pitchFamily="18" charset="0"/>
                <a:cs typeface="Times New Roman" panose="02020603050405020304" pitchFamily="18" charset="0"/>
              </a:rPr>
              <a:t>Left Rotation(LL)</a:t>
            </a:r>
          </a:p>
          <a:p>
            <a:pPr rtl="0" fontAlgn="base">
              <a:spcBef>
                <a:spcPts val="0"/>
              </a:spcBef>
              <a:spcAft>
                <a:spcPts val="0"/>
              </a:spcAft>
              <a:buFont typeface="+mj-lt"/>
              <a:buAutoNum type="arabicPeriod"/>
            </a:pPr>
            <a:r>
              <a:rPr lang="en-US" b="1" i="0" u="none" strike="noStrike" dirty="0">
                <a:solidFill>
                  <a:srgbClr val="333333"/>
                </a:solidFill>
                <a:effectLst/>
                <a:latin typeface="Times New Roman" panose="02020603050405020304" pitchFamily="18" charset="0"/>
                <a:cs typeface="Times New Roman" panose="02020603050405020304" pitchFamily="18" charset="0"/>
              </a:rPr>
              <a:t>Right Rotation(RR)</a:t>
            </a:r>
          </a:p>
          <a:p>
            <a:pPr rtl="0" fontAlgn="base">
              <a:spcBef>
                <a:spcPts val="0"/>
              </a:spcBef>
              <a:spcAft>
                <a:spcPts val="0"/>
              </a:spcAft>
              <a:buFont typeface="+mj-lt"/>
              <a:buAutoNum type="arabicPeriod"/>
            </a:pPr>
            <a:r>
              <a:rPr lang="en-US" b="1" i="0" u="none" strike="noStrike" dirty="0">
                <a:solidFill>
                  <a:srgbClr val="333333"/>
                </a:solidFill>
                <a:effectLst/>
                <a:latin typeface="Times New Roman" panose="02020603050405020304" pitchFamily="18" charset="0"/>
                <a:cs typeface="Times New Roman" panose="02020603050405020304" pitchFamily="18" charset="0"/>
              </a:rPr>
              <a:t>Left-Right Rotation(LR)</a:t>
            </a:r>
          </a:p>
          <a:p>
            <a:pPr rtl="0" fontAlgn="base">
              <a:spcBef>
                <a:spcPts val="0"/>
              </a:spcBef>
              <a:spcAft>
                <a:spcPts val="1200"/>
              </a:spcAft>
              <a:buFont typeface="+mj-lt"/>
              <a:buAutoNum type="arabicPeriod"/>
            </a:pPr>
            <a:r>
              <a:rPr lang="en-US" b="1" i="0" u="none" strike="noStrike" dirty="0">
                <a:solidFill>
                  <a:srgbClr val="333333"/>
                </a:solidFill>
                <a:effectLst/>
                <a:latin typeface="Times New Roman" panose="02020603050405020304" pitchFamily="18" charset="0"/>
                <a:cs typeface="Times New Roman" panose="02020603050405020304" pitchFamily="18" charset="0"/>
              </a:rPr>
              <a:t>Right-Left Rotation(RL)</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72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883E-E087-4F3B-86A9-DC6821F10F59}"/>
              </a:ext>
            </a:extLst>
          </p:cNvPr>
          <p:cNvSpPr>
            <a:spLocks noGrp="1"/>
          </p:cNvSpPr>
          <p:nvPr>
            <p:ph type="title"/>
          </p:nvPr>
        </p:nvSpPr>
        <p:spPr>
          <a:xfrm>
            <a:off x="621437" y="676367"/>
            <a:ext cx="10967618" cy="1543050"/>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Left Rotation:-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E5F0B-4877-4ABD-85DE-CD753543D810}"/>
              </a:ext>
            </a:extLst>
          </p:cNvPr>
          <p:cNvSpPr>
            <a:spLocks noGrp="1"/>
          </p:cNvSpPr>
          <p:nvPr>
            <p:ph idx="1"/>
          </p:nvPr>
        </p:nvSpPr>
        <p:spPr>
          <a:xfrm>
            <a:off x="621437" y="2355357"/>
            <a:ext cx="11180683" cy="3826276"/>
          </a:xfrm>
          <a:noFill/>
          <a:ln>
            <a:solidFill>
              <a:srgbClr val="C00000"/>
            </a:solidFill>
          </a:ln>
          <a:effectLst>
            <a:glow rad="228600">
              <a:schemeClr val="accent2">
                <a:satMod val="175000"/>
                <a:alpha val="40000"/>
              </a:schemeClr>
            </a:glow>
          </a:effectLst>
        </p:spPr>
        <p:txBody>
          <a:bodyPr>
            <a:noAutofit/>
          </a:bodyPr>
          <a:lstStyle/>
          <a:p>
            <a:pPr rtl="0">
              <a:spcBef>
                <a:spcPts val="0"/>
              </a:spcBef>
              <a:spcAft>
                <a:spcPts val="800"/>
              </a:spcAft>
            </a:pPr>
            <a:endParaRPr lang="en-US" sz="2800" b="1" i="0" u="none" strike="noStrike" dirty="0">
              <a:solidFill>
                <a:srgbClr val="333333"/>
              </a:solidFill>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2800" b="1" i="0" u="none" strike="noStrike" dirty="0">
                <a:solidFill>
                  <a:srgbClr val="333333"/>
                </a:solidFill>
                <a:effectLst/>
                <a:latin typeface="Times New Roman" panose="02020603050405020304" pitchFamily="18" charset="0"/>
                <a:cs typeface="Times New Roman" panose="02020603050405020304" pitchFamily="18" charset="0"/>
              </a:rPr>
              <a:t>The tree at the left side of Figure is right heavy. To fix this, we must perform a left rotation on node a. This is done in the following steps.</a:t>
            </a:r>
          </a:p>
          <a:p>
            <a:pPr rtl="0">
              <a:spcBef>
                <a:spcPts val="0"/>
              </a:spcBef>
              <a:spcAft>
                <a:spcPts val="800"/>
              </a:spcAft>
            </a:pPr>
            <a:r>
              <a:rPr lang="en-US" sz="2800" b="1" i="0" u="none" strike="noStrike" dirty="0">
                <a:solidFill>
                  <a:srgbClr val="333333"/>
                </a:solidFill>
                <a:effectLst/>
                <a:latin typeface="Times New Roman" panose="02020603050405020304" pitchFamily="18" charset="0"/>
                <a:cs typeface="Times New Roman" panose="02020603050405020304" pitchFamily="18" charset="0"/>
              </a:rPr>
              <a:t>b becomes the new root.</a:t>
            </a:r>
          </a:p>
          <a:p>
            <a:pPr rtl="0">
              <a:spcBef>
                <a:spcPts val="0"/>
              </a:spcBef>
              <a:spcAft>
                <a:spcPts val="800"/>
              </a:spcAft>
            </a:pPr>
            <a:r>
              <a:rPr lang="en-US" sz="2800" b="1" i="0" u="none" strike="noStrike" dirty="0">
                <a:solidFill>
                  <a:srgbClr val="333333"/>
                </a:solidFill>
                <a:effectLst/>
                <a:latin typeface="Times New Roman" panose="02020603050405020304" pitchFamily="18" charset="0"/>
                <a:cs typeface="Times New Roman" panose="02020603050405020304" pitchFamily="18" charset="0"/>
              </a:rPr>
              <a:t> a takes ownership of b’s child as its right child</a:t>
            </a:r>
            <a:r>
              <a:rPr lang="en-US" sz="2800" b="1" dirty="0">
                <a:solidFill>
                  <a:srgbClr val="333333"/>
                </a:solidFill>
                <a:latin typeface="Times New Roman" panose="02020603050405020304" pitchFamily="18" charset="0"/>
                <a:cs typeface="Times New Roman" panose="02020603050405020304" pitchFamily="18" charset="0"/>
              </a:rPr>
              <a:t>.in this case the value is null.</a:t>
            </a:r>
            <a:endParaRPr lang="en-US" sz="2800" b="1" i="0" u="none" strike="noStrike" dirty="0">
              <a:solidFill>
                <a:srgbClr val="333333"/>
              </a:solidFill>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2800" b="1" i="0" u="none" strike="noStrike" dirty="0">
                <a:solidFill>
                  <a:srgbClr val="333333"/>
                </a:solidFill>
                <a:effectLst/>
                <a:latin typeface="Times New Roman" panose="02020603050405020304" pitchFamily="18" charset="0"/>
                <a:cs typeface="Times New Roman" panose="02020603050405020304" pitchFamily="18" charset="0"/>
              </a:rPr>
              <a:t>In AVL tree, we perform the left rotation (LL) on node a.</a:t>
            </a:r>
            <a:endParaRPr lang="en-US" sz="2800" b="1" dirty="0">
              <a:effectLst/>
              <a:latin typeface="Times New Roman" panose="02020603050405020304" pitchFamily="18" charset="0"/>
              <a:cs typeface="Times New Roman" panose="02020603050405020304" pitchFamily="18" charset="0"/>
            </a:endParaRPr>
          </a:p>
          <a:p>
            <a:pPr marL="0" indent="0">
              <a:buNone/>
            </a:pP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39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33EC554-3364-4EE8-9094-0AE1E9E29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43" y="1896804"/>
            <a:ext cx="10886128" cy="3857625"/>
          </a:xfrm>
          <a:prstGeom prst="rect">
            <a:avLst/>
          </a:prstGeom>
          <a:noFill/>
          <a:ln>
            <a:solidFill>
              <a:srgbClr val="C00000"/>
            </a:solidFill>
          </a:ln>
          <a:effectLst>
            <a:glow rad="139700">
              <a:schemeClr val="accent4">
                <a:satMod val="175000"/>
                <a:alpha val="40000"/>
              </a:schemeClr>
            </a:glow>
          </a:effectLst>
        </p:spPr>
      </p:pic>
      <p:sp>
        <p:nvSpPr>
          <p:cNvPr id="3" name="TextBox 2">
            <a:extLst>
              <a:ext uri="{FF2B5EF4-FFF2-40B4-BE49-F238E27FC236}">
                <a16:creationId xmlns:a16="http://schemas.microsoft.com/office/drawing/2014/main" id="{E0AE8C28-1EB6-4C28-BDE3-E05771D58228}"/>
              </a:ext>
            </a:extLst>
          </p:cNvPr>
          <p:cNvSpPr txBox="1"/>
          <p:nvPr/>
        </p:nvSpPr>
        <p:spPr>
          <a:xfrm>
            <a:off x="692459" y="674703"/>
            <a:ext cx="6054570" cy="830997"/>
          </a:xfrm>
          <a:prstGeom prst="rect">
            <a:avLst/>
          </a:prstGeom>
          <a:solidFill>
            <a:srgbClr val="FF0000"/>
          </a:solidFill>
        </p:spPr>
        <p:txBody>
          <a:bodyPr wrap="square" rtlCol="0">
            <a:spAutoFit/>
          </a:bodyPr>
          <a:lstStyle/>
          <a:p>
            <a:r>
              <a:rPr lang="en-US" sz="4800" dirty="0"/>
              <a:t>Left rotation ex:-</a:t>
            </a:r>
          </a:p>
        </p:txBody>
      </p:sp>
      <p:sp>
        <p:nvSpPr>
          <p:cNvPr id="5" name="Arrow: Curved Left 4">
            <a:extLst>
              <a:ext uri="{FF2B5EF4-FFF2-40B4-BE49-F238E27FC236}">
                <a16:creationId xmlns:a16="http://schemas.microsoft.com/office/drawing/2014/main" id="{3C4A9C97-2D3A-41D8-9207-1BE9A7E87238}"/>
              </a:ext>
            </a:extLst>
          </p:cNvPr>
          <p:cNvSpPr/>
          <p:nvPr/>
        </p:nvSpPr>
        <p:spPr>
          <a:xfrm rot="-1680000" flipV="1">
            <a:off x="1436744" y="2683425"/>
            <a:ext cx="365760" cy="1188720"/>
          </a:xfrm>
          <a:prstGeom prst="curvedLef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tx1"/>
              </a:solidFill>
            </a:endParaRPr>
          </a:p>
        </p:txBody>
      </p:sp>
    </p:spTree>
    <p:extLst>
      <p:ext uri="{BB962C8B-B14F-4D97-AF65-F5344CB8AC3E}">
        <p14:creationId xmlns:p14="http://schemas.microsoft.com/office/powerpoint/2010/main" val="11330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886-A567-4338-AF76-A4DC18FAD615}"/>
              </a:ext>
            </a:extLst>
          </p:cNvPr>
          <p:cNvSpPr>
            <a:spLocks noGrp="1"/>
          </p:cNvSpPr>
          <p:nvPr>
            <p:ph type="title"/>
          </p:nvPr>
        </p:nvSpPr>
        <p:spPr>
          <a:xfrm>
            <a:off x="532660" y="461639"/>
            <a:ext cx="11046781" cy="932155"/>
          </a:xfrm>
          <a:solidFill>
            <a:srgbClr val="92D050"/>
          </a:solidFill>
          <a:ln>
            <a:solidFill>
              <a:schemeClr val="accent1"/>
            </a:solidFill>
          </a:ln>
          <a:effectLst>
            <a:glow rad="228600">
              <a:schemeClr val="accent2">
                <a:satMod val="175000"/>
                <a:alpha val="40000"/>
              </a:schemeClr>
            </a:glow>
          </a:effectLst>
        </p:spPr>
        <p:txBody>
          <a:bodyPr>
            <a:normAutofit/>
          </a:bodyPr>
          <a:lstStyle/>
          <a:p>
            <a:r>
              <a:rPr lang="en-US" sz="4400" b="1" i="0" u="none" strike="noStrike" dirty="0">
                <a:solidFill>
                  <a:srgbClr val="000000"/>
                </a:solidFill>
                <a:effectLst/>
                <a:latin typeface="Times New Roman" panose="02020603050405020304" pitchFamily="18" charset="0"/>
                <a:cs typeface="Times New Roman" panose="02020603050405020304" pitchFamily="18" charset="0"/>
              </a:rPr>
              <a:t>Pseudocode for left rotation:-</a:t>
            </a:r>
            <a:endParaRPr lang="en-US" b="1" dirty="0"/>
          </a:p>
        </p:txBody>
      </p:sp>
      <p:sp>
        <p:nvSpPr>
          <p:cNvPr id="3" name="Rectangle 1">
            <a:extLst>
              <a:ext uri="{FF2B5EF4-FFF2-40B4-BE49-F238E27FC236}">
                <a16:creationId xmlns:a16="http://schemas.microsoft.com/office/drawing/2014/main" id="{D5AC288D-6426-42B0-9A61-EFA803812771}"/>
              </a:ext>
            </a:extLst>
          </p:cNvPr>
          <p:cNvSpPr>
            <a:spLocks noChangeArrowheads="1"/>
          </p:cNvSpPr>
          <p:nvPr/>
        </p:nvSpPr>
        <p:spPr bwMode="auto">
          <a:xfrm>
            <a:off x="612559" y="1491449"/>
            <a:ext cx="10966882" cy="4739759"/>
          </a:xfrm>
          <a:prstGeom prst="rect">
            <a:avLst/>
          </a:prstGeom>
          <a:solidFill>
            <a:srgbClr val="EEEEEE"/>
          </a:solidFill>
          <a:ln w="9525">
            <a:solidFill>
              <a:schemeClr val="tx1"/>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969896"/>
                </a:solidFill>
                <a:effectLst/>
                <a:latin typeface="Times New Roman" panose="02020603050405020304" pitchFamily="18" charset="0"/>
                <a:cs typeface="Times New Roman" panose="02020603050405020304" pitchFamily="18" charset="0"/>
              </a:rPr>
              <a:t>// rotate left at node x</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void</a:t>
            </a:r>
            <a:r>
              <a:rPr kumimoji="0" lang="en-US" altLang="en-US" sz="1400" b="1" i="0" u="none" strike="noStrike" cap="none" normalizeH="0" baseline="0" dirty="0">
                <a:ln>
                  <a:noFill/>
                </a:ln>
                <a:solidFill>
                  <a:srgbClr val="63A35C"/>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err="1">
                <a:ln>
                  <a:noFill/>
                </a:ln>
                <a:solidFill>
                  <a:srgbClr val="795DA3"/>
                </a:solidFill>
                <a:effectLst/>
                <a:latin typeface="Times New Roman" panose="02020603050405020304" pitchFamily="18" charset="0"/>
                <a:cs typeface="Times New Roman" panose="02020603050405020304" pitchFamily="18" charset="0"/>
              </a:rPr>
              <a:t>leftRotate</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NodePtr</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 x)</a:t>
            </a:r>
            <a:r>
              <a:rPr kumimoji="0" lang="en-US" altLang="en-US" sz="1400" b="1" i="0" u="none" strike="noStrike" cap="none" normalizeH="0" baseline="0" dirty="0">
                <a:ln>
                  <a:noFill/>
                </a:ln>
                <a:solidFill>
                  <a:srgbClr val="63A35C"/>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NodePtr</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 = x-&gt;right;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x-&gt;right = y-&gt;left;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if</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(y-&gt;left != </a:t>
            </a:r>
            <a:r>
              <a:rPr kumimoji="0" lang="en-US" altLang="en-US" sz="14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nullptr</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y-&gt;left-&gt;parent = x;</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y-&gt;parent = x-&gt;parent;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if</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(x-&gt;parent == </a:t>
            </a:r>
            <a:r>
              <a:rPr kumimoji="0" lang="en-US" altLang="en-US" sz="14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nullptr</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this</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-&gt;root = y;</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else</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if</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(x == x-&gt;parent-&gt;left) {</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x-&gt;parent-&gt;left = y;</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A71D5D"/>
                </a:solidFill>
                <a:effectLst/>
                <a:latin typeface="Times New Roman" panose="02020603050405020304" pitchFamily="18" charset="0"/>
                <a:cs typeface="Times New Roman" panose="02020603050405020304" pitchFamily="18" charset="0"/>
              </a:rPr>
              <a:t>else</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x-&gt;parent-&gt;right = y;</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y-&gt;left = x;</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x-&gt;parent = y;</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969896"/>
                </a:solidFill>
                <a:effectLst/>
                <a:latin typeface="Times New Roman" panose="02020603050405020304" pitchFamily="18" charset="0"/>
                <a:cs typeface="Times New Roman" panose="02020603050405020304" pitchFamily="18" charset="0"/>
              </a:rPr>
              <a:t>// update the balance factor</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x-&gt;bf = x-&gt;bf - </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1</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max(</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0</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y-&gt;bf);</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y-&gt;bf = y-&gt;bf - </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1</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min(</a:t>
            </a:r>
            <a:r>
              <a:rPr kumimoji="0" lang="en-US" altLang="en-US" sz="1400" b="1" i="0" u="none" strike="noStrike" cap="none" normalizeH="0" baseline="0" dirty="0">
                <a:ln>
                  <a:noFill/>
                </a:ln>
                <a:solidFill>
                  <a:srgbClr val="0086B3"/>
                </a:solidFill>
                <a:effectLst/>
                <a:latin typeface="Times New Roman" panose="02020603050405020304" pitchFamily="18" charset="0"/>
                <a:cs typeface="Times New Roman" panose="02020603050405020304" pitchFamily="18" charset="0"/>
              </a:rPr>
              <a:t>0</a:t>
            </a: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x-&gt;bf);</a:t>
            </a:r>
            <a:b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7800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6A3-A998-4C7A-9F74-80CA469F95DD}"/>
              </a:ext>
            </a:extLst>
          </p:cNvPr>
          <p:cNvSpPr>
            <a:spLocks noGrp="1"/>
          </p:cNvSpPr>
          <p:nvPr>
            <p:ph type="title"/>
          </p:nvPr>
        </p:nvSpPr>
        <p:spPr>
          <a:xfrm>
            <a:off x="621436" y="648070"/>
            <a:ext cx="10955045" cy="1429305"/>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Left rotation Pseudocode Ex</a:t>
            </a:r>
            <a:r>
              <a:rPr lang="en-US"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D27B5BB-0B0A-442E-8932-120CC1EF6866}"/>
              </a:ext>
            </a:extLst>
          </p:cNvPr>
          <p:cNvSpPr>
            <a:spLocks noGrp="1"/>
          </p:cNvSpPr>
          <p:nvPr>
            <p:ph idx="1"/>
          </p:nvPr>
        </p:nvSpPr>
        <p:spPr>
          <a:xfrm>
            <a:off x="621436" y="2077375"/>
            <a:ext cx="10949128" cy="4132555"/>
          </a:xfrm>
          <a:ln>
            <a:solidFill>
              <a:srgbClr val="C00000"/>
            </a:solidFill>
          </a:ln>
          <a:effectLst>
            <a:glow rad="228600">
              <a:schemeClr val="accent2">
                <a:satMod val="175000"/>
                <a:alpha val="40000"/>
              </a:schemeClr>
            </a:glow>
          </a:effectLst>
        </p:spPr>
        <p:txBody>
          <a:bodyPr/>
          <a:lstStyle/>
          <a:p>
            <a:endParaRPr lang="en-US" dirty="0"/>
          </a:p>
          <a:p>
            <a:r>
              <a:rPr lang="en-US" dirty="0"/>
              <a:t>                          </a:t>
            </a:r>
          </a:p>
          <a:p>
            <a:r>
              <a:rPr lang="en-US" dirty="0"/>
              <a:t>                                      </a:t>
            </a:r>
          </a:p>
          <a:p>
            <a:r>
              <a:rPr lang="en-US" dirty="0"/>
              <a:t>                                                                                                                                                                                            </a:t>
            </a:r>
          </a:p>
        </p:txBody>
      </p:sp>
      <p:sp>
        <p:nvSpPr>
          <p:cNvPr id="4" name="Oval 3">
            <a:extLst>
              <a:ext uri="{FF2B5EF4-FFF2-40B4-BE49-F238E27FC236}">
                <a16:creationId xmlns:a16="http://schemas.microsoft.com/office/drawing/2014/main" id="{16F76C94-5574-436D-A7A4-794D3FEC1A8C}"/>
              </a:ext>
            </a:extLst>
          </p:cNvPr>
          <p:cNvSpPr/>
          <p:nvPr/>
        </p:nvSpPr>
        <p:spPr>
          <a:xfrm>
            <a:off x="2556769" y="2876365"/>
            <a:ext cx="648070" cy="7013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67D3C3E-7CCB-4FC4-8222-81A121405C06}"/>
              </a:ext>
            </a:extLst>
          </p:cNvPr>
          <p:cNvSpPr/>
          <p:nvPr/>
        </p:nvSpPr>
        <p:spPr>
          <a:xfrm>
            <a:off x="3777760" y="3710583"/>
            <a:ext cx="736847" cy="5948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8666328-F427-4744-86B3-61169A689D08}"/>
              </a:ext>
            </a:extLst>
          </p:cNvPr>
          <p:cNvCxnSpPr>
            <a:cxnSpLocks/>
          </p:cNvCxnSpPr>
          <p:nvPr/>
        </p:nvCxnSpPr>
        <p:spPr>
          <a:xfrm>
            <a:off x="3213767" y="3190236"/>
            <a:ext cx="654404" cy="601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F4F648-A002-45D0-B932-0D64751B3887}"/>
              </a:ext>
            </a:extLst>
          </p:cNvPr>
          <p:cNvCxnSpPr>
            <a:cxnSpLocks/>
          </p:cNvCxnSpPr>
          <p:nvPr/>
        </p:nvCxnSpPr>
        <p:spPr>
          <a:xfrm flipH="1">
            <a:off x="1816274" y="3336170"/>
            <a:ext cx="766648" cy="71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ECFB14-98FB-4FC6-806B-819DB392EE71}"/>
              </a:ext>
            </a:extLst>
          </p:cNvPr>
          <p:cNvCxnSpPr>
            <a:cxnSpLocks/>
            <a:stCxn id="5" idx="3"/>
          </p:cNvCxnSpPr>
          <p:nvPr/>
        </p:nvCxnSpPr>
        <p:spPr>
          <a:xfrm flipH="1">
            <a:off x="3347505" y="4218280"/>
            <a:ext cx="538164" cy="708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31931F-5416-4A41-BA1B-A9CF412D01A0}"/>
              </a:ext>
            </a:extLst>
          </p:cNvPr>
          <p:cNvCxnSpPr>
            <a:stCxn id="5" idx="5"/>
          </p:cNvCxnSpPr>
          <p:nvPr/>
        </p:nvCxnSpPr>
        <p:spPr>
          <a:xfrm>
            <a:off x="4406698" y="4218280"/>
            <a:ext cx="538164" cy="708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382819-01AE-47BF-A03E-D239A3CFEBC5}"/>
              </a:ext>
            </a:extLst>
          </p:cNvPr>
          <p:cNvCxnSpPr>
            <a:cxnSpLocks/>
          </p:cNvCxnSpPr>
          <p:nvPr/>
        </p:nvCxnSpPr>
        <p:spPr>
          <a:xfrm>
            <a:off x="2880804" y="2476870"/>
            <a:ext cx="1" cy="3994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FEC85B9-6BCE-4220-BD39-DD4E5F056CF1}"/>
              </a:ext>
            </a:extLst>
          </p:cNvPr>
          <p:cNvSpPr txBox="1"/>
          <p:nvPr/>
        </p:nvSpPr>
        <p:spPr>
          <a:xfrm>
            <a:off x="1551207" y="3886200"/>
            <a:ext cx="307027" cy="369332"/>
          </a:xfrm>
          <a:prstGeom prst="rect">
            <a:avLst/>
          </a:prstGeom>
          <a:noFill/>
        </p:spPr>
        <p:txBody>
          <a:bodyPr wrap="square" rtlCol="0">
            <a:spAutoFit/>
          </a:bodyPr>
          <a:lstStyle/>
          <a:p>
            <a:r>
              <a:rPr lang="en-US" dirty="0"/>
              <a:t>a</a:t>
            </a:r>
          </a:p>
        </p:txBody>
      </p:sp>
      <p:sp>
        <p:nvSpPr>
          <p:cNvPr id="28" name="TextBox 27">
            <a:extLst>
              <a:ext uri="{FF2B5EF4-FFF2-40B4-BE49-F238E27FC236}">
                <a16:creationId xmlns:a16="http://schemas.microsoft.com/office/drawing/2014/main" id="{0AB0B334-8313-4B5A-835F-6D834E7DEEE2}"/>
              </a:ext>
            </a:extLst>
          </p:cNvPr>
          <p:cNvSpPr txBox="1"/>
          <p:nvPr/>
        </p:nvSpPr>
        <p:spPr>
          <a:xfrm>
            <a:off x="3112816" y="4777508"/>
            <a:ext cx="324035" cy="369332"/>
          </a:xfrm>
          <a:prstGeom prst="rect">
            <a:avLst/>
          </a:prstGeom>
          <a:noFill/>
        </p:spPr>
        <p:txBody>
          <a:bodyPr wrap="square" rtlCol="0">
            <a:spAutoFit/>
          </a:bodyPr>
          <a:lstStyle/>
          <a:p>
            <a:r>
              <a:rPr lang="en-US" dirty="0"/>
              <a:t>b</a:t>
            </a:r>
          </a:p>
        </p:txBody>
      </p:sp>
      <p:sp>
        <p:nvSpPr>
          <p:cNvPr id="29" name="TextBox 28">
            <a:extLst>
              <a:ext uri="{FF2B5EF4-FFF2-40B4-BE49-F238E27FC236}">
                <a16:creationId xmlns:a16="http://schemas.microsoft.com/office/drawing/2014/main" id="{4EEACCB9-99CF-4618-8981-254F890E9B5C}"/>
              </a:ext>
            </a:extLst>
          </p:cNvPr>
          <p:cNvSpPr txBox="1"/>
          <p:nvPr/>
        </p:nvSpPr>
        <p:spPr>
          <a:xfrm>
            <a:off x="4856127" y="4742441"/>
            <a:ext cx="281732" cy="369332"/>
          </a:xfrm>
          <a:prstGeom prst="rect">
            <a:avLst/>
          </a:prstGeom>
          <a:noFill/>
        </p:spPr>
        <p:txBody>
          <a:bodyPr wrap="square" rtlCol="0">
            <a:spAutoFit/>
          </a:bodyPr>
          <a:lstStyle/>
          <a:p>
            <a:r>
              <a:rPr lang="en-US" dirty="0"/>
              <a:t>c</a:t>
            </a:r>
          </a:p>
        </p:txBody>
      </p:sp>
      <p:sp>
        <p:nvSpPr>
          <p:cNvPr id="31" name="Oval 30">
            <a:extLst>
              <a:ext uri="{FF2B5EF4-FFF2-40B4-BE49-F238E27FC236}">
                <a16:creationId xmlns:a16="http://schemas.microsoft.com/office/drawing/2014/main" id="{8C0385CC-C096-40CF-8816-B8354B9507A6}"/>
              </a:ext>
            </a:extLst>
          </p:cNvPr>
          <p:cNvSpPr/>
          <p:nvPr/>
        </p:nvSpPr>
        <p:spPr>
          <a:xfrm>
            <a:off x="7678355" y="3156011"/>
            <a:ext cx="532957" cy="48354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1FFF786-F739-43B2-A4D7-5102850B6634}"/>
              </a:ext>
            </a:extLst>
          </p:cNvPr>
          <p:cNvSpPr/>
          <p:nvPr/>
        </p:nvSpPr>
        <p:spPr>
          <a:xfrm>
            <a:off x="6924851" y="3968496"/>
            <a:ext cx="538164" cy="49271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3662DF22-62A0-4224-A7A9-EECC8664E510}"/>
              </a:ext>
            </a:extLst>
          </p:cNvPr>
          <p:cNvCxnSpPr>
            <a:cxnSpLocks/>
          </p:cNvCxnSpPr>
          <p:nvPr/>
        </p:nvCxnSpPr>
        <p:spPr>
          <a:xfrm>
            <a:off x="8183038" y="3506680"/>
            <a:ext cx="440942" cy="379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F17015-0BC9-49E0-B769-3A88CC3C6E98}"/>
              </a:ext>
            </a:extLst>
          </p:cNvPr>
          <p:cNvCxnSpPr>
            <a:stCxn id="31" idx="3"/>
            <a:endCxn id="36" idx="7"/>
          </p:cNvCxnSpPr>
          <p:nvPr/>
        </p:nvCxnSpPr>
        <p:spPr>
          <a:xfrm flipH="1">
            <a:off x="7384203" y="3568746"/>
            <a:ext cx="372202" cy="47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F8C421-FC0D-4DE6-A846-18676B23DF0E}"/>
              </a:ext>
            </a:extLst>
          </p:cNvPr>
          <p:cNvCxnSpPr>
            <a:cxnSpLocks/>
            <a:stCxn id="36" idx="5"/>
          </p:cNvCxnSpPr>
          <p:nvPr/>
        </p:nvCxnSpPr>
        <p:spPr>
          <a:xfrm>
            <a:off x="7384203" y="4389050"/>
            <a:ext cx="637453" cy="809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72A8D4-D3A9-440B-A9DF-51D8BB44DC8C}"/>
              </a:ext>
            </a:extLst>
          </p:cNvPr>
          <p:cNvCxnSpPr>
            <a:cxnSpLocks/>
            <a:stCxn id="36" idx="3"/>
          </p:cNvCxnSpPr>
          <p:nvPr/>
        </p:nvCxnSpPr>
        <p:spPr>
          <a:xfrm flipH="1">
            <a:off x="6349583" y="4389050"/>
            <a:ext cx="654080" cy="665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CF99B60-A9B2-4596-9D71-0C3F3ACF76C1}"/>
              </a:ext>
            </a:extLst>
          </p:cNvPr>
          <p:cNvCxnSpPr/>
          <p:nvPr/>
        </p:nvCxnSpPr>
        <p:spPr>
          <a:xfrm>
            <a:off x="6382512" y="315601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8CAED6C-5BA1-4203-8F70-2F33A3D41BC9}"/>
              </a:ext>
            </a:extLst>
          </p:cNvPr>
          <p:cNvSpPr txBox="1"/>
          <p:nvPr/>
        </p:nvSpPr>
        <p:spPr>
          <a:xfrm>
            <a:off x="7793290" y="3132957"/>
            <a:ext cx="538165" cy="369332"/>
          </a:xfrm>
          <a:prstGeom prst="rect">
            <a:avLst/>
          </a:prstGeom>
          <a:noFill/>
        </p:spPr>
        <p:txBody>
          <a:bodyPr wrap="square" rtlCol="0">
            <a:spAutoFit/>
          </a:bodyPr>
          <a:lstStyle/>
          <a:p>
            <a:r>
              <a:rPr lang="en-US" dirty="0"/>
              <a:t>y</a:t>
            </a:r>
          </a:p>
        </p:txBody>
      </p:sp>
      <p:sp>
        <p:nvSpPr>
          <p:cNvPr id="88" name="TextBox 87">
            <a:extLst>
              <a:ext uri="{FF2B5EF4-FFF2-40B4-BE49-F238E27FC236}">
                <a16:creationId xmlns:a16="http://schemas.microsoft.com/office/drawing/2014/main" id="{87F3C161-94C3-435F-B761-2EB352338B0F}"/>
              </a:ext>
            </a:extLst>
          </p:cNvPr>
          <p:cNvSpPr txBox="1"/>
          <p:nvPr/>
        </p:nvSpPr>
        <p:spPr>
          <a:xfrm>
            <a:off x="7016828" y="4010936"/>
            <a:ext cx="486496" cy="369332"/>
          </a:xfrm>
          <a:prstGeom prst="rect">
            <a:avLst/>
          </a:prstGeom>
          <a:noFill/>
        </p:spPr>
        <p:txBody>
          <a:bodyPr wrap="square" rtlCol="0">
            <a:spAutoFit/>
          </a:bodyPr>
          <a:lstStyle/>
          <a:p>
            <a:r>
              <a:rPr lang="en-US" dirty="0"/>
              <a:t>x</a:t>
            </a:r>
          </a:p>
        </p:txBody>
      </p:sp>
      <p:cxnSp>
        <p:nvCxnSpPr>
          <p:cNvPr id="99" name="Straight Connector 98">
            <a:extLst>
              <a:ext uri="{FF2B5EF4-FFF2-40B4-BE49-F238E27FC236}">
                <a16:creationId xmlns:a16="http://schemas.microsoft.com/office/drawing/2014/main" id="{40D72A96-35EE-4964-B48A-B588F74DB8B1}"/>
              </a:ext>
            </a:extLst>
          </p:cNvPr>
          <p:cNvCxnSpPr>
            <a:cxnSpLocks/>
            <a:stCxn id="84" idx="3"/>
            <a:endCxn id="84" idx="3"/>
          </p:cNvCxnSpPr>
          <p:nvPr/>
        </p:nvCxnSpPr>
        <p:spPr>
          <a:xfrm>
            <a:off x="8331455" y="331762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0EAD98C-4223-4295-ABA5-C669DED950F4}"/>
              </a:ext>
            </a:extLst>
          </p:cNvPr>
          <p:cNvSpPr txBox="1"/>
          <p:nvPr/>
        </p:nvSpPr>
        <p:spPr>
          <a:xfrm>
            <a:off x="3988314" y="3791839"/>
            <a:ext cx="952926" cy="369332"/>
          </a:xfrm>
          <a:prstGeom prst="rect">
            <a:avLst/>
          </a:prstGeom>
          <a:noFill/>
        </p:spPr>
        <p:txBody>
          <a:bodyPr wrap="square" rtlCol="0">
            <a:spAutoFit/>
          </a:bodyPr>
          <a:lstStyle/>
          <a:p>
            <a:r>
              <a:rPr lang="en-US" dirty="0"/>
              <a:t>y</a:t>
            </a:r>
          </a:p>
        </p:txBody>
      </p:sp>
      <p:sp>
        <p:nvSpPr>
          <p:cNvPr id="109" name="TextBox 108">
            <a:extLst>
              <a:ext uri="{FF2B5EF4-FFF2-40B4-BE49-F238E27FC236}">
                <a16:creationId xmlns:a16="http://schemas.microsoft.com/office/drawing/2014/main" id="{BF503E04-2968-4DE7-B8BA-E3216C43E0D0}"/>
              </a:ext>
            </a:extLst>
          </p:cNvPr>
          <p:cNvSpPr txBox="1"/>
          <p:nvPr/>
        </p:nvSpPr>
        <p:spPr>
          <a:xfrm>
            <a:off x="2710244" y="3048546"/>
            <a:ext cx="391792" cy="369332"/>
          </a:xfrm>
          <a:prstGeom prst="rect">
            <a:avLst/>
          </a:prstGeom>
          <a:noFill/>
        </p:spPr>
        <p:txBody>
          <a:bodyPr wrap="square" rtlCol="0">
            <a:spAutoFit/>
          </a:bodyPr>
          <a:lstStyle/>
          <a:p>
            <a:r>
              <a:rPr lang="en-US" dirty="0"/>
              <a:t>x</a:t>
            </a:r>
          </a:p>
        </p:txBody>
      </p:sp>
      <p:cxnSp>
        <p:nvCxnSpPr>
          <p:cNvPr id="122" name="Straight Connector 121">
            <a:extLst>
              <a:ext uri="{FF2B5EF4-FFF2-40B4-BE49-F238E27FC236}">
                <a16:creationId xmlns:a16="http://schemas.microsoft.com/office/drawing/2014/main" id="{EE4195CE-8EAF-41BD-B55F-CA84BC0805C1}"/>
              </a:ext>
            </a:extLst>
          </p:cNvPr>
          <p:cNvCxnSpPr>
            <a:cxnSpLocks/>
          </p:cNvCxnSpPr>
          <p:nvPr/>
        </p:nvCxnSpPr>
        <p:spPr>
          <a:xfrm>
            <a:off x="7936637" y="2902998"/>
            <a:ext cx="8197" cy="22995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0E84B069-6C8D-4E57-B1C7-F914CE7A5506}"/>
              </a:ext>
            </a:extLst>
          </p:cNvPr>
          <p:cNvSpPr txBox="1"/>
          <p:nvPr/>
        </p:nvSpPr>
        <p:spPr>
          <a:xfrm>
            <a:off x="6140379" y="4927107"/>
            <a:ext cx="385958" cy="369332"/>
          </a:xfrm>
          <a:prstGeom prst="rect">
            <a:avLst/>
          </a:prstGeom>
          <a:noFill/>
        </p:spPr>
        <p:txBody>
          <a:bodyPr wrap="square" rtlCol="0">
            <a:spAutoFit/>
          </a:bodyPr>
          <a:lstStyle/>
          <a:p>
            <a:r>
              <a:rPr lang="en-US" dirty="0"/>
              <a:t>a</a:t>
            </a:r>
          </a:p>
        </p:txBody>
      </p:sp>
      <p:sp>
        <p:nvSpPr>
          <p:cNvPr id="128" name="TextBox 127">
            <a:extLst>
              <a:ext uri="{FF2B5EF4-FFF2-40B4-BE49-F238E27FC236}">
                <a16:creationId xmlns:a16="http://schemas.microsoft.com/office/drawing/2014/main" id="{183BEB4A-3AE6-4D98-9EE3-077C2291C154}"/>
              </a:ext>
            </a:extLst>
          </p:cNvPr>
          <p:cNvSpPr txBox="1"/>
          <p:nvPr/>
        </p:nvSpPr>
        <p:spPr>
          <a:xfrm>
            <a:off x="7869393" y="5111773"/>
            <a:ext cx="385957" cy="369332"/>
          </a:xfrm>
          <a:prstGeom prst="rect">
            <a:avLst/>
          </a:prstGeom>
          <a:noFill/>
        </p:spPr>
        <p:txBody>
          <a:bodyPr wrap="square" rtlCol="0">
            <a:spAutoFit/>
          </a:bodyPr>
          <a:lstStyle/>
          <a:p>
            <a:r>
              <a:rPr lang="en-US" dirty="0"/>
              <a:t>b</a:t>
            </a:r>
          </a:p>
        </p:txBody>
      </p:sp>
      <p:sp>
        <p:nvSpPr>
          <p:cNvPr id="129" name="TextBox 128">
            <a:extLst>
              <a:ext uri="{FF2B5EF4-FFF2-40B4-BE49-F238E27FC236}">
                <a16:creationId xmlns:a16="http://schemas.microsoft.com/office/drawing/2014/main" id="{7DD1BEBD-FF4E-456A-9BD8-7DA60EE2C2B1}"/>
              </a:ext>
            </a:extLst>
          </p:cNvPr>
          <p:cNvSpPr txBox="1"/>
          <p:nvPr/>
        </p:nvSpPr>
        <p:spPr>
          <a:xfrm>
            <a:off x="8598803" y="3710583"/>
            <a:ext cx="337503" cy="369332"/>
          </a:xfrm>
          <a:prstGeom prst="rect">
            <a:avLst/>
          </a:prstGeom>
          <a:noFill/>
        </p:spPr>
        <p:txBody>
          <a:bodyPr wrap="square" rtlCol="0">
            <a:spAutoFit/>
          </a:bodyPr>
          <a:lstStyle/>
          <a:p>
            <a:r>
              <a:rPr lang="en-US" dirty="0"/>
              <a:t>c</a:t>
            </a:r>
          </a:p>
        </p:txBody>
      </p:sp>
      <p:sp>
        <p:nvSpPr>
          <p:cNvPr id="6" name="Arrow: Right 5">
            <a:extLst>
              <a:ext uri="{FF2B5EF4-FFF2-40B4-BE49-F238E27FC236}">
                <a16:creationId xmlns:a16="http://schemas.microsoft.com/office/drawing/2014/main" id="{04CFD35A-D90C-4270-B00F-56E065931B0A}"/>
              </a:ext>
            </a:extLst>
          </p:cNvPr>
          <p:cNvSpPr/>
          <p:nvPr/>
        </p:nvSpPr>
        <p:spPr>
          <a:xfrm>
            <a:off x="4767309" y="3639560"/>
            <a:ext cx="1961530" cy="32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92C9AF6-AF1A-457D-A36B-7435FD22DB96}"/>
              </a:ext>
            </a:extLst>
          </p:cNvPr>
          <p:cNvSpPr txBox="1"/>
          <p:nvPr/>
        </p:nvSpPr>
        <p:spPr>
          <a:xfrm>
            <a:off x="4973959" y="3355747"/>
            <a:ext cx="1935306" cy="369332"/>
          </a:xfrm>
          <a:prstGeom prst="rect">
            <a:avLst/>
          </a:prstGeom>
          <a:noFill/>
        </p:spPr>
        <p:txBody>
          <a:bodyPr wrap="square" rtlCol="0">
            <a:spAutoFit/>
          </a:bodyPr>
          <a:lstStyle/>
          <a:p>
            <a:r>
              <a:rPr lang="en-US" dirty="0"/>
              <a:t>Left rotation(</a:t>
            </a:r>
            <a:r>
              <a:rPr lang="en-US" dirty="0" err="1"/>
              <a:t>t,x</a:t>
            </a:r>
            <a:r>
              <a:rPr lang="en-US" dirty="0"/>
              <a:t>)</a:t>
            </a:r>
          </a:p>
        </p:txBody>
      </p:sp>
      <p:sp>
        <p:nvSpPr>
          <p:cNvPr id="12" name="TextBox 11">
            <a:extLst>
              <a:ext uri="{FF2B5EF4-FFF2-40B4-BE49-F238E27FC236}">
                <a16:creationId xmlns:a16="http://schemas.microsoft.com/office/drawing/2014/main" id="{BFE79BED-01F9-4FE0-8B84-E685045581C2}"/>
              </a:ext>
            </a:extLst>
          </p:cNvPr>
          <p:cNvSpPr txBox="1"/>
          <p:nvPr/>
        </p:nvSpPr>
        <p:spPr>
          <a:xfrm>
            <a:off x="1298737" y="2302762"/>
            <a:ext cx="1801721" cy="369332"/>
          </a:xfrm>
          <a:prstGeom prst="rect">
            <a:avLst/>
          </a:prstGeom>
          <a:noFill/>
        </p:spPr>
        <p:txBody>
          <a:bodyPr wrap="square" rtlCol="0">
            <a:spAutoFit/>
          </a:bodyPr>
          <a:lstStyle/>
          <a:p>
            <a:r>
              <a:rPr lang="en-US" dirty="0"/>
              <a:t>Left rotation</a:t>
            </a:r>
          </a:p>
        </p:txBody>
      </p:sp>
      <p:sp>
        <p:nvSpPr>
          <p:cNvPr id="10" name="Arrow: Curved Right 9">
            <a:extLst>
              <a:ext uri="{FF2B5EF4-FFF2-40B4-BE49-F238E27FC236}">
                <a16:creationId xmlns:a16="http://schemas.microsoft.com/office/drawing/2014/main" id="{A6A96B69-4AB5-4B86-BED1-44DDC7C26AB9}"/>
              </a:ext>
            </a:extLst>
          </p:cNvPr>
          <p:cNvSpPr/>
          <p:nvPr/>
        </p:nvSpPr>
        <p:spPr>
          <a:xfrm rot="5340000">
            <a:off x="2612072" y="2255608"/>
            <a:ext cx="457200" cy="1005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728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6A3-A998-4C7A-9F74-80CA469F95DD}"/>
              </a:ext>
            </a:extLst>
          </p:cNvPr>
          <p:cNvSpPr>
            <a:spLocks noGrp="1"/>
          </p:cNvSpPr>
          <p:nvPr>
            <p:ph type="title"/>
          </p:nvPr>
        </p:nvSpPr>
        <p:spPr>
          <a:xfrm>
            <a:off x="621436" y="648070"/>
            <a:ext cx="10955045" cy="1429305"/>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Left rotation Pseudocode Ex</a:t>
            </a:r>
            <a:r>
              <a:rPr lang="en-US"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D27B5BB-0B0A-442E-8932-120CC1EF6866}"/>
              </a:ext>
            </a:extLst>
          </p:cNvPr>
          <p:cNvSpPr>
            <a:spLocks noGrp="1"/>
          </p:cNvSpPr>
          <p:nvPr>
            <p:ph idx="1"/>
          </p:nvPr>
        </p:nvSpPr>
        <p:spPr>
          <a:xfrm>
            <a:off x="627353" y="2139363"/>
            <a:ext cx="10949128" cy="4132555"/>
          </a:xfrm>
          <a:ln>
            <a:solidFill>
              <a:srgbClr val="C00000"/>
            </a:solidFill>
          </a:ln>
          <a:effectLst>
            <a:glow rad="228600">
              <a:schemeClr val="accent2">
                <a:satMod val="175000"/>
                <a:alpha val="40000"/>
              </a:schemeClr>
            </a:glow>
          </a:effectLst>
        </p:spPr>
        <p:txBody>
          <a:bodyPr/>
          <a:lstStyle/>
          <a:p>
            <a:endParaRPr lang="en-US" dirty="0"/>
          </a:p>
          <a:p>
            <a:r>
              <a:rPr lang="en-US" dirty="0"/>
              <a:t>                          </a:t>
            </a:r>
          </a:p>
          <a:p>
            <a:r>
              <a:rPr lang="en-US" dirty="0"/>
              <a:t>                                      </a:t>
            </a:r>
          </a:p>
          <a:p>
            <a:r>
              <a:rPr lang="en-US" dirty="0"/>
              <a:t>                                                                                                                                                                                            </a:t>
            </a:r>
          </a:p>
        </p:txBody>
      </p:sp>
      <p:cxnSp>
        <p:nvCxnSpPr>
          <p:cNvPr id="9" name="Straight Arrow Connector 8">
            <a:extLst>
              <a:ext uri="{FF2B5EF4-FFF2-40B4-BE49-F238E27FC236}">
                <a16:creationId xmlns:a16="http://schemas.microsoft.com/office/drawing/2014/main" id="{F9F4F648-A002-45D0-B932-0D64751B3887}"/>
              </a:ext>
            </a:extLst>
          </p:cNvPr>
          <p:cNvCxnSpPr>
            <a:cxnSpLocks/>
          </p:cNvCxnSpPr>
          <p:nvPr/>
        </p:nvCxnSpPr>
        <p:spPr>
          <a:xfrm>
            <a:off x="5400179" y="4969714"/>
            <a:ext cx="332961" cy="25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31931F-5416-4A41-BA1B-A9CF412D01A0}"/>
              </a:ext>
            </a:extLst>
          </p:cNvPr>
          <p:cNvCxnSpPr>
            <a:cxnSpLocks/>
            <a:stCxn id="39" idx="3"/>
            <a:endCxn id="40" idx="0"/>
          </p:cNvCxnSpPr>
          <p:nvPr/>
        </p:nvCxnSpPr>
        <p:spPr>
          <a:xfrm flipH="1">
            <a:off x="5290691" y="5672907"/>
            <a:ext cx="346942" cy="1788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E25E13E-F6A3-4CA4-9AA6-6833ACCE7244}"/>
              </a:ext>
            </a:extLst>
          </p:cNvPr>
          <p:cNvSpPr/>
          <p:nvPr/>
        </p:nvSpPr>
        <p:spPr>
          <a:xfrm>
            <a:off x="2291237" y="2777610"/>
            <a:ext cx="538164" cy="492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C0385CC-C096-40CF-8816-B8354B9507A6}"/>
              </a:ext>
            </a:extLst>
          </p:cNvPr>
          <p:cNvSpPr/>
          <p:nvPr/>
        </p:nvSpPr>
        <p:spPr>
          <a:xfrm>
            <a:off x="3158125" y="3377022"/>
            <a:ext cx="658871" cy="4835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8A30D9A-1C90-4AB5-A59E-3996E94EE2ED}"/>
              </a:ext>
            </a:extLst>
          </p:cNvPr>
          <p:cNvSpPr/>
          <p:nvPr/>
        </p:nvSpPr>
        <p:spPr>
          <a:xfrm>
            <a:off x="4157894" y="4043922"/>
            <a:ext cx="694944" cy="3896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BB805ED4-3C6D-4D99-82F9-AB26B211A987}"/>
              </a:ext>
            </a:extLst>
          </p:cNvPr>
          <p:cNvSpPr/>
          <p:nvPr/>
        </p:nvSpPr>
        <p:spPr>
          <a:xfrm>
            <a:off x="4900886" y="4640970"/>
            <a:ext cx="538164" cy="4370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58072E0-7D21-4036-8DAA-A704D5052AB0}"/>
              </a:ext>
            </a:extLst>
          </p:cNvPr>
          <p:cNvSpPr/>
          <p:nvPr/>
        </p:nvSpPr>
        <p:spPr>
          <a:xfrm>
            <a:off x="2499193" y="5711647"/>
            <a:ext cx="571007" cy="40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F987E37-1792-4D3B-8551-C1E6E3723017}"/>
              </a:ext>
            </a:extLst>
          </p:cNvPr>
          <p:cNvSpPr/>
          <p:nvPr/>
        </p:nvSpPr>
        <p:spPr>
          <a:xfrm>
            <a:off x="1380864" y="3415497"/>
            <a:ext cx="572123" cy="4835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1FFF786-F739-43B2-A4D7-5102850B6634}"/>
              </a:ext>
            </a:extLst>
          </p:cNvPr>
          <p:cNvSpPr/>
          <p:nvPr/>
        </p:nvSpPr>
        <p:spPr>
          <a:xfrm>
            <a:off x="2382347" y="4234493"/>
            <a:ext cx="538164" cy="492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46A5261-BDF9-4614-8257-5F5EC219C626}"/>
              </a:ext>
            </a:extLst>
          </p:cNvPr>
          <p:cNvSpPr/>
          <p:nvPr/>
        </p:nvSpPr>
        <p:spPr>
          <a:xfrm>
            <a:off x="3149678" y="4864223"/>
            <a:ext cx="532957" cy="492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CD2FCBA-C76C-4959-A547-B5C1A1BEF69A}"/>
              </a:ext>
            </a:extLst>
          </p:cNvPr>
          <p:cNvSpPr/>
          <p:nvPr/>
        </p:nvSpPr>
        <p:spPr>
          <a:xfrm>
            <a:off x="3844105" y="5618735"/>
            <a:ext cx="484632" cy="4754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59D1CE4-4801-4781-933D-190C3B3C439E}"/>
              </a:ext>
            </a:extLst>
          </p:cNvPr>
          <p:cNvSpPr/>
          <p:nvPr/>
        </p:nvSpPr>
        <p:spPr>
          <a:xfrm>
            <a:off x="5566660" y="5251155"/>
            <a:ext cx="484632" cy="4941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8EC6523-D359-46DE-9E48-394A7A389BB7}"/>
              </a:ext>
            </a:extLst>
          </p:cNvPr>
          <p:cNvSpPr/>
          <p:nvPr/>
        </p:nvSpPr>
        <p:spPr>
          <a:xfrm>
            <a:off x="5021609" y="5851795"/>
            <a:ext cx="538164" cy="4370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E8CB13D0-CDF3-4DE4-AD58-97363947BD2E}"/>
              </a:ext>
            </a:extLst>
          </p:cNvPr>
          <p:cNvCxnSpPr>
            <a:cxnSpLocks/>
            <a:stCxn id="30" idx="6"/>
          </p:cNvCxnSpPr>
          <p:nvPr/>
        </p:nvCxnSpPr>
        <p:spPr>
          <a:xfrm>
            <a:off x="2829401" y="3023965"/>
            <a:ext cx="398327" cy="41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662DF22-62A0-4224-A7A9-EECC8664E510}"/>
              </a:ext>
            </a:extLst>
          </p:cNvPr>
          <p:cNvCxnSpPr>
            <a:cxnSpLocks/>
            <a:stCxn id="31" idx="5"/>
            <a:endCxn id="32" idx="1"/>
          </p:cNvCxnSpPr>
          <p:nvPr/>
        </p:nvCxnSpPr>
        <p:spPr>
          <a:xfrm>
            <a:off x="3720507" y="3789757"/>
            <a:ext cx="539159" cy="311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950B89-1F02-459B-BAB9-AE2FA2F58868}"/>
              </a:ext>
            </a:extLst>
          </p:cNvPr>
          <p:cNvCxnSpPr>
            <a:cxnSpLocks/>
            <a:stCxn id="32" idx="5"/>
          </p:cNvCxnSpPr>
          <p:nvPr/>
        </p:nvCxnSpPr>
        <p:spPr>
          <a:xfrm>
            <a:off x="4751066" y="4376504"/>
            <a:ext cx="291325" cy="30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F4C02B-8FFB-4B29-A2BC-A475921FE1E5}"/>
              </a:ext>
            </a:extLst>
          </p:cNvPr>
          <p:cNvCxnSpPr>
            <a:cxnSpLocks/>
            <a:stCxn id="37" idx="3"/>
            <a:endCxn id="34" idx="0"/>
          </p:cNvCxnSpPr>
          <p:nvPr/>
        </p:nvCxnSpPr>
        <p:spPr>
          <a:xfrm flipH="1">
            <a:off x="2784697" y="5284778"/>
            <a:ext cx="443031" cy="42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56331D-1A34-4965-BC1E-4E998C6ADA13}"/>
              </a:ext>
            </a:extLst>
          </p:cNvPr>
          <p:cNvCxnSpPr>
            <a:cxnSpLocks/>
            <a:stCxn id="30" idx="2"/>
            <a:endCxn id="35" idx="7"/>
          </p:cNvCxnSpPr>
          <p:nvPr/>
        </p:nvCxnSpPr>
        <p:spPr>
          <a:xfrm flipH="1">
            <a:off x="1869202" y="3023965"/>
            <a:ext cx="422035" cy="462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F17015-0BC9-49E0-B769-3A88CC3C6E98}"/>
              </a:ext>
            </a:extLst>
          </p:cNvPr>
          <p:cNvCxnSpPr>
            <a:cxnSpLocks/>
            <a:stCxn id="31" idx="3"/>
            <a:endCxn id="36" idx="0"/>
          </p:cNvCxnSpPr>
          <p:nvPr/>
        </p:nvCxnSpPr>
        <p:spPr>
          <a:xfrm flipH="1">
            <a:off x="2651429" y="3789757"/>
            <a:ext cx="603185" cy="44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F8C421-FC0D-4DE6-A846-18676B23DF0E}"/>
              </a:ext>
            </a:extLst>
          </p:cNvPr>
          <p:cNvCxnSpPr>
            <a:cxnSpLocks/>
            <a:stCxn id="32" idx="3"/>
            <a:endCxn id="37" idx="7"/>
          </p:cNvCxnSpPr>
          <p:nvPr/>
        </p:nvCxnSpPr>
        <p:spPr>
          <a:xfrm flipH="1">
            <a:off x="3604585" y="4376504"/>
            <a:ext cx="655081" cy="559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72A8D4-D3A9-440B-A9DF-51D8BB44DC8C}"/>
              </a:ext>
            </a:extLst>
          </p:cNvPr>
          <p:cNvCxnSpPr>
            <a:cxnSpLocks/>
            <a:endCxn id="38" idx="0"/>
          </p:cNvCxnSpPr>
          <p:nvPr/>
        </p:nvCxnSpPr>
        <p:spPr>
          <a:xfrm>
            <a:off x="3615235" y="5212903"/>
            <a:ext cx="471186" cy="405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CF99B60-A9B2-4596-9D71-0C3F3ACF76C1}"/>
              </a:ext>
            </a:extLst>
          </p:cNvPr>
          <p:cNvCxnSpPr/>
          <p:nvPr/>
        </p:nvCxnSpPr>
        <p:spPr>
          <a:xfrm>
            <a:off x="6382512" y="315601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8B4B6E5-002B-4F01-ADD0-10E754ECDA8F}"/>
              </a:ext>
            </a:extLst>
          </p:cNvPr>
          <p:cNvSpPr txBox="1"/>
          <p:nvPr/>
        </p:nvSpPr>
        <p:spPr>
          <a:xfrm>
            <a:off x="2428476" y="2799864"/>
            <a:ext cx="293670" cy="369332"/>
          </a:xfrm>
          <a:prstGeom prst="rect">
            <a:avLst/>
          </a:prstGeom>
          <a:noFill/>
        </p:spPr>
        <p:txBody>
          <a:bodyPr wrap="none" rtlCol="0">
            <a:spAutoFit/>
          </a:bodyPr>
          <a:lstStyle/>
          <a:p>
            <a:r>
              <a:rPr lang="en-US" dirty="0"/>
              <a:t>7</a:t>
            </a:r>
          </a:p>
        </p:txBody>
      </p:sp>
      <p:sp>
        <p:nvSpPr>
          <p:cNvPr id="84" name="TextBox 83">
            <a:extLst>
              <a:ext uri="{FF2B5EF4-FFF2-40B4-BE49-F238E27FC236}">
                <a16:creationId xmlns:a16="http://schemas.microsoft.com/office/drawing/2014/main" id="{E8CAED6C-5BA1-4203-8F70-2F33A3D41BC9}"/>
              </a:ext>
            </a:extLst>
          </p:cNvPr>
          <p:cNvSpPr txBox="1"/>
          <p:nvPr/>
        </p:nvSpPr>
        <p:spPr>
          <a:xfrm>
            <a:off x="3270975" y="3415497"/>
            <a:ext cx="505441" cy="369332"/>
          </a:xfrm>
          <a:prstGeom prst="rect">
            <a:avLst/>
          </a:prstGeom>
          <a:noFill/>
        </p:spPr>
        <p:txBody>
          <a:bodyPr wrap="square" rtlCol="0">
            <a:spAutoFit/>
          </a:bodyPr>
          <a:lstStyle/>
          <a:p>
            <a:r>
              <a:rPr lang="en-US" dirty="0"/>
              <a:t>11</a:t>
            </a:r>
          </a:p>
        </p:txBody>
      </p:sp>
      <p:sp>
        <p:nvSpPr>
          <p:cNvPr id="87" name="TextBox 86">
            <a:extLst>
              <a:ext uri="{FF2B5EF4-FFF2-40B4-BE49-F238E27FC236}">
                <a16:creationId xmlns:a16="http://schemas.microsoft.com/office/drawing/2014/main" id="{6FA60AD4-5D95-4D42-9795-728820F39D9B}"/>
              </a:ext>
            </a:extLst>
          </p:cNvPr>
          <p:cNvSpPr txBox="1"/>
          <p:nvPr/>
        </p:nvSpPr>
        <p:spPr>
          <a:xfrm>
            <a:off x="1564529" y="3507742"/>
            <a:ext cx="214044" cy="369332"/>
          </a:xfrm>
          <a:prstGeom prst="rect">
            <a:avLst/>
          </a:prstGeom>
          <a:noFill/>
        </p:spPr>
        <p:txBody>
          <a:bodyPr wrap="square" rtlCol="0">
            <a:spAutoFit/>
          </a:bodyPr>
          <a:lstStyle/>
          <a:p>
            <a:r>
              <a:rPr lang="en-US" dirty="0"/>
              <a:t>4</a:t>
            </a:r>
          </a:p>
        </p:txBody>
      </p:sp>
      <p:sp>
        <p:nvSpPr>
          <p:cNvPr id="88" name="TextBox 87">
            <a:extLst>
              <a:ext uri="{FF2B5EF4-FFF2-40B4-BE49-F238E27FC236}">
                <a16:creationId xmlns:a16="http://schemas.microsoft.com/office/drawing/2014/main" id="{87F3C161-94C3-435F-B761-2EB352338B0F}"/>
              </a:ext>
            </a:extLst>
          </p:cNvPr>
          <p:cNvSpPr txBox="1"/>
          <p:nvPr/>
        </p:nvSpPr>
        <p:spPr>
          <a:xfrm>
            <a:off x="2544275" y="4301684"/>
            <a:ext cx="486496" cy="369332"/>
          </a:xfrm>
          <a:prstGeom prst="rect">
            <a:avLst/>
          </a:prstGeom>
          <a:noFill/>
        </p:spPr>
        <p:txBody>
          <a:bodyPr wrap="square" rtlCol="0">
            <a:spAutoFit/>
          </a:bodyPr>
          <a:lstStyle/>
          <a:p>
            <a:r>
              <a:rPr lang="en-US" dirty="0"/>
              <a:t>9</a:t>
            </a:r>
          </a:p>
        </p:txBody>
      </p:sp>
      <p:sp>
        <p:nvSpPr>
          <p:cNvPr id="91" name="TextBox 90">
            <a:extLst>
              <a:ext uri="{FF2B5EF4-FFF2-40B4-BE49-F238E27FC236}">
                <a16:creationId xmlns:a16="http://schemas.microsoft.com/office/drawing/2014/main" id="{032D553A-B1DB-4F9C-A9BE-9E148B144B71}"/>
              </a:ext>
            </a:extLst>
          </p:cNvPr>
          <p:cNvSpPr txBox="1"/>
          <p:nvPr/>
        </p:nvSpPr>
        <p:spPr>
          <a:xfrm>
            <a:off x="3923928" y="5672282"/>
            <a:ext cx="445467" cy="369332"/>
          </a:xfrm>
          <a:prstGeom prst="rect">
            <a:avLst/>
          </a:prstGeom>
          <a:noFill/>
        </p:spPr>
        <p:txBody>
          <a:bodyPr wrap="square" rtlCol="0">
            <a:spAutoFit/>
          </a:bodyPr>
          <a:lstStyle/>
          <a:p>
            <a:r>
              <a:rPr lang="en-US" dirty="0"/>
              <a:t>17</a:t>
            </a:r>
          </a:p>
        </p:txBody>
      </p:sp>
      <p:sp>
        <p:nvSpPr>
          <p:cNvPr id="92" name="TextBox 91">
            <a:extLst>
              <a:ext uri="{FF2B5EF4-FFF2-40B4-BE49-F238E27FC236}">
                <a16:creationId xmlns:a16="http://schemas.microsoft.com/office/drawing/2014/main" id="{A6DD5E46-6D42-4BAE-A3DA-AB6437BA8137}"/>
              </a:ext>
            </a:extLst>
          </p:cNvPr>
          <p:cNvSpPr txBox="1"/>
          <p:nvPr/>
        </p:nvSpPr>
        <p:spPr>
          <a:xfrm>
            <a:off x="4297825" y="4058319"/>
            <a:ext cx="411623" cy="369332"/>
          </a:xfrm>
          <a:prstGeom prst="rect">
            <a:avLst/>
          </a:prstGeom>
          <a:noFill/>
        </p:spPr>
        <p:txBody>
          <a:bodyPr wrap="square" rtlCol="0">
            <a:spAutoFit/>
          </a:bodyPr>
          <a:lstStyle/>
          <a:p>
            <a:r>
              <a:rPr lang="en-US" dirty="0"/>
              <a:t>18</a:t>
            </a:r>
          </a:p>
        </p:txBody>
      </p:sp>
      <p:sp>
        <p:nvSpPr>
          <p:cNvPr id="93" name="TextBox 92">
            <a:extLst>
              <a:ext uri="{FF2B5EF4-FFF2-40B4-BE49-F238E27FC236}">
                <a16:creationId xmlns:a16="http://schemas.microsoft.com/office/drawing/2014/main" id="{415D4A0D-55D1-4FBB-A310-BFA4420CDC08}"/>
              </a:ext>
            </a:extLst>
          </p:cNvPr>
          <p:cNvSpPr txBox="1"/>
          <p:nvPr/>
        </p:nvSpPr>
        <p:spPr>
          <a:xfrm>
            <a:off x="4947179" y="4674831"/>
            <a:ext cx="515223" cy="369332"/>
          </a:xfrm>
          <a:prstGeom prst="rect">
            <a:avLst/>
          </a:prstGeom>
          <a:noFill/>
        </p:spPr>
        <p:txBody>
          <a:bodyPr wrap="square" rtlCol="0">
            <a:spAutoFit/>
          </a:bodyPr>
          <a:lstStyle/>
          <a:p>
            <a:r>
              <a:rPr lang="en-US" dirty="0"/>
              <a:t>19</a:t>
            </a:r>
          </a:p>
        </p:txBody>
      </p:sp>
      <p:sp>
        <p:nvSpPr>
          <p:cNvPr id="94" name="TextBox 93">
            <a:extLst>
              <a:ext uri="{FF2B5EF4-FFF2-40B4-BE49-F238E27FC236}">
                <a16:creationId xmlns:a16="http://schemas.microsoft.com/office/drawing/2014/main" id="{D09E6F66-0D0D-48AE-AF92-9C428910F27A}"/>
              </a:ext>
            </a:extLst>
          </p:cNvPr>
          <p:cNvSpPr txBox="1"/>
          <p:nvPr/>
        </p:nvSpPr>
        <p:spPr>
          <a:xfrm>
            <a:off x="5633695" y="5356934"/>
            <a:ext cx="428392" cy="369332"/>
          </a:xfrm>
          <a:prstGeom prst="rect">
            <a:avLst/>
          </a:prstGeom>
          <a:noFill/>
        </p:spPr>
        <p:txBody>
          <a:bodyPr wrap="square" rtlCol="0">
            <a:spAutoFit/>
          </a:bodyPr>
          <a:lstStyle/>
          <a:p>
            <a:r>
              <a:rPr lang="en-US" dirty="0"/>
              <a:t>22</a:t>
            </a:r>
          </a:p>
        </p:txBody>
      </p:sp>
      <p:sp>
        <p:nvSpPr>
          <p:cNvPr id="95" name="TextBox 94">
            <a:extLst>
              <a:ext uri="{FF2B5EF4-FFF2-40B4-BE49-F238E27FC236}">
                <a16:creationId xmlns:a16="http://schemas.microsoft.com/office/drawing/2014/main" id="{BE5490A3-DDA6-4EF8-91C3-7F0E9B16D567}"/>
              </a:ext>
            </a:extLst>
          </p:cNvPr>
          <p:cNvSpPr txBox="1"/>
          <p:nvPr/>
        </p:nvSpPr>
        <p:spPr>
          <a:xfrm>
            <a:off x="5068149" y="5885656"/>
            <a:ext cx="484633" cy="369332"/>
          </a:xfrm>
          <a:prstGeom prst="rect">
            <a:avLst/>
          </a:prstGeom>
          <a:noFill/>
        </p:spPr>
        <p:txBody>
          <a:bodyPr wrap="square" rtlCol="0">
            <a:spAutoFit/>
          </a:bodyPr>
          <a:lstStyle/>
          <a:p>
            <a:r>
              <a:rPr lang="en-US" dirty="0"/>
              <a:t>20</a:t>
            </a:r>
          </a:p>
        </p:txBody>
      </p:sp>
      <p:cxnSp>
        <p:nvCxnSpPr>
          <p:cNvPr id="99" name="Straight Connector 98">
            <a:extLst>
              <a:ext uri="{FF2B5EF4-FFF2-40B4-BE49-F238E27FC236}">
                <a16:creationId xmlns:a16="http://schemas.microsoft.com/office/drawing/2014/main" id="{40D72A96-35EE-4964-B48A-B588F74DB8B1}"/>
              </a:ext>
            </a:extLst>
          </p:cNvPr>
          <p:cNvCxnSpPr>
            <a:cxnSpLocks/>
            <a:stCxn id="84" idx="3"/>
            <a:endCxn id="84" idx="3"/>
          </p:cNvCxnSpPr>
          <p:nvPr/>
        </p:nvCxnSpPr>
        <p:spPr>
          <a:xfrm>
            <a:off x="3776416" y="360016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E87755D9-8050-4C4F-84DB-5DC6F4848ADA}"/>
              </a:ext>
            </a:extLst>
          </p:cNvPr>
          <p:cNvSpPr/>
          <p:nvPr/>
        </p:nvSpPr>
        <p:spPr>
          <a:xfrm>
            <a:off x="7729699" y="2685568"/>
            <a:ext cx="538164" cy="492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E8CFE46D-7AC8-4795-B9CD-F2014F225CBD}"/>
              </a:ext>
            </a:extLst>
          </p:cNvPr>
          <p:cNvSpPr/>
          <p:nvPr/>
        </p:nvSpPr>
        <p:spPr>
          <a:xfrm>
            <a:off x="8622468" y="3316392"/>
            <a:ext cx="494897" cy="5713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DD4C4B3-01E6-461A-8697-798BA3F9F316}"/>
              </a:ext>
            </a:extLst>
          </p:cNvPr>
          <p:cNvSpPr/>
          <p:nvPr/>
        </p:nvSpPr>
        <p:spPr>
          <a:xfrm>
            <a:off x="9300886" y="4185446"/>
            <a:ext cx="484631" cy="48557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EE28B1B-707B-48DE-B6B4-4600A58423AD}"/>
              </a:ext>
            </a:extLst>
          </p:cNvPr>
          <p:cNvSpPr/>
          <p:nvPr/>
        </p:nvSpPr>
        <p:spPr>
          <a:xfrm>
            <a:off x="9973731" y="4971918"/>
            <a:ext cx="484632" cy="4941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3DB353D7-37C6-4151-B6AB-6B6A3C02167F}"/>
              </a:ext>
            </a:extLst>
          </p:cNvPr>
          <p:cNvSpPr/>
          <p:nvPr/>
        </p:nvSpPr>
        <p:spPr>
          <a:xfrm>
            <a:off x="9608436" y="5674898"/>
            <a:ext cx="484631" cy="4413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4FBD32-F3BA-407F-A24F-CADB7C5E8CD5}"/>
              </a:ext>
            </a:extLst>
          </p:cNvPr>
          <p:cNvSpPr/>
          <p:nvPr/>
        </p:nvSpPr>
        <p:spPr>
          <a:xfrm>
            <a:off x="7936636" y="4185446"/>
            <a:ext cx="503679" cy="48557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DD81BD2-B928-43EE-A875-1692BEF09634}"/>
              </a:ext>
            </a:extLst>
          </p:cNvPr>
          <p:cNvSpPr/>
          <p:nvPr/>
        </p:nvSpPr>
        <p:spPr>
          <a:xfrm>
            <a:off x="7315200" y="5224080"/>
            <a:ext cx="538164" cy="448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03FC3DF7-32C8-457B-A744-4DD7A27DC047}"/>
              </a:ext>
            </a:extLst>
          </p:cNvPr>
          <p:cNvSpPr/>
          <p:nvPr/>
        </p:nvSpPr>
        <p:spPr>
          <a:xfrm>
            <a:off x="8609985" y="5212903"/>
            <a:ext cx="538164" cy="448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3BB8E64A-779D-42D1-A4B1-AD6EF779C299}"/>
              </a:ext>
            </a:extLst>
          </p:cNvPr>
          <p:cNvSpPr/>
          <p:nvPr/>
        </p:nvSpPr>
        <p:spPr>
          <a:xfrm>
            <a:off x="6791008" y="3441396"/>
            <a:ext cx="632095" cy="5107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64B6685B-DC0F-441D-A7CC-4704990BC367}"/>
              </a:ext>
            </a:extLst>
          </p:cNvPr>
          <p:cNvCxnSpPr>
            <a:stCxn id="134" idx="6"/>
            <a:endCxn id="135" idx="1"/>
          </p:cNvCxnSpPr>
          <p:nvPr/>
        </p:nvCxnSpPr>
        <p:spPr>
          <a:xfrm>
            <a:off x="8267863" y="2931923"/>
            <a:ext cx="427081" cy="468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3682AC7-AB77-4C8E-BE54-030AA0869340}"/>
              </a:ext>
            </a:extLst>
          </p:cNvPr>
          <p:cNvCxnSpPr>
            <a:cxnSpLocks/>
            <a:stCxn id="135" idx="5"/>
            <a:endCxn id="167" idx="0"/>
          </p:cNvCxnSpPr>
          <p:nvPr/>
        </p:nvCxnSpPr>
        <p:spPr>
          <a:xfrm>
            <a:off x="9044889" y="3804057"/>
            <a:ext cx="493180" cy="415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80464C7-F802-443D-9A6B-1171ECE717EA}"/>
              </a:ext>
            </a:extLst>
          </p:cNvPr>
          <p:cNvCxnSpPr>
            <a:cxnSpLocks/>
            <a:stCxn id="136" idx="5"/>
            <a:endCxn id="137" idx="1"/>
          </p:cNvCxnSpPr>
          <p:nvPr/>
        </p:nvCxnSpPr>
        <p:spPr>
          <a:xfrm>
            <a:off x="9714544" y="4599906"/>
            <a:ext cx="330160" cy="44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431CBFF-E9FD-4747-BBB4-93EBE98A7150}"/>
              </a:ext>
            </a:extLst>
          </p:cNvPr>
          <p:cNvCxnSpPr>
            <a:stCxn id="135" idx="3"/>
            <a:endCxn id="139" idx="7"/>
          </p:cNvCxnSpPr>
          <p:nvPr/>
        </p:nvCxnSpPr>
        <p:spPr>
          <a:xfrm flipH="1">
            <a:off x="8366553" y="3804057"/>
            <a:ext cx="328391" cy="45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8C010F9-72F5-4659-96A4-4778F974D062}"/>
              </a:ext>
            </a:extLst>
          </p:cNvPr>
          <p:cNvCxnSpPr>
            <a:stCxn id="139" idx="3"/>
            <a:endCxn id="140" idx="0"/>
          </p:cNvCxnSpPr>
          <p:nvPr/>
        </p:nvCxnSpPr>
        <p:spPr>
          <a:xfrm flipH="1">
            <a:off x="7584282" y="4599906"/>
            <a:ext cx="426116" cy="62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5434392-3F5A-484C-9322-1B899E2F7265}"/>
              </a:ext>
            </a:extLst>
          </p:cNvPr>
          <p:cNvCxnSpPr>
            <a:cxnSpLocks/>
            <a:stCxn id="139" idx="5"/>
            <a:endCxn id="141" idx="0"/>
          </p:cNvCxnSpPr>
          <p:nvPr/>
        </p:nvCxnSpPr>
        <p:spPr>
          <a:xfrm>
            <a:off x="8366553" y="4599906"/>
            <a:ext cx="512514" cy="61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19FBF7A-99BF-49C4-96A2-60549523B673}"/>
              </a:ext>
            </a:extLst>
          </p:cNvPr>
          <p:cNvCxnSpPr>
            <a:cxnSpLocks/>
            <a:stCxn id="137" idx="3"/>
          </p:cNvCxnSpPr>
          <p:nvPr/>
        </p:nvCxnSpPr>
        <p:spPr>
          <a:xfrm flipH="1">
            <a:off x="9873299" y="5393670"/>
            <a:ext cx="171405" cy="26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6297C4F-0858-427D-B367-47DF4CB39A5B}"/>
              </a:ext>
            </a:extLst>
          </p:cNvPr>
          <p:cNvCxnSpPr>
            <a:cxnSpLocks/>
            <a:stCxn id="134" idx="2"/>
            <a:endCxn id="142" idx="7"/>
          </p:cNvCxnSpPr>
          <p:nvPr/>
        </p:nvCxnSpPr>
        <p:spPr>
          <a:xfrm flipH="1">
            <a:off x="7330535" y="2931923"/>
            <a:ext cx="399164" cy="584264"/>
          </a:xfrm>
          <a:prstGeom prst="line">
            <a:avLst/>
          </a:prstGeom>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0380AD7-00B5-4336-B1EC-5615D82E60BB}"/>
              </a:ext>
            </a:extLst>
          </p:cNvPr>
          <p:cNvSpPr txBox="1"/>
          <p:nvPr/>
        </p:nvSpPr>
        <p:spPr>
          <a:xfrm>
            <a:off x="7858951" y="2732331"/>
            <a:ext cx="279659" cy="369332"/>
          </a:xfrm>
          <a:prstGeom prst="rect">
            <a:avLst/>
          </a:prstGeom>
          <a:noFill/>
        </p:spPr>
        <p:txBody>
          <a:bodyPr wrap="square" rtlCol="0">
            <a:spAutoFit/>
          </a:bodyPr>
          <a:lstStyle/>
          <a:p>
            <a:r>
              <a:rPr lang="en-US" dirty="0"/>
              <a:t>7</a:t>
            </a:r>
          </a:p>
        </p:txBody>
      </p:sp>
      <p:sp>
        <p:nvSpPr>
          <p:cNvPr id="162" name="TextBox 161">
            <a:extLst>
              <a:ext uri="{FF2B5EF4-FFF2-40B4-BE49-F238E27FC236}">
                <a16:creationId xmlns:a16="http://schemas.microsoft.com/office/drawing/2014/main" id="{FDF7D3B7-DA45-4205-A468-FBBDD6D81B13}"/>
              </a:ext>
            </a:extLst>
          </p:cNvPr>
          <p:cNvSpPr txBox="1"/>
          <p:nvPr/>
        </p:nvSpPr>
        <p:spPr>
          <a:xfrm>
            <a:off x="6980428" y="3541171"/>
            <a:ext cx="914400" cy="369332"/>
          </a:xfrm>
          <a:prstGeom prst="rect">
            <a:avLst/>
          </a:prstGeom>
          <a:noFill/>
        </p:spPr>
        <p:txBody>
          <a:bodyPr wrap="square" rtlCol="0">
            <a:spAutoFit/>
          </a:bodyPr>
          <a:lstStyle/>
          <a:p>
            <a:r>
              <a:rPr lang="en-US" dirty="0"/>
              <a:t>4</a:t>
            </a:r>
          </a:p>
        </p:txBody>
      </p:sp>
      <p:sp>
        <p:nvSpPr>
          <p:cNvPr id="163" name="TextBox 162">
            <a:extLst>
              <a:ext uri="{FF2B5EF4-FFF2-40B4-BE49-F238E27FC236}">
                <a16:creationId xmlns:a16="http://schemas.microsoft.com/office/drawing/2014/main" id="{3B69DF69-F8E8-4FC2-8292-F65DC1983478}"/>
              </a:ext>
            </a:extLst>
          </p:cNvPr>
          <p:cNvSpPr txBox="1"/>
          <p:nvPr/>
        </p:nvSpPr>
        <p:spPr>
          <a:xfrm>
            <a:off x="8631231" y="3457376"/>
            <a:ext cx="447549" cy="369332"/>
          </a:xfrm>
          <a:prstGeom prst="rect">
            <a:avLst/>
          </a:prstGeom>
          <a:noFill/>
        </p:spPr>
        <p:txBody>
          <a:bodyPr wrap="square" rtlCol="0">
            <a:spAutoFit/>
          </a:bodyPr>
          <a:lstStyle/>
          <a:p>
            <a:r>
              <a:rPr lang="en-US" dirty="0"/>
              <a:t>18</a:t>
            </a:r>
          </a:p>
        </p:txBody>
      </p:sp>
      <p:sp>
        <p:nvSpPr>
          <p:cNvPr id="164" name="TextBox 163">
            <a:extLst>
              <a:ext uri="{FF2B5EF4-FFF2-40B4-BE49-F238E27FC236}">
                <a16:creationId xmlns:a16="http://schemas.microsoft.com/office/drawing/2014/main" id="{5A9F3A2C-0D16-4DB5-9138-A2A5C60C9B5F}"/>
              </a:ext>
            </a:extLst>
          </p:cNvPr>
          <p:cNvSpPr txBox="1"/>
          <p:nvPr/>
        </p:nvSpPr>
        <p:spPr>
          <a:xfrm>
            <a:off x="7952894" y="4256556"/>
            <a:ext cx="478789" cy="369332"/>
          </a:xfrm>
          <a:prstGeom prst="rect">
            <a:avLst/>
          </a:prstGeom>
          <a:noFill/>
        </p:spPr>
        <p:txBody>
          <a:bodyPr wrap="square" rtlCol="0">
            <a:spAutoFit/>
          </a:bodyPr>
          <a:lstStyle/>
          <a:p>
            <a:r>
              <a:rPr lang="en-US" dirty="0"/>
              <a:t>11</a:t>
            </a:r>
          </a:p>
        </p:txBody>
      </p:sp>
      <p:sp>
        <p:nvSpPr>
          <p:cNvPr id="165" name="TextBox 164">
            <a:extLst>
              <a:ext uri="{FF2B5EF4-FFF2-40B4-BE49-F238E27FC236}">
                <a16:creationId xmlns:a16="http://schemas.microsoft.com/office/drawing/2014/main" id="{469B368B-6545-4508-BDC9-8D1915BF7A3B}"/>
              </a:ext>
            </a:extLst>
          </p:cNvPr>
          <p:cNvSpPr txBox="1"/>
          <p:nvPr/>
        </p:nvSpPr>
        <p:spPr>
          <a:xfrm>
            <a:off x="7431484" y="5316122"/>
            <a:ext cx="347402" cy="369332"/>
          </a:xfrm>
          <a:prstGeom prst="rect">
            <a:avLst/>
          </a:prstGeom>
          <a:noFill/>
        </p:spPr>
        <p:txBody>
          <a:bodyPr wrap="square" rtlCol="0">
            <a:spAutoFit/>
          </a:bodyPr>
          <a:lstStyle/>
          <a:p>
            <a:r>
              <a:rPr lang="en-US" dirty="0"/>
              <a:t>9</a:t>
            </a:r>
          </a:p>
        </p:txBody>
      </p:sp>
      <p:sp>
        <p:nvSpPr>
          <p:cNvPr id="166" name="TextBox 165">
            <a:extLst>
              <a:ext uri="{FF2B5EF4-FFF2-40B4-BE49-F238E27FC236}">
                <a16:creationId xmlns:a16="http://schemas.microsoft.com/office/drawing/2014/main" id="{46FC8DDC-A7C6-4CFC-87E9-ED9B90A47D54}"/>
              </a:ext>
            </a:extLst>
          </p:cNvPr>
          <p:cNvSpPr txBox="1"/>
          <p:nvPr/>
        </p:nvSpPr>
        <p:spPr>
          <a:xfrm>
            <a:off x="8585565" y="5294781"/>
            <a:ext cx="447549" cy="369332"/>
          </a:xfrm>
          <a:prstGeom prst="rect">
            <a:avLst/>
          </a:prstGeom>
          <a:noFill/>
        </p:spPr>
        <p:txBody>
          <a:bodyPr wrap="square" rtlCol="0">
            <a:spAutoFit/>
          </a:bodyPr>
          <a:lstStyle/>
          <a:p>
            <a:r>
              <a:rPr lang="en-US" dirty="0"/>
              <a:t>14</a:t>
            </a:r>
          </a:p>
        </p:txBody>
      </p:sp>
      <p:sp>
        <p:nvSpPr>
          <p:cNvPr id="167" name="TextBox 166">
            <a:extLst>
              <a:ext uri="{FF2B5EF4-FFF2-40B4-BE49-F238E27FC236}">
                <a16:creationId xmlns:a16="http://schemas.microsoft.com/office/drawing/2014/main" id="{752D6648-D3C4-423D-8D98-CCA59D963E1E}"/>
              </a:ext>
            </a:extLst>
          </p:cNvPr>
          <p:cNvSpPr txBox="1"/>
          <p:nvPr/>
        </p:nvSpPr>
        <p:spPr>
          <a:xfrm>
            <a:off x="9290620" y="4219880"/>
            <a:ext cx="494897" cy="369332"/>
          </a:xfrm>
          <a:prstGeom prst="rect">
            <a:avLst/>
          </a:prstGeom>
          <a:noFill/>
        </p:spPr>
        <p:txBody>
          <a:bodyPr wrap="square" rtlCol="0">
            <a:spAutoFit/>
          </a:bodyPr>
          <a:lstStyle/>
          <a:p>
            <a:r>
              <a:rPr lang="en-US" dirty="0"/>
              <a:t>19</a:t>
            </a:r>
          </a:p>
        </p:txBody>
      </p:sp>
      <p:sp>
        <p:nvSpPr>
          <p:cNvPr id="168" name="TextBox 167">
            <a:extLst>
              <a:ext uri="{FF2B5EF4-FFF2-40B4-BE49-F238E27FC236}">
                <a16:creationId xmlns:a16="http://schemas.microsoft.com/office/drawing/2014/main" id="{4F71A7DC-6DFB-479F-BA2C-8F4CE50A05E2}"/>
              </a:ext>
            </a:extLst>
          </p:cNvPr>
          <p:cNvSpPr txBox="1"/>
          <p:nvPr/>
        </p:nvSpPr>
        <p:spPr>
          <a:xfrm>
            <a:off x="10040447" y="5066489"/>
            <a:ext cx="509499" cy="369332"/>
          </a:xfrm>
          <a:prstGeom prst="rect">
            <a:avLst/>
          </a:prstGeom>
          <a:noFill/>
        </p:spPr>
        <p:txBody>
          <a:bodyPr wrap="square" rtlCol="0">
            <a:spAutoFit/>
          </a:bodyPr>
          <a:lstStyle/>
          <a:p>
            <a:r>
              <a:rPr lang="en-US" dirty="0"/>
              <a:t>22</a:t>
            </a:r>
          </a:p>
        </p:txBody>
      </p:sp>
      <p:sp>
        <p:nvSpPr>
          <p:cNvPr id="169" name="TextBox 168">
            <a:extLst>
              <a:ext uri="{FF2B5EF4-FFF2-40B4-BE49-F238E27FC236}">
                <a16:creationId xmlns:a16="http://schemas.microsoft.com/office/drawing/2014/main" id="{CE8ED218-86F9-4743-846F-73755BB79B1F}"/>
              </a:ext>
            </a:extLst>
          </p:cNvPr>
          <p:cNvSpPr txBox="1"/>
          <p:nvPr/>
        </p:nvSpPr>
        <p:spPr>
          <a:xfrm>
            <a:off x="9608436" y="5707974"/>
            <a:ext cx="547618" cy="369332"/>
          </a:xfrm>
          <a:prstGeom prst="rect">
            <a:avLst/>
          </a:prstGeom>
          <a:noFill/>
        </p:spPr>
        <p:txBody>
          <a:bodyPr wrap="square" rtlCol="0">
            <a:spAutoFit/>
          </a:bodyPr>
          <a:lstStyle/>
          <a:p>
            <a:r>
              <a:rPr lang="en-US" dirty="0"/>
              <a:t>20</a:t>
            </a:r>
          </a:p>
        </p:txBody>
      </p:sp>
      <p:sp>
        <p:nvSpPr>
          <p:cNvPr id="181" name="TextBox 180">
            <a:extLst>
              <a:ext uri="{FF2B5EF4-FFF2-40B4-BE49-F238E27FC236}">
                <a16:creationId xmlns:a16="http://schemas.microsoft.com/office/drawing/2014/main" id="{55F017B1-05F5-430B-9E3C-BE149A6C9C82}"/>
              </a:ext>
            </a:extLst>
          </p:cNvPr>
          <p:cNvSpPr txBox="1"/>
          <p:nvPr/>
        </p:nvSpPr>
        <p:spPr>
          <a:xfrm>
            <a:off x="3183143" y="4967232"/>
            <a:ext cx="436351" cy="369332"/>
          </a:xfrm>
          <a:prstGeom prst="rect">
            <a:avLst/>
          </a:prstGeom>
          <a:noFill/>
        </p:spPr>
        <p:txBody>
          <a:bodyPr wrap="square" rtlCol="0">
            <a:spAutoFit/>
          </a:bodyPr>
          <a:lstStyle/>
          <a:p>
            <a:r>
              <a:rPr lang="en-US" dirty="0"/>
              <a:t>14</a:t>
            </a:r>
          </a:p>
        </p:txBody>
      </p:sp>
      <p:cxnSp>
        <p:nvCxnSpPr>
          <p:cNvPr id="5" name="Straight Connector 4">
            <a:extLst>
              <a:ext uri="{FF2B5EF4-FFF2-40B4-BE49-F238E27FC236}">
                <a16:creationId xmlns:a16="http://schemas.microsoft.com/office/drawing/2014/main" id="{C9BAA797-B7C3-48DD-89A4-7E524354AB26}"/>
              </a:ext>
            </a:extLst>
          </p:cNvPr>
          <p:cNvCxnSpPr>
            <a:cxnSpLocks/>
          </p:cNvCxnSpPr>
          <p:nvPr/>
        </p:nvCxnSpPr>
        <p:spPr>
          <a:xfrm flipH="1">
            <a:off x="8230193" y="5343769"/>
            <a:ext cx="400941" cy="508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5049D-B72A-4AC6-B426-BB810794D5E0}"/>
              </a:ext>
            </a:extLst>
          </p:cNvPr>
          <p:cNvCxnSpPr>
            <a:cxnSpLocks/>
            <a:stCxn id="166" idx="3"/>
            <a:endCxn id="16" idx="0"/>
          </p:cNvCxnSpPr>
          <p:nvPr/>
        </p:nvCxnSpPr>
        <p:spPr>
          <a:xfrm>
            <a:off x="9033114" y="5479447"/>
            <a:ext cx="261182" cy="399953"/>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2D35BD5-5B75-427B-B852-AECDF277276E}"/>
              </a:ext>
            </a:extLst>
          </p:cNvPr>
          <p:cNvSpPr/>
          <p:nvPr/>
        </p:nvSpPr>
        <p:spPr>
          <a:xfrm>
            <a:off x="7952894" y="5851795"/>
            <a:ext cx="610765" cy="4031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6277A0F-BE76-4C11-B2A9-4BB321DF25BF}"/>
              </a:ext>
            </a:extLst>
          </p:cNvPr>
          <p:cNvSpPr/>
          <p:nvPr/>
        </p:nvSpPr>
        <p:spPr>
          <a:xfrm>
            <a:off x="9051980" y="5879400"/>
            <a:ext cx="484631" cy="4230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DB49E56-7B0A-4BFE-8956-5BA05A32F108}"/>
              </a:ext>
            </a:extLst>
          </p:cNvPr>
          <p:cNvSpPr txBox="1"/>
          <p:nvPr/>
        </p:nvSpPr>
        <p:spPr>
          <a:xfrm>
            <a:off x="8025836" y="5889595"/>
            <a:ext cx="669108" cy="369332"/>
          </a:xfrm>
          <a:prstGeom prst="rect">
            <a:avLst/>
          </a:prstGeom>
          <a:noFill/>
        </p:spPr>
        <p:txBody>
          <a:bodyPr wrap="square" rtlCol="0">
            <a:spAutoFit/>
          </a:bodyPr>
          <a:lstStyle/>
          <a:p>
            <a:r>
              <a:rPr lang="en-US" dirty="0"/>
              <a:t>12</a:t>
            </a:r>
          </a:p>
        </p:txBody>
      </p:sp>
      <p:sp>
        <p:nvSpPr>
          <p:cNvPr id="44" name="TextBox 43">
            <a:extLst>
              <a:ext uri="{FF2B5EF4-FFF2-40B4-BE49-F238E27FC236}">
                <a16:creationId xmlns:a16="http://schemas.microsoft.com/office/drawing/2014/main" id="{7D4264A3-54D8-4EF4-A653-03C000FB1741}"/>
              </a:ext>
            </a:extLst>
          </p:cNvPr>
          <p:cNvSpPr txBox="1"/>
          <p:nvPr/>
        </p:nvSpPr>
        <p:spPr>
          <a:xfrm>
            <a:off x="9065727" y="5896788"/>
            <a:ext cx="559345" cy="369332"/>
          </a:xfrm>
          <a:prstGeom prst="rect">
            <a:avLst/>
          </a:prstGeom>
          <a:noFill/>
        </p:spPr>
        <p:txBody>
          <a:bodyPr wrap="square" rtlCol="0">
            <a:spAutoFit/>
          </a:bodyPr>
          <a:lstStyle/>
          <a:p>
            <a:r>
              <a:rPr lang="en-US" dirty="0"/>
              <a:t>17</a:t>
            </a:r>
          </a:p>
        </p:txBody>
      </p:sp>
      <p:sp>
        <p:nvSpPr>
          <p:cNvPr id="4" name="TextBox 3">
            <a:extLst>
              <a:ext uri="{FF2B5EF4-FFF2-40B4-BE49-F238E27FC236}">
                <a16:creationId xmlns:a16="http://schemas.microsoft.com/office/drawing/2014/main" id="{D18FDDA6-7E25-4EE3-8C57-8EAE175041E1}"/>
              </a:ext>
            </a:extLst>
          </p:cNvPr>
          <p:cNvSpPr txBox="1"/>
          <p:nvPr/>
        </p:nvSpPr>
        <p:spPr>
          <a:xfrm>
            <a:off x="3190079" y="3015171"/>
            <a:ext cx="538164" cy="369332"/>
          </a:xfrm>
          <a:prstGeom prst="rect">
            <a:avLst/>
          </a:prstGeom>
          <a:noFill/>
        </p:spPr>
        <p:txBody>
          <a:bodyPr wrap="square" rtlCol="0">
            <a:spAutoFit/>
          </a:bodyPr>
          <a:lstStyle/>
          <a:p>
            <a:r>
              <a:rPr lang="en-US" b="1" dirty="0"/>
              <a:t>x</a:t>
            </a:r>
          </a:p>
        </p:txBody>
      </p:sp>
      <p:sp>
        <p:nvSpPr>
          <p:cNvPr id="6" name="Arrow: Right 5">
            <a:extLst>
              <a:ext uri="{FF2B5EF4-FFF2-40B4-BE49-F238E27FC236}">
                <a16:creationId xmlns:a16="http://schemas.microsoft.com/office/drawing/2014/main" id="{F0CF5DE9-8051-4703-A609-8C7C97AC403D}"/>
              </a:ext>
            </a:extLst>
          </p:cNvPr>
          <p:cNvSpPr/>
          <p:nvPr/>
        </p:nvSpPr>
        <p:spPr>
          <a:xfrm>
            <a:off x="4852838" y="3541171"/>
            <a:ext cx="1495500" cy="24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080257-A07B-4E06-A9BD-CCAE9D9BAD00}"/>
              </a:ext>
            </a:extLst>
          </p:cNvPr>
          <p:cNvSpPr txBox="1"/>
          <p:nvPr/>
        </p:nvSpPr>
        <p:spPr>
          <a:xfrm>
            <a:off x="4583568" y="3192483"/>
            <a:ext cx="20330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Left rotation(t, x)</a:t>
            </a:r>
          </a:p>
        </p:txBody>
      </p:sp>
      <p:sp>
        <p:nvSpPr>
          <p:cNvPr id="17" name="TextBox 16">
            <a:extLst>
              <a:ext uri="{FF2B5EF4-FFF2-40B4-BE49-F238E27FC236}">
                <a16:creationId xmlns:a16="http://schemas.microsoft.com/office/drawing/2014/main" id="{5327A050-9210-4A29-B970-CD59C4D884AA}"/>
              </a:ext>
            </a:extLst>
          </p:cNvPr>
          <p:cNvSpPr txBox="1"/>
          <p:nvPr/>
        </p:nvSpPr>
        <p:spPr>
          <a:xfrm>
            <a:off x="2558658" y="5733175"/>
            <a:ext cx="549866" cy="369332"/>
          </a:xfrm>
          <a:prstGeom prst="rect">
            <a:avLst/>
          </a:prstGeom>
          <a:noFill/>
        </p:spPr>
        <p:txBody>
          <a:bodyPr wrap="square" rtlCol="0">
            <a:spAutoFit/>
          </a:bodyPr>
          <a:lstStyle/>
          <a:p>
            <a:r>
              <a:rPr lang="en-US" dirty="0"/>
              <a:t>12</a:t>
            </a:r>
          </a:p>
        </p:txBody>
      </p:sp>
      <p:sp>
        <p:nvSpPr>
          <p:cNvPr id="25" name="TextBox 24">
            <a:extLst>
              <a:ext uri="{FF2B5EF4-FFF2-40B4-BE49-F238E27FC236}">
                <a16:creationId xmlns:a16="http://schemas.microsoft.com/office/drawing/2014/main" id="{62E5D29F-DAEF-4758-B206-B8CC0DCD2238}"/>
              </a:ext>
            </a:extLst>
          </p:cNvPr>
          <p:cNvSpPr txBox="1"/>
          <p:nvPr/>
        </p:nvSpPr>
        <p:spPr>
          <a:xfrm>
            <a:off x="759215" y="2075242"/>
            <a:ext cx="293686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Left rotation</a:t>
            </a:r>
          </a:p>
        </p:txBody>
      </p:sp>
      <p:sp>
        <p:nvSpPr>
          <p:cNvPr id="8" name="TextBox 7">
            <a:extLst>
              <a:ext uri="{FF2B5EF4-FFF2-40B4-BE49-F238E27FC236}">
                <a16:creationId xmlns:a16="http://schemas.microsoft.com/office/drawing/2014/main" id="{3FA99A08-3A11-41A4-93CE-41AB6FD47517}"/>
              </a:ext>
            </a:extLst>
          </p:cNvPr>
          <p:cNvSpPr txBox="1"/>
          <p:nvPr/>
        </p:nvSpPr>
        <p:spPr>
          <a:xfrm>
            <a:off x="4258374" y="3675905"/>
            <a:ext cx="355897" cy="369332"/>
          </a:xfrm>
          <a:prstGeom prst="rect">
            <a:avLst/>
          </a:prstGeom>
          <a:noFill/>
        </p:spPr>
        <p:txBody>
          <a:bodyPr wrap="square" rtlCol="0">
            <a:spAutoFit/>
          </a:bodyPr>
          <a:lstStyle/>
          <a:p>
            <a:r>
              <a:rPr lang="en-US" dirty="0"/>
              <a:t>y</a:t>
            </a:r>
          </a:p>
        </p:txBody>
      </p:sp>
      <p:sp>
        <p:nvSpPr>
          <p:cNvPr id="11" name="TextBox 10">
            <a:extLst>
              <a:ext uri="{FF2B5EF4-FFF2-40B4-BE49-F238E27FC236}">
                <a16:creationId xmlns:a16="http://schemas.microsoft.com/office/drawing/2014/main" id="{C9C67E28-AA99-437D-A960-C3F93A640331}"/>
              </a:ext>
            </a:extLst>
          </p:cNvPr>
          <p:cNvSpPr txBox="1"/>
          <p:nvPr/>
        </p:nvSpPr>
        <p:spPr>
          <a:xfrm>
            <a:off x="8726937" y="2977099"/>
            <a:ext cx="770483" cy="369332"/>
          </a:xfrm>
          <a:prstGeom prst="rect">
            <a:avLst/>
          </a:prstGeom>
          <a:noFill/>
        </p:spPr>
        <p:txBody>
          <a:bodyPr wrap="square" rtlCol="0">
            <a:spAutoFit/>
          </a:bodyPr>
          <a:lstStyle/>
          <a:p>
            <a:r>
              <a:rPr lang="en-US" dirty="0"/>
              <a:t>y</a:t>
            </a:r>
          </a:p>
        </p:txBody>
      </p:sp>
      <p:sp>
        <p:nvSpPr>
          <p:cNvPr id="12" name="TextBox 11">
            <a:extLst>
              <a:ext uri="{FF2B5EF4-FFF2-40B4-BE49-F238E27FC236}">
                <a16:creationId xmlns:a16="http://schemas.microsoft.com/office/drawing/2014/main" id="{BF884229-5887-4173-B5E2-1B663BF18255}"/>
              </a:ext>
            </a:extLst>
          </p:cNvPr>
          <p:cNvSpPr txBox="1"/>
          <p:nvPr/>
        </p:nvSpPr>
        <p:spPr>
          <a:xfrm>
            <a:off x="8052343" y="3810606"/>
            <a:ext cx="484632" cy="369332"/>
          </a:xfrm>
          <a:prstGeom prst="rect">
            <a:avLst/>
          </a:prstGeom>
          <a:noFill/>
        </p:spPr>
        <p:txBody>
          <a:bodyPr wrap="square" rtlCol="0">
            <a:spAutoFit/>
          </a:bodyPr>
          <a:lstStyle/>
          <a:p>
            <a:r>
              <a:rPr lang="en-US" dirty="0"/>
              <a:t>x</a:t>
            </a:r>
          </a:p>
        </p:txBody>
      </p:sp>
      <p:sp>
        <p:nvSpPr>
          <p:cNvPr id="13" name="Arrow: Curved Up 12">
            <a:extLst>
              <a:ext uri="{FF2B5EF4-FFF2-40B4-BE49-F238E27FC236}">
                <a16:creationId xmlns:a16="http://schemas.microsoft.com/office/drawing/2014/main" id="{FF9A7DCB-0039-40ED-91A8-DC405AA8EF8D}"/>
              </a:ext>
            </a:extLst>
          </p:cNvPr>
          <p:cNvSpPr/>
          <p:nvPr/>
        </p:nvSpPr>
        <p:spPr>
          <a:xfrm rot="-8220000">
            <a:off x="3616208" y="3407081"/>
            <a:ext cx="1371600"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754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AFD79-57FB-4BDD-A30C-8BF31B057A11}"/>
              </a:ext>
            </a:extLst>
          </p:cNvPr>
          <p:cNvSpPr>
            <a:spLocks noGrp="1"/>
          </p:cNvSpPr>
          <p:nvPr>
            <p:ph idx="1"/>
          </p:nvPr>
        </p:nvSpPr>
        <p:spPr>
          <a:xfrm>
            <a:off x="645110" y="1935332"/>
            <a:ext cx="10910656" cy="4456590"/>
          </a:xfrm>
          <a:noFill/>
          <a:ln>
            <a:solidFill>
              <a:schemeClr val="tx1">
                <a:lumMod val="85000"/>
                <a:lumOff val="15000"/>
              </a:schemeClr>
            </a:solidFill>
          </a:ln>
          <a:effectLst>
            <a:glow rad="139700">
              <a:schemeClr val="accent2">
                <a:satMod val="175000"/>
                <a:alpha val="40000"/>
              </a:schemeClr>
            </a:glow>
          </a:effectLst>
        </p:spPr>
        <p:txBody>
          <a:bodyPr>
            <a:noAutofit/>
          </a:bodyPr>
          <a:lstStyle/>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Introduction</a:t>
            </a:r>
            <a:endParaRPr lang="en-US" sz="160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Definition </a:t>
            </a:r>
            <a:endParaRPr lang="en-US" sz="160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Properties</a:t>
            </a: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AVL Tree</a:t>
            </a: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AVL Tree Rotations</a:t>
            </a:r>
            <a:endParaRPr lang="en-US" sz="160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Operations on AVL Tree</a:t>
            </a:r>
            <a:endParaRPr lang="en-US" sz="1600" b="1" dirty="0">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Complexity</a:t>
            </a:r>
            <a:endParaRPr lang="en-US" sz="1600" b="1" dirty="0">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Implementation </a:t>
            </a:r>
            <a:endParaRPr lang="en-US" sz="160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Advantages and disadvantages</a:t>
            </a:r>
            <a:endParaRPr lang="en-US" sz="1600" b="1" dirty="0">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Applications</a:t>
            </a:r>
          </a:p>
          <a:p>
            <a:pPr marL="342900" indent="-342900" rtl="0">
              <a:spcBef>
                <a:spcPts val="0"/>
              </a:spcBef>
              <a:spcAft>
                <a:spcPts val="1200"/>
              </a:spcAft>
              <a:buFont typeface="+mj-lt"/>
              <a:buAutoNum type="arabicPeriod"/>
            </a:pPr>
            <a:r>
              <a:rPr lang="en-US" sz="1600" b="1" dirty="0">
                <a:solidFill>
                  <a:srgbClr val="595959"/>
                </a:solidFill>
                <a:latin typeface="Times New Roman" panose="02020603050405020304" pitchFamily="18" charset="0"/>
                <a:cs typeface="Times New Roman" panose="02020603050405020304" pitchFamily="18" charset="0"/>
              </a:rPr>
              <a:t>Summary.</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p>
            <a:pPr marL="0" indent="0" rtl="0">
              <a:spcBef>
                <a:spcPts val="0"/>
              </a:spcBef>
              <a:spcAft>
                <a:spcPts val="1200"/>
              </a:spcAft>
              <a:buNone/>
            </a:pPr>
            <a:r>
              <a:rPr lang="en-US" sz="1600" b="1" i="0" u="none" strike="noStrike" dirty="0">
                <a:solidFill>
                  <a:srgbClr val="595959"/>
                </a:solidFill>
                <a:effectLst/>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392358F-ED06-4C96-A145-B84C685E65E1}"/>
              </a:ext>
            </a:extLst>
          </p:cNvPr>
          <p:cNvSpPr>
            <a:spLocks noGrp="1"/>
          </p:cNvSpPr>
          <p:nvPr>
            <p:ph type="title"/>
          </p:nvPr>
        </p:nvSpPr>
        <p:spPr>
          <a:xfrm>
            <a:off x="639191" y="665826"/>
            <a:ext cx="10910657" cy="1012054"/>
          </a:xfrm>
          <a:solidFill>
            <a:srgbClr val="92D050"/>
          </a:solidFill>
          <a:effectLst>
            <a:glow rad="228600">
              <a:schemeClr val="accent1">
                <a:satMod val="175000"/>
                <a:alpha val="40000"/>
              </a:schemeClr>
            </a:glow>
          </a:effectLst>
        </p:spPr>
        <p:txBody>
          <a:bodyPr>
            <a:normAutofit/>
          </a:bodyPr>
          <a:lstStyle/>
          <a:p>
            <a:r>
              <a:rPr lang="en-US" sz="4000" dirty="0">
                <a:latin typeface="New times romaans"/>
              </a:rPr>
              <a:t>AGENDA</a:t>
            </a:r>
          </a:p>
        </p:txBody>
      </p:sp>
    </p:spTree>
    <p:extLst>
      <p:ext uri="{BB962C8B-B14F-4D97-AF65-F5344CB8AC3E}">
        <p14:creationId xmlns:p14="http://schemas.microsoft.com/office/powerpoint/2010/main" val="78584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B32-2E6F-4482-A5D6-6A2D62EB0E00}"/>
              </a:ext>
            </a:extLst>
          </p:cNvPr>
          <p:cNvSpPr>
            <a:spLocks noGrp="1"/>
          </p:cNvSpPr>
          <p:nvPr>
            <p:ph type="title"/>
          </p:nvPr>
        </p:nvSpPr>
        <p:spPr>
          <a:xfrm>
            <a:off x="603681" y="612559"/>
            <a:ext cx="10946167" cy="1500326"/>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atin typeface="Times New Roman" panose="02020603050405020304" pitchFamily="18" charset="0"/>
                <a:cs typeface="Times New Roman" panose="02020603050405020304" pitchFamily="18" charset="0"/>
              </a:rPr>
              <a:t>Right-Rotation(RR):-</a:t>
            </a:r>
          </a:p>
        </p:txBody>
      </p:sp>
      <p:sp>
        <p:nvSpPr>
          <p:cNvPr id="3" name="Content Placeholder 2">
            <a:extLst>
              <a:ext uri="{FF2B5EF4-FFF2-40B4-BE49-F238E27FC236}">
                <a16:creationId xmlns:a16="http://schemas.microsoft.com/office/drawing/2014/main" id="{1116C53F-AD88-46D0-928B-86D98FAD254D}"/>
              </a:ext>
            </a:extLst>
          </p:cNvPr>
          <p:cNvSpPr>
            <a:spLocks noGrp="1"/>
          </p:cNvSpPr>
          <p:nvPr>
            <p:ph idx="1"/>
          </p:nvPr>
        </p:nvSpPr>
        <p:spPr>
          <a:xfrm>
            <a:off x="603680" y="2317071"/>
            <a:ext cx="10946167" cy="3928369"/>
          </a:xfrm>
          <a:noFill/>
          <a:ln>
            <a:solidFill>
              <a:srgbClr val="C00000"/>
            </a:solidFill>
          </a:ln>
          <a:effectLst>
            <a:glow rad="228600">
              <a:schemeClr val="accent2">
                <a:satMod val="175000"/>
                <a:alpha val="40000"/>
              </a:schemeClr>
            </a:glow>
          </a:effectLst>
        </p:spPr>
        <p:txBody>
          <a:bodyPr>
            <a:normAutofit/>
          </a:bodyPr>
          <a:lstStyle/>
          <a:p>
            <a:pPr rtl="0">
              <a:spcBef>
                <a:spcPts val="0"/>
              </a:spcBef>
              <a:spcAft>
                <a:spcPts val="800"/>
              </a:spcAft>
            </a:pPr>
            <a:r>
              <a:rPr lang="en-US" sz="3200" b="1" i="0" u="none" strike="noStrike" dirty="0">
                <a:solidFill>
                  <a:srgbClr val="333333"/>
                </a:solidFill>
                <a:effectLst/>
                <a:latin typeface="Times New Roman" panose="02020603050405020304" pitchFamily="18" charset="0"/>
                <a:cs typeface="Times New Roman" panose="02020603050405020304" pitchFamily="18" charset="0"/>
              </a:rPr>
              <a:t>We fix the tree on the left side of Figure using following steps.</a:t>
            </a:r>
            <a:endParaRPr lang="en-US" sz="3200" b="1"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3200" b="1" i="0" u="none" strike="noStrike" dirty="0">
                <a:solidFill>
                  <a:srgbClr val="333333"/>
                </a:solidFill>
                <a:effectLst/>
                <a:latin typeface="Times New Roman" panose="02020603050405020304" pitchFamily="18" charset="0"/>
                <a:cs typeface="Times New Roman" panose="02020603050405020304" pitchFamily="18" charset="0"/>
              </a:rPr>
              <a:t>b becomes the new root node.</a:t>
            </a:r>
          </a:p>
          <a:p>
            <a:pPr rtl="0" fontAlgn="base">
              <a:spcBef>
                <a:spcPts val="0"/>
              </a:spcBef>
              <a:spcAft>
                <a:spcPts val="0"/>
              </a:spcAft>
              <a:buFont typeface="Arial" panose="020B0604020202020204" pitchFamily="34" charset="0"/>
              <a:buChar char="•"/>
            </a:pPr>
            <a:r>
              <a:rPr lang="en-US" sz="3200" b="1" i="0" u="none" strike="noStrike" dirty="0">
                <a:solidFill>
                  <a:srgbClr val="333333"/>
                </a:solidFill>
                <a:effectLst/>
                <a:latin typeface="Times New Roman" panose="02020603050405020304" pitchFamily="18" charset="0"/>
                <a:cs typeface="Times New Roman" panose="02020603050405020304" pitchFamily="18" charset="0"/>
              </a:rPr>
              <a:t>c takes ownership of b’s right child, as its left child.in this case the value is null.</a:t>
            </a:r>
          </a:p>
          <a:p>
            <a:pPr rtl="0">
              <a:spcBef>
                <a:spcPts val="0"/>
              </a:spcBef>
              <a:spcAft>
                <a:spcPts val="800"/>
              </a:spcAft>
            </a:pPr>
            <a:r>
              <a:rPr lang="en-US" sz="3200" b="1" i="0" u="none" strike="noStrike" dirty="0">
                <a:solidFill>
                  <a:srgbClr val="333333"/>
                </a:solidFill>
                <a:effectLst/>
                <a:latin typeface="Times New Roman" panose="02020603050405020304" pitchFamily="18" charset="0"/>
                <a:cs typeface="Times New Roman" panose="02020603050405020304" pitchFamily="18" charset="0"/>
              </a:rPr>
              <a:t>In AVL tree, we perform the right rotation (RR) on node </a:t>
            </a:r>
            <a:r>
              <a:rPr lang="en-US" sz="3200" b="1" dirty="0">
                <a:solidFill>
                  <a:srgbClr val="333333"/>
                </a:solidFill>
                <a:latin typeface="Times New Roman" panose="02020603050405020304" pitchFamily="18" charset="0"/>
                <a:cs typeface="Times New Roman" panose="02020603050405020304" pitchFamily="18" charset="0"/>
              </a:rPr>
              <a:t>c.</a:t>
            </a:r>
            <a:endParaRPr lang="en-US" sz="3200" b="1" dirty="0">
              <a:effectLst/>
              <a:latin typeface="Times New Roman" panose="02020603050405020304" pitchFamily="18" charset="0"/>
              <a:cs typeface="Times New Roman" panose="02020603050405020304" pitchFamily="18" charset="0"/>
            </a:endParaRPr>
          </a:p>
          <a:p>
            <a:pPr rtl="0" fontAlgn="base">
              <a:spcBef>
                <a:spcPts val="0"/>
              </a:spcBef>
              <a:spcAft>
                <a:spcPts val="800"/>
              </a:spcAft>
              <a:buFont typeface="Arial" panose="020B0604020202020204" pitchFamily="34" charset="0"/>
              <a:buChar char="•"/>
            </a:pPr>
            <a:r>
              <a:rPr lang="en-US" sz="3200" b="1" i="0" u="none" strike="noStrike" dirty="0">
                <a:solidFill>
                  <a:srgbClr val="333333"/>
                </a:solidFill>
                <a:effectLst/>
                <a:latin typeface="Times New Roman" panose="02020603050405020304" pitchFamily="18" charset="0"/>
                <a:cs typeface="Times New Roman" panose="02020603050405020304" pitchFamily="18" charset="0"/>
              </a:rPr>
              <a:t>Node c is left heavy</a:t>
            </a:r>
          </a:p>
          <a:p>
            <a:pPr marL="0" indent="0" rtl="0" fontAlgn="base">
              <a:spcBef>
                <a:spcPts val="0"/>
              </a:spcBef>
              <a:spcAft>
                <a:spcPts val="800"/>
              </a:spcAft>
              <a:buNone/>
            </a:pPr>
            <a:endParaRPr lang="en-US" sz="3200" b="1" i="0" u="none" strike="noStrike" dirty="0">
              <a:solidFill>
                <a:srgbClr val="333333"/>
              </a:solidFill>
              <a:effectLst/>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77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DA05-7B6D-4A6E-AF8A-48FE54C63A26}"/>
              </a:ext>
            </a:extLst>
          </p:cNvPr>
          <p:cNvSpPr>
            <a:spLocks noGrp="1"/>
          </p:cNvSpPr>
          <p:nvPr>
            <p:ph type="title"/>
          </p:nvPr>
        </p:nvSpPr>
        <p:spPr>
          <a:xfrm>
            <a:off x="630314" y="664901"/>
            <a:ext cx="11026067" cy="1581150"/>
          </a:xfrm>
          <a:solidFill>
            <a:srgbClr val="92D050"/>
          </a:solidFill>
          <a:ln>
            <a:solidFill>
              <a:srgbClr val="C00000"/>
            </a:solidFill>
          </a:ln>
          <a:effectLst>
            <a:glow rad="139700">
              <a:schemeClr val="accent2">
                <a:satMod val="175000"/>
                <a:alpha val="40000"/>
              </a:schemeClr>
            </a:glow>
          </a:effectLst>
        </p:spPr>
        <p:txBody>
          <a:bodyPr>
            <a:noAutofit/>
          </a:bodyPr>
          <a:lstStyle/>
          <a:p>
            <a:pPr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Fig-Right Rotation(RR) </a:t>
            </a:r>
            <a:br>
              <a:rPr lang="en-US" sz="4000" b="1" dirty="0">
                <a:effectLst/>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3E00E4D-6E02-43D8-A80B-88FF84535E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313" y="2386010"/>
            <a:ext cx="10931373" cy="3947048"/>
          </a:xfrm>
          <a:prstGeom prst="rect">
            <a:avLst/>
          </a:prstGeom>
          <a:noFill/>
          <a:ln>
            <a:solidFill>
              <a:srgbClr val="C00000"/>
            </a:solidFill>
          </a:ln>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4C76E3-238F-44B5-9F2E-FBE4025925BA}"/>
              </a:ext>
            </a:extLst>
          </p:cNvPr>
          <p:cNvSpPr txBox="1"/>
          <p:nvPr/>
        </p:nvSpPr>
        <p:spPr>
          <a:xfrm>
            <a:off x="3084991" y="5565390"/>
            <a:ext cx="6738150" cy="369332"/>
          </a:xfrm>
          <a:prstGeom prst="rect">
            <a:avLst/>
          </a:prstGeom>
          <a:noFill/>
        </p:spPr>
        <p:txBody>
          <a:bodyPr wrap="square">
            <a:spAutoFit/>
          </a:bodyPr>
          <a:lstStyle/>
          <a:p>
            <a:r>
              <a:rPr lang="en-US" dirty="0">
                <a:solidFill>
                  <a:srgbClr val="333333"/>
                </a:solidFill>
                <a:latin typeface="Georgia" panose="02040502050405020303" pitchFamily="18" charset="0"/>
              </a:rPr>
              <a:t>Fig-Right-Right rotation</a:t>
            </a:r>
            <a:r>
              <a:rPr lang="en-US" sz="1800" b="0" i="0" u="none" strike="noStrike" dirty="0">
                <a:solidFill>
                  <a:srgbClr val="333333"/>
                </a:solidFill>
                <a:effectLst/>
                <a:latin typeface="Georgia" panose="02040502050405020303" pitchFamily="18" charset="0"/>
              </a:rPr>
              <a:t> </a:t>
            </a:r>
            <a:endParaRPr lang="en-US" dirty="0"/>
          </a:p>
        </p:txBody>
      </p:sp>
      <p:sp>
        <p:nvSpPr>
          <p:cNvPr id="3" name="Arrow: Curved Down 2">
            <a:extLst>
              <a:ext uri="{FF2B5EF4-FFF2-40B4-BE49-F238E27FC236}">
                <a16:creationId xmlns:a16="http://schemas.microsoft.com/office/drawing/2014/main" id="{D613D71A-B1CD-4F1A-A8CD-09227B9BF0BE}"/>
              </a:ext>
            </a:extLst>
          </p:cNvPr>
          <p:cNvSpPr/>
          <p:nvPr/>
        </p:nvSpPr>
        <p:spPr>
          <a:xfrm rot="-3660000">
            <a:off x="1830399" y="3294833"/>
            <a:ext cx="1554480" cy="5184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97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4D5-D014-4493-8B6A-23DF8637E28F}"/>
              </a:ext>
            </a:extLst>
          </p:cNvPr>
          <p:cNvSpPr>
            <a:spLocks noGrp="1"/>
          </p:cNvSpPr>
          <p:nvPr>
            <p:ph type="title"/>
          </p:nvPr>
        </p:nvSpPr>
        <p:spPr>
          <a:xfrm>
            <a:off x="532660" y="422840"/>
            <a:ext cx="11150354" cy="1015344"/>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0" i="0" u="none" strike="noStrike" dirty="0">
                <a:solidFill>
                  <a:srgbClr val="000000"/>
                </a:solidFill>
                <a:effectLst/>
                <a:latin typeface="Arial" panose="020B0604020202020204" pitchFamily="34" charset="0"/>
              </a:rPr>
              <a:t>Pseudocode for right rotation:-</a:t>
            </a:r>
            <a:endParaRPr lang="en-US" sz="4000" dirty="0"/>
          </a:p>
        </p:txBody>
      </p:sp>
      <p:sp>
        <p:nvSpPr>
          <p:cNvPr id="3" name="Content Placeholder 2">
            <a:extLst>
              <a:ext uri="{FF2B5EF4-FFF2-40B4-BE49-F238E27FC236}">
                <a16:creationId xmlns:a16="http://schemas.microsoft.com/office/drawing/2014/main" id="{FFF00510-9BBD-4016-9E16-C9514CA77B38}"/>
              </a:ext>
            </a:extLst>
          </p:cNvPr>
          <p:cNvSpPr>
            <a:spLocks noGrp="1"/>
          </p:cNvSpPr>
          <p:nvPr>
            <p:ph idx="1"/>
          </p:nvPr>
        </p:nvSpPr>
        <p:spPr>
          <a:xfrm>
            <a:off x="594804" y="1438183"/>
            <a:ext cx="11088210" cy="4776185"/>
          </a:xfrm>
          <a:ln>
            <a:solidFill>
              <a:srgbClr val="C00000"/>
            </a:solidFill>
          </a:ln>
          <a:effectLst>
            <a:glow rad="228600">
              <a:schemeClr val="accent2">
                <a:satMod val="175000"/>
                <a:alpha val="40000"/>
              </a:schemeClr>
            </a:glow>
          </a:effectLst>
        </p:spPr>
        <p:txBody>
          <a:bodyPr>
            <a:noAutofit/>
          </a:bodyPr>
          <a:lstStyle/>
          <a:p>
            <a:pPr marL="342900" marR="88900" indent="-342900">
              <a:spcBef>
                <a:spcPts val="0"/>
              </a:spcBef>
              <a:spcAft>
                <a:spcPts val="0"/>
              </a:spcAft>
              <a:buFont typeface="+mj-lt"/>
              <a:buAutoNum type="arabicPeriod"/>
            </a:pPr>
            <a:r>
              <a:rPr lang="en-US" sz="1400" b="1" i="0" u="none" strike="noStrike" dirty="0">
                <a:solidFill>
                  <a:srgbClr val="969896"/>
                </a:solidFill>
                <a:effectLst/>
                <a:latin typeface="Courier New" panose="02070309020205020404" pitchFamily="49" charset="0"/>
              </a:rPr>
              <a:t>// rotate right at node x</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A71D5D"/>
                </a:solidFill>
                <a:effectLst/>
                <a:latin typeface="Courier New" panose="02070309020205020404" pitchFamily="49" charset="0"/>
              </a:rPr>
              <a:t>void</a:t>
            </a:r>
            <a:r>
              <a:rPr lang="en-US" sz="1400" b="1" i="0" u="none" strike="noStrike" dirty="0">
                <a:solidFill>
                  <a:srgbClr val="63A35C"/>
                </a:solidFill>
                <a:effectLst/>
                <a:latin typeface="Courier New" panose="02070309020205020404" pitchFamily="49" charset="0"/>
              </a:rPr>
              <a:t> </a:t>
            </a:r>
            <a:r>
              <a:rPr lang="en-US" sz="1400" b="1" i="0" u="none" strike="noStrike" dirty="0">
                <a:solidFill>
                  <a:srgbClr val="795DA3"/>
                </a:solidFill>
                <a:effectLst/>
                <a:latin typeface="Courier New" panose="02070309020205020404" pitchFamily="49" charset="0"/>
              </a:rPr>
              <a:t>right Rotate</a:t>
            </a:r>
            <a:r>
              <a:rPr lang="en-US" sz="1400" b="1" i="0" u="none" strike="noStrike" dirty="0">
                <a:solidFill>
                  <a:srgbClr val="0086B3"/>
                </a:solidFill>
                <a:effectLst/>
                <a:latin typeface="Courier New" panose="02070309020205020404" pitchFamily="49" charset="0"/>
              </a:rPr>
              <a:t>(Node </a:t>
            </a:r>
            <a:r>
              <a:rPr lang="en-US" sz="1400" b="1" i="0" u="none" strike="noStrike" dirty="0" err="1">
                <a:solidFill>
                  <a:srgbClr val="0086B3"/>
                </a:solidFill>
                <a:effectLst/>
                <a:latin typeface="Courier New" panose="02070309020205020404" pitchFamily="49" charset="0"/>
              </a:rPr>
              <a:t>Ptr</a:t>
            </a:r>
            <a:r>
              <a:rPr lang="en-US" sz="1400" b="1" i="0" u="none" strike="noStrike" dirty="0">
                <a:solidFill>
                  <a:srgbClr val="0086B3"/>
                </a:solidFill>
                <a:effectLst/>
                <a:latin typeface="Courier New" panose="02070309020205020404" pitchFamily="49" charset="0"/>
              </a:rPr>
              <a:t> x)</a:t>
            </a:r>
            <a:r>
              <a:rPr lang="en-US" sz="1400" b="1" i="0" u="none" strike="noStrike" dirty="0">
                <a:solidFill>
                  <a:srgbClr val="63A35C"/>
                </a:solidFill>
                <a:effectLst/>
                <a:latin typeface="Courier New" panose="02070309020205020404" pitchFamily="49" charset="0"/>
              </a:rPr>
              <a:t> </a:t>
            </a:r>
            <a:r>
              <a:rPr lang="en-US" sz="1400" b="1" i="0" u="none" strike="noStrike" dirty="0">
                <a:solidFill>
                  <a:srgbClr val="333333"/>
                </a:solidFill>
                <a:effectLst/>
                <a:latin typeface="Courier New" panose="02070309020205020404" pitchFamily="49" charset="0"/>
              </a:rPr>
              <a: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Node </a:t>
            </a:r>
            <a:r>
              <a:rPr lang="en-US" sz="1400" b="1" i="0" u="none" strike="noStrike" dirty="0" err="1">
                <a:solidFill>
                  <a:srgbClr val="333333"/>
                </a:solidFill>
                <a:effectLst/>
                <a:latin typeface="Courier New" panose="02070309020205020404" pitchFamily="49" charset="0"/>
              </a:rPr>
              <a:t>Ptr</a:t>
            </a:r>
            <a:r>
              <a:rPr lang="en-US" sz="1400" b="1" i="0" u="none" strike="noStrike" dirty="0">
                <a:solidFill>
                  <a:srgbClr val="333333"/>
                </a:solidFill>
                <a:effectLst/>
                <a:latin typeface="Courier New" panose="02070309020205020404" pitchFamily="49" charset="0"/>
              </a:rPr>
              <a:t> y = x-&gt;left;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x-&gt;left = y-&gt;right;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A71D5D"/>
                </a:solidFill>
                <a:effectLst/>
                <a:latin typeface="Courier New" panose="02070309020205020404" pitchFamily="49" charset="0"/>
              </a:rPr>
              <a:t>if</a:t>
            </a:r>
            <a:r>
              <a:rPr lang="en-US" sz="1400" b="1" i="0" u="none" strike="noStrike" dirty="0">
                <a:solidFill>
                  <a:srgbClr val="333333"/>
                </a:solidFill>
                <a:effectLst/>
                <a:latin typeface="Courier New" panose="02070309020205020404" pitchFamily="49" charset="0"/>
              </a:rPr>
              <a:t> (y-&gt;right != </a:t>
            </a:r>
            <a:r>
              <a:rPr lang="en-US" sz="1400" b="1" i="0" u="none" strike="noStrike" dirty="0">
                <a:solidFill>
                  <a:srgbClr val="0086B3"/>
                </a:solidFill>
                <a:effectLst/>
                <a:latin typeface="Courier New" panose="02070309020205020404" pitchFamily="49" charset="0"/>
              </a:rPr>
              <a:t>nullptr</a:t>
            </a:r>
            <a:r>
              <a:rPr lang="en-US" sz="1400" b="1" i="0" u="none" strike="noStrike" dirty="0">
                <a:solidFill>
                  <a:srgbClr val="333333"/>
                </a:solidFill>
                <a:effectLst/>
                <a:latin typeface="Courier New" panose="02070309020205020404" pitchFamily="49" charset="0"/>
              </a:rPr>
              <a:t>) {</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y-&gt;right-&gt;parent = x;</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x-&gt;parent = y-&gt;parent;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A71D5D"/>
                </a:solidFill>
                <a:effectLst/>
                <a:latin typeface="Courier New" panose="02070309020205020404" pitchFamily="49" charset="0"/>
              </a:rPr>
              <a:t>if</a:t>
            </a:r>
            <a:r>
              <a:rPr lang="en-US" sz="1400" b="1" i="0" u="none" strike="noStrike" dirty="0">
                <a:solidFill>
                  <a:srgbClr val="333333"/>
                </a:solidFill>
                <a:effectLst/>
                <a:latin typeface="Courier New" panose="02070309020205020404" pitchFamily="49" charset="0"/>
              </a:rPr>
              <a:t> (x-&gt;parent == </a:t>
            </a:r>
            <a:r>
              <a:rPr lang="en-US" sz="1400" b="1" i="0" u="none" strike="noStrike" dirty="0">
                <a:solidFill>
                  <a:srgbClr val="0086B3"/>
                </a:solidFill>
                <a:effectLst/>
                <a:latin typeface="Courier New" panose="02070309020205020404" pitchFamily="49" charset="0"/>
              </a:rPr>
              <a:t>null  </a:t>
            </a:r>
            <a:r>
              <a:rPr lang="en-US" sz="1400" b="1" i="0" u="none" strike="noStrike" dirty="0" err="1">
                <a:solidFill>
                  <a:srgbClr val="0086B3"/>
                </a:solidFill>
                <a:effectLst/>
                <a:latin typeface="Courier New" panose="02070309020205020404" pitchFamily="49" charset="0"/>
              </a:rPr>
              <a:t>ptr</a:t>
            </a:r>
            <a:r>
              <a:rPr lang="en-US" sz="1400" b="1" i="0" u="none" strike="noStrike" dirty="0">
                <a:solidFill>
                  <a:srgbClr val="333333"/>
                </a:solidFill>
                <a:effectLst/>
                <a:latin typeface="Courier New" panose="02070309020205020404" pitchFamily="49" charset="0"/>
              </a:rPr>
              <a:t>) {</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A71D5D"/>
                </a:solidFill>
                <a:effectLst/>
                <a:latin typeface="Courier New" panose="02070309020205020404" pitchFamily="49" charset="0"/>
              </a:rPr>
              <a:t>this</a:t>
            </a:r>
            <a:r>
              <a:rPr lang="en-US" sz="1400" b="1" i="0" u="none" strike="noStrike" dirty="0">
                <a:solidFill>
                  <a:srgbClr val="333333"/>
                </a:solidFill>
                <a:effectLst/>
                <a:latin typeface="Courier New" panose="02070309020205020404" pitchFamily="49" charset="0"/>
              </a:rPr>
              <a:t>-&gt;root = y;</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 </a:t>
            </a:r>
            <a:r>
              <a:rPr lang="en-US" sz="1400" b="1" i="0" u="none" strike="noStrike" dirty="0">
                <a:solidFill>
                  <a:srgbClr val="A71D5D"/>
                </a:solidFill>
                <a:effectLst/>
                <a:latin typeface="Courier New" panose="02070309020205020404" pitchFamily="49" charset="0"/>
              </a:rPr>
              <a:t>else</a:t>
            </a:r>
            <a:r>
              <a:rPr lang="en-US" sz="1400" b="1" i="0" u="none" strike="noStrike" dirty="0">
                <a:solidFill>
                  <a:srgbClr val="333333"/>
                </a:solidFill>
                <a:effectLst/>
                <a:latin typeface="Courier New" panose="02070309020205020404" pitchFamily="49" charset="0"/>
              </a:rPr>
              <a:t> </a:t>
            </a:r>
            <a:r>
              <a:rPr lang="en-US" sz="1400" b="1" i="0" u="none" strike="noStrike" dirty="0">
                <a:solidFill>
                  <a:srgbClr val="A71D5D"/>
                </a:solidFill>
                <a:effectLst/>
                <a:latin typeface="Courier New" panose="02070309020205020404" pitchFamily="49" charset="0"/>
              </a:rPr>
              <a:t>if</a:t>
            </a:r>
            <a:r>
              <a:rPr lang="en-US" sz="1400" b="1" i="0" u="none" strike="noStrike" dirty="0">
                <a:solidFill>
                  <a:srgbClr val="333333"/>
                </a:solidFill>
                <a:effectLst/>
                <a:latin typeface="Courier New" panose="02070309020205020404" pitchFamily="49" charset="0"/>
              </a:rPr>
              <a:t> (x == x-&gt;parent-&gt;right) {</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x-&gt;parent-&gt;right = y;</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 </a:t>
            </a:r>
            <a:r>
              <a:rPr lang="en-US" sz="1400" b="1" i="0" u="none" strike="noStrike" dirty="0">
                <a:solidFill>
                  <a:srgbClr val="A71D5D"/>
                </a:solidFill>
                <a:effectLst/>
                <a:latin typeface="Courier New" panose="02070309020205020404" pitchFamily="49" charset="0"/>
              </a:rPr>
              <a:t>else</a:t>
            </a:r>
            <a:r>
              <a:rPr lang="en-US" sz="1400" b="1" i="0" u="none" strike="noStrike" dirty="0">
                <a:solidFill>
                  <a:srgbClr val="333333"/>
                </a:solidFill>
                <a:effectLst/>
                <a:latin typeface="Courier New" panose="02070309020205020404" pitchFamily="49" charset="0"/>
              </a:rPr>
              <a:t> {</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x-&gt;parent-&gt;left = y;</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y-&gt;right = x;</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x-&gt;parent = y;</a:t>
            </a:r>
            <a:endParaRPr lang="en-US" sz="1400" b="1" dirty="0">
              <a:effectLst/>
            </a:endParaRPr>
          </a:p>
          <a:p>
            <a:pPr marL="342900" marR="88900" indent="-342900">
              <a:spcBef>
                <a:spcPts val="0"/>
              </a:spcBef>
              <a:spcAft>
                <a:spcPts val="0"/>
              </a:spcAft>
              <a:buFont typeface="+mj-lt"/>
              <a:buAutoNum type="arabicPeriod"/>
            </a:pPr>
            <a:br>
              <a:rPr lang="en-US" sz="1400" b="1" dirty="0">
                <a:effectLst/>
              </a:rPr>
            </a:br>
            <a:r>
              <a:rPr lang="en-US" sz="1400" b="1" i="0" u="none" strike="noStrike" dirty="0">
                <a:solidFill>
                  <a:srgbClr val="969896"/>
                </a:solidFill>
                <a:effectLst/>
                <a:latin typeface="Courier New" panose="02070309020205020404" pitchFamily="49" charset="0"/>
              </a:rPr>
              <a:t>// update the balance factor</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x-&gt;bf = x-&gt;bf + </a:t>
            </a:r>
            <a:r>
              <a:rPr lang="en-US" sz="1400" b="1" i="0" u="none" strike="noStrike" dirty="0">
                <a:solidFill>
                  <a:srgbClr val="0086B3"/>
                </a:solidFill>
                <a:effectLst/>
                <a:latin typeface="Courier New" panose="02070309020205020404" pitchFamily="49" charset="0"/>
              </a:rPr>
              <a:t>1</a:t>
            </a:r>
            <a:r>
              <a:rPr lang="en-US" sz="1400" b="1" i="0" u="none" strike="noStrike" dirty="0">
                <a:solidFill>
                  <a:srgbClr val="333333"/>
                </a:solidFill>
                <a:effectLst/>
                <a:latin typeface="Courier New" panose="02070309020205020404" pitchFamily="49" charset="0"/>
              </a:rPr>
              <a:t> - min(</a:t>
            </a:r>
            <a:r>
              <a:rPr lang="en-US" sz="1400" b="1" i="0" u="none" strike="noStrike" dirty="0">
                <a:solidFill>
                  <a:srgbClr val="0086B3"/>
                </a:solidFill>
                <a:effectLst/>
                <a:latin typeface="Courier New" panose="02070309020205020404" pitchFamily="49" charset="0"/>
              </a:rPr>
              <a:t>0</a:t>
            </a:r>
            <a:r>
              <a:rPr lang="en-US" sz="1400" b="1" i="0" u="none" strike="noStrike" dirty="0">
                <a:solidFill>
                  <a:srgbClr val="333333"/>
                </a:solidFill>
                <a:effectLst/>
                <a:latin typeface="Courier New" panose="02070309020205020404" pitchFamily="49" charset="0"/>
              </a:rPr>
              <a:t>, y-&gt;bf);</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y-&gt;bf = y-&gt;bf + </a:t>
            </a:r>
            <a:r>
              <a:rPr lang="en-US" sz="1400" b="1" i="0" u="none" strike="noStrike" dirty="0">
                <a:solidFill>
                  <a:srgbClr val="0086B3"/>
                </a:solidFill>
                <a:effectLst/>
                <a:latin typeface="Courier New" panose="02070309020205020404" pitchFamily="49" charset="0"/>
              </a:rPr>
              <a:t>1</a:t>
            </a:r>
            <a:r>
              <a:rPr lang="en-US" sz="1400" b="1" i="0" u="none" strike="noStrike" dirty="0">
                <a:solidFill>
                  <a:srgbClr val="333333"/>
                </a:solidFill>
                <a:effectLst/>
                <a:latin typeface="Courier New" panose="02070309020205020404" pitchFamily="49" charset="0"/>
              </a:rPr>
              <a:t> + max(</a:t>
            </a:r>
            <a:r>
              <a:rPr lang="en-US" sz="1400" b="1" i="0" u="none" strike="noStrike" dirty="0">
                <a:solidFill>
                  <a:srgbClr val="0086B3"/>
                </a:solidFill>
                <a:effectLst/>
                <a:latin typeface="Courier New" panose="02070309020205020404" pitchFamily="49" charset="0"/>
              </a:rPr>
              <a:t>0</a:t>
            </a:r>
            <a:r>
              <a:rPr lang="en-US" sz="1400" b="1" i="0" u="none" strike="noStrike" dirty="0">
                <a:solidFill>
                  <a:srgbClr val="333333"/>
                </a:solidFill>
                <a:effectLst/>
                <a:latin typeface="Courier New" panose="02070309020205020404" pitchFamily="49" charset="0"/>
              </a:rPr>
              <a:t>, x-&gt;bf);</a:t>
            </a:r>
            <a:endParaRPr lang="en-US" sz="1400" b="1" dirty="0">
              <a:effectLst/>
            </a:endParaRPr>
          </a:p>
          <a:p>
            <a:pPr marL="342900" marR="88900" indent="-342900">
              <a:spcBef>
                <a:spcPts val="0"/>
              </a:spcBef>
              <a:spcAft>
                <a:spcPts val="0"/>
              </a:spcAft>
              <a:buFont typeface="+mj-lt"/>
              <a:buAutoNum type="arabicPeriod"/>
            </a:pPr>
            <a:r>
              <a:rPr lang="en-US" sz="1400" b="1" i="0" u="none" strike="noStrike" dirty="0">
                <a:solidFill>
                  <a:srgbClr val="333333"/>
                </a:solidFill>
                <a:effectLst/>
                <a:latin typeface="Courier New" panose="02070309020205020404" pitchFamily="49" charset="0"/>
              </a:rPr>
              <a:t>}</a:t>
            </a:r>
            <a:endParaRPr lang="en-US" sz="1400" b="1" dirty="0">
              <a:effectLst/>
            </a:endParaRPr>
          </a:p>
          <a:p>
            <a:pPr marL="0" indent="0">
              <a:buNone/>
            </a:pPr>
            <a:br>
              <a:rPr lang="en-US" sz="1400" b="1" dirty="0"/>
            </a:br>
            <a:endParaRPr lang="en-US" sz="1400" b="1" dirty="0"/>
          </a:p>
        </p:txBody>
      </p:sp>
    </p:spTree>
    <p:extLst>
      <p:ext uri="{BB962C8B-B14F-4D97-AF65-F5344CB8AC3E}">
        <p14:creationId xmlns:p14="http://schemas.microsoft.com/office/powerpoint/2010/main" val="8759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6A3-A998-4C7A-9F74-80CA469F95DD}"/>
              </a:ext>
            </a:extLst>
          </p:cNvPr>
          <p:cNvSpPr>
            <a:spLocks noGrp="1"/>
          </p:cNvSpPr>
          <p:nvPr>
            <p:ph type="title"/>
          </p:nvPr>
        </p:nvSpPr>
        <p:spPr>
          <a:xfrm>
            <a:off x="621436" y="648070"/>
            <a:ext cx="10955045" cy="1429305"/>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Right rotation Pseudocode Ex</a:t>
            </a:r>
            <a:r>
              <a:rPr lang="en-US"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D27B5BB-0B0A-442E-8932-120CC1EF6866}"/>
              </a:ext>
            </a:extLst>
          </p:cNvPr>
          <p:cNvSpPr>
            <a:spLocks noGrp="1"/>
          </p:cNvSpPr>
          <p:nvPr>
            <p:ph idx="1"/>
          </p:nvPr>
        </p:nvSpPr>
        <p:spPr>
          <a:xfrm>
            <a:off x="621436" y="2077375"/>
            <a:ext cx="10949128" cy="4132555"/>
          </a:xfrm>
          <a:ln>
            <a:solidFill>
              <a:srgbClr val="C00000"/>
            </a:solidFill>
          </a:ln>
          <a:effectLst>
            <a:glow rad="228600">
              <a:schemeClr val="accent2">
                <a:satMod val="175000"/>
                <a:alpha val="40000"/>
              </a:schemeClr>
            </a:glow>
          </a:effectLst>
        </p:spPr>
        <p:txBody>
          <a:bodyPr/>
          <a:lstStyle/>
          <a:p>
            <a:endParaRPr lang="en-US" dirty="0"/>
          </a:p>
          <a:p>
            <a:r>
              <a:rPr lang="en-US" dirty="0"/>
              <a:t>                          </a:t>
            </a:r>
          </a:p>
          <a:p>
            <a:r>
              <a:rPr lang="en-US" dirty="0"/>
              <a:t>                                      </a:t>
            </a:r>
          </a:p>
          <a:p>
            <a:r>
              <a:rPr lang="en-US" dirty="0"/>
              <a:t>                                                                                                                                                                                            </a:t>
            </a:r>
          </a:p>
        </p:txBody>
      </p:sp>
      <p:sp>
        <p:nvSpPr>
          <p:cNvPr id="4" name="Oval 3">
            <a:extLst>
              <a:ext uri="{FF2B5EF4-FFF2-40B4-BE49-F238E27FC236}">
                <a16:creationId xmlns:a16="http://schemas.microsoft.com/office/drawing/2014/main" id="{16F76C94-5574-436D-A7A4-794D3FEC1A8C}"/>
              </a:ext>
            </a:extLst>
          </p:cNvPr>
          <p:cNvSpPr/>
          <p:nvPr/>
        </p:nvSpPr>
        <p:spPr>
          <a:xfrm>
            <a:off x="2565647" y="2876365"/>
            <a:ext cx="648070" cy="7013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5" name="Oval 4">
            <a:extLst>
              <a:ext uri="{FF2B5EF4-FFF2-40B4-BE49-F238E27FC236}">
                <a16:creationId xmlns:a16="http://schemas.microsoft.com/office/drawing/2014/main" id="{767D3C3E-7CCB-4FC4-8222-81A121405C06}"/>
              </a:ext>
            </a:extLst>
          </p:cNvPr>
          <p:cNvSpPr/>
          <p:nvPr/>
        </p:nvSpPr>
        <p:spPr>
          <a:xfrm>
            <a:off x="1505187" y="3925235"/>
            <a:ext cx="736847" cy="5948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8666328-F427-4744-86B3-61169A689D08}"/>
              </a:ext>
            </a:extLst>
          </p:cNvPr>
          <p:cNvCxnSpPr>
            <a:cxnSpLocks/>
            <a:stCxn id="4" idx="6"/>
          </p:cNvCxnSpPr>
          <p:nvPr/>
        </p:nvCxnSpPr>
        <p:spPr>
          <a:xfrm>
            <a:off x="3213717" y="3227033"/>
            <a:ext cx="654404" cy="601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F4F648-A002-45D0-B932-0D64751B3887}"/>
              </a:ext>
            </a:extLst>
          </p:cNvPr>
          <p:cNvCxnSpPr>
            <a:cxnSpLocks/>
          </p:cNvCxnSpPr>
          <p:nvPr/>
        </p:nvCxnSpPr>
        <p:spPr>
          <a:xfrm flipH="1">
            <a:off x="1808148" y="3257900"/>
            <a:ext cx="766648" cy="71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ECFB14-98FB-4FC6-806B-819DB392EE71}"/>
              </a:ext>
            </a:extLst>
          </p:cNvPr>
          <p:cNvCxnSpPr>
            <a:cxnSpLocks/>
            <a:stCxn id="5" idx="3"/>
          </p:cNvCxnSpPr>
          <p:nvPr/>
        </p:nvCxnSpPr>
        <p:spPr>
          <a:xfrm flipH="1">
            <a:off x="1074932" y="4432932"/>
            <a:ext cx="538164" cy="708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31931F-5416-4A41-BA1B-A9CF412D01A0}"/>
              </a:ext>
            </a:extLst>
          </p:cNvPr>
          <p:cNvCxnSpPr>
            <a:stCxn id="5" idx="5"/>
          </p:cNvCxnSpPr>
          <p:nvPr/>
        </p:nvCxnSpPr>
        <p:spPr>
          <a:xfrm>
            <a:off x="2134125" y="4432932"/>
            <a:ext cx="538164" cy="708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382819-01AE-47BF-A03E-D239A3CFEBC5}"/>
              </a:ext>
            </a:extLst>
          </p:cNvPr>
          <p:cNvCxnSpPr>
            <a:cxnSpLocks/>
          </p:cNvCxnSpPr>
          <p:nvPr/>
        </p:nvCxnSpPr>
        <p:spPr>
          <a:xfrm>
            <a:off x="2880805" y="2480400"/>
            <a:ext cx="0" cy="3959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FEC85B9-6BCE-4220-BD39-DD4E5F056CF1}"/>
              </a:ext>
            </a:extLst>
          </p:cNvPr>
          <p:cNvSpPr txBox="1"/>
          <p:nvPr/>
        </p:nvSpPr>
        <p:spPr>
          <a:xfrm>
            <a:off x="813629" y="4902553"/>
            <a:ext cx="307027" cy="369332"/>
          </a:xfrm>
          <a:prstGeom prst="rect">
            <a:avLst/>
          </a:prstGeom>
          <a:noFill/>
        </p:spPr>
        <p:txBody>
          <a:bodyPr wrap="square" rtlCol="0">
            <a:spAutoFit/>
          </a:bodyPr>
          <a:lstStyle/>
          <a:p>
            <a:r>
              <a:rPr lang="en-US" dirty="0"/>
              <a:t>a</a:t>
            </a:r>
          </a:p>
        </p:txBody>
      </p:sp>
      <p:sp>
        <p:nvSpPr>
          <p:cNvPr id="28" name="TextBox 27">
            <a:extLst>
              <a:ext uri="{FF2B5EF4-FFF2-40B4-BE49-F238E27FC236}">
                <a16:creationId xmlns:a16="http://schemas.microsoft.com/office/drawing/2014/main" id="{0AB0B334-8313-4B5A-835F-6D834E7DEEE2}"/>
              </a:ext>
            </a:extLst>
          </p:cNvPr>
          <p:cNvSpPr txBox="1"/>
          <p:nvPr/>
        </p:nvSpPr>
        <p:spPr>
          <a:xfrm>
            <a:off x="2368648" y="4957093"/>
            <a:ext cx="324035" cy="369332"/>
          </a:xfrm>
          <a:prstGeom prst="rect">
            <a:avLst/>
          </a:prstGeom>
          <a:noFill/>
        </p:spPr>
        <p:txBody>
          <a:bodyPr wrap="square" rtlCol="0">
            <a:spAutoFit/>
          </a:bodyPr>
          <a:lstStyle/>
          <a:p>
            <a:r>
              <a:rPr lang="en-US" dirty="0"/>
              <a:t>b</a:t>
            </a:r>
          </a:p>
        </p:txBody>
      </p:sp>
      <p:sp>
        <p:nvSpPr>
          <p:cNvPr id="29" name="TextBox 28">
            <a:extLst>
              <a:ext uri="{FF2B5EF4-FFF2-40B4-BE49-F238E27FC236}">
                <a16:creationId xmlns:a16="http://schemas.microsoft.com/office/drawing/2014/main" id="{4EEACCB9-99CF-4618-8981-254F890E9B5C}"/>
              </a:ext>
            </a:extLst>
          </p:cNvPr>
          <p:cNvSpPr txBox="1"/>
          <p:nvPr/>
        </p:nvSpPr>
        <p:spPr>
          <a:xfrm>
            <a:off x="3572064" y="3740569"/>
            <a:ext cx="281732" cy="369332"/>
          </a:xfrm>
          <a:prstGeom prst="rect">
            <a:avLst/>
          </a:prstGeom>
          <a:noFill/>
        </p:spPr>
        <p:txBody>
          <a:bodyPr wrap="square" rtlCol="0">
            <a:spAutoFit/>
          </a:bodyPr>
          <a:lstStyle/>
          <a:p>
            <a:r>
              <a:rPr lang="en-US" dirty="0"/>
              <a:t>c</a:t>
            </a:r>
          </a:p>
        </p:txBody>
      </p:sp>
      <p:sp>
        <p:nvSpPr>
          <p:cNvPr id="31" name="Oval 30">
            <a:extLst>
              <a:ext uri="{FF2B5EF4-FFF2-40B4-BE49-F238E27FC236}">
                <a16:creationId xmlns:a16="http://schemas.microsoft.com/office/drawing/2014/main" id="{8C0385CC-C096-40CF-8816-B8354B9507A6}"/>
              </a:ext>
            </a:extLst>
          </p:cNvPr>
          <p:cNvSpPr/>
          <p:nvPr/>
        </p:nvSpPr>
        <p:spPr>
          <a:xfrm>
            <a:off x="7729064" y="3038068"/>
            <a:ext cx="579842" cy="5591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1FFF786-F739-43B2-A4D7-5102850B6634}"/>
              </a:ext>
            </a:extLst>
          </p:cNvPr>
          <p:cNvSpPr/>
          <p:nvPr/>
        </p:nvSpPr>
        <p:spPr>
          <a:xfrm>
            <a:off x="8416739" y="3885876"/>
            <a:ext cx="538164" cy="49271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3662DF22-62A0-4224-A7A9-EECC8664E510}"/>
              </a:ext>
            </a:extLst>
          </p:cNvPr>
          <p:cNvCxnSpPr>
            <a:cxnSpLocks/>
          </p:cNvCxnSpPr>
          <p:nvPr/>
        </p:nvCxnSpPr>
        <p:spPr>
          <a:xfrm>
            <a:off x="8254644" y="3464178"/>
            <a:ext cx="369336" cy="42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F17015-0BC9-49E0-B769-3A88CC3C6E98}"/>
              </a:ext>
            </a:extLst>
          </p:cNvPr>
          <p:cNvCxnSpPr>
            <a:cxnSpLocks/>
          </p:cNvCxnSpPr>
          <p:nvPr/>
        </p:nvCxnSpPr>
        <p:spPr>
          <a:xfrm flipH="1">
            <a:off x="7338206" y="3425033"/>
            <a:ext cx="396456" cy="492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F8C421-FC0D-4DE6-A846-18676B23DF0E}"/>
              </a:ext>
            </a:extLst>
          </p:cNvPr>
          <p:cNvCxnSpPr>
            <a:cxnSpLocks/>
            <a:stCxn id="36" idx="5"/>
          </p:cNvCxnSpPr>
          <p:nvPr/>
        </p:nvCxnSpPr>
        <p:spPr>
          <a:xfrm>
            <a:off x="8876091" y="4306430"/>
            <a:ext cx="637453" cy="809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72A8D4-D3A9-440B-A9DF-51D8BB44DC8C}"/>
              </a:ext>
            </a:extLst>
          </p:cNvPr>
          <p:cNvCxnSpPr>
            <a:cxnSpLocks/>
            <a:stCxn id="36" idx="3"/>
          </p:cNvCxnSpPr>
          <p:nvPr/>
        </p:nvCxnSpPr>
        <p:spPr>
          <a:xfrm flipH="1">
            <a:off x="7841471" y="4306430"/>
            <a:ext cx="654080" cy="665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CF99B60-A9B2-4596-9D71-0C3F3ACF76C1}"/>
              </a:ext>
            </a:extLst>
          </p:cNvPr>
          <p:cNvCxnSpPr/>
          <p:nvPr/>
        </p:nvCxnSpPr>
        <p:spPr>
          <a:xfrm>
            <a:off x="6382512" y="315601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8CAED6C-5BA1-4203-8F70-2F33A3D41BC9}"/>
              </a:ext>
            </a:extLst>
          </p:cNvPr>
          <p:cNvSpPr txBox="1"/>
          <p:nvPr/>
        </p:nvSpPr>
        <p:spPr>
          <a:xfrm>
            <a:off x="7793290" y="3132957"/>
            <a:ext cx="538165" cy="369332"/>
          </a:xfrm>
          <a:prstGeom prst="rect">
            <a:avLst/>
          </a:prstGeom>
          <a:noFill/>
        </p:spPr>
        <p:txBody>
          <a:bodyPr wrap="square" rtlCol="0">
            <a:spAutoFit/>
          </a:bodyPr>
          <a:lstStyle/>
          <a:p>
            <a:r>
              <a:rPr lang="en-US" dirty="0"/>
              <a:t>x</a:t>
            </a:r>
          </a:p>
        </p:txBody>
      </p:sp>
      <p:sp>
        <p:nvSpPr>
          <p:cNvPr id="88" name="TextBox 87">
            <a:extLst>
              <a:ext uri="{FF2B5EF4-FFF2-40B4-BE49-F238E27FC236}">
                <a16:creationId xmlns:a16="http://schemas.microsoft.com/office/drawing/2014/main" id="{87F3C161-94C3-435F-B761-2EB352338B0F}"/>
              </a:ext>
            </a:extLst>
          </p:cNvPr>
          <p:cNvSpPr txBox="1"/>
          <p:nvPr/>
        </p:nvSpPr>
        <p:spPr>
          <a:xfrm>
            <a:off x="8463500" y="3906598"/>
            <a:ext cx="486496" cy="369332"/>
          </a:xfrm>
          <a:prstGeom prst="rect">
            <a:avLst/>
          </a:prstGeom>
          <a:noFill/>
        </p:spPr>
        <p:txBody>
          <a:bodyPr wrap="square" rtlCol="0">
            <a:spAutoFit/>
          </a:bodyPr>
          <a:lstStyle/>
          <a:p>
            <a:r>
              <a:rPr lang="en-US" dirty="0"/>
              <a:t>y</a:t>
            </a:r>
          </a:p>
        </p:txBody>
      </p:sp>
      <p:cxnSp>
        <p:nvCxnSpPr>
          <p:cNvPr id="99" name="Straight Connector 98">
            <a:extLst>
              <a:ext uri="{FF2B5EF4-FFF2-40B4-BE49-F238E27FC236}">
                <a16:creationId xmlns:a16="http://schemas.microsoft.com/office/drawing/2014/main" id="{40D72A96-35EE-4964-B48A-B588F74DB8B1}"/>
              </a:ext>
            </a:extLst>
          </p:cNvPr>
          <p:cNvCxnSpPr>
            <a:cxnSpLocks/>
            <a:stCxn id="84" idx="3"/>
            <a:endCxn id="84" idx="3"/>
          </p:cNvCxnSpPr>
          <p:nvPr/>
        </p:nvCxnSpPr>
        <p:spPr>
          <a:xfrm>
            <a:off x="8331455" y="331762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0EAD98C-4223-4295-ABA5-C669DED950F4}"/>
              </a:ext>
            </a:extLst>
          </p:cNvPr>
          <p:cNvSpPr txBox="1"/>
          <p:nvPr/>
        </p:nvSpPr>
        <p:spPr>
          <a:xfrm>
            <a:off x="1731386" y="4058374"/>
            <a:ext cx="952926" cy="369332"/>
          </a:xfrm>
          <a:prstGeom prst="rect">
            <a:avLst/>
          </a:prstGeom>
          <a:noFill/>
        </p:spPr>
        <p:txBody>
          <a:bodyPr wrap="square" rtlCol="0">
            <a:spAutoFit/>
          </a:bodyPr>
          <a:lstStyle/>
          <a:p>
            <a:r>
              <a:rPr lang="en-US" dirty="0"/>
              <a:t>x</a:t>
            </a:r>
          </a:p>
        </p:txBody>
      </p:sp>
      <p:cxnSp>
        <p:nvCxnSpPr>
          <p:cNvPr id="122" name="Straight Connector 121">
            <a:extLst>
              <a:ext uri="{FF2B5EF4-FFF2-40B4-BE49-F238E27FC236}">
                <a16:creationId xmlns:a16="http://schemas.microsoft.com/office/drawing/2014/main" id="{EE4195CE-8EAF-41BD-B55F-CA84BC0805C1}"/>
              </a:ext>
            </a:extLst>
          </p:cNvPr>
          <p:cNvCxnSpPr>
            <a:cxnSpLocks/>
          </p:cNvCxnSpPr>
          <p:nvPr/>
        </p:nvCxnSpPr>
        <p:spPr>
          <a:xfrm>
            <a:off x="7936637" y="2902998"/>
            <a:ext cx="8197" cy="22995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0E84B069-6C8D-4E57-B1C7-F914CE7A5506}"/>
              </a:ext>
            </a:extLst>
          </p:cNvPr>
          <p:cNvSpPr txBox="1"/>
          <p:nvPr/>
        </p:nvSpPr>
        <p:spPr>
          <a:xfrm>
            <a:off x="7073087" y="3692507"/>
            <a:ext cx="385958" cy="369332"/>
          </a:xfrm>
          <a:prstGeom prst="rect">
            <a:avLst/>
          </a:prstGeom>
          <a:noFill/>
        </p:spPr>
        <p:txBody>
          <a:bodyPr wrap="square" rtlCol="0">
            <a:spAutoFit/>
          </a:bodyPr>
          <a:lstStyle/>
          <a:p>
            <a:r>
              <a:rPr lang="en-US" dirty="0"/>
              <a:t>a</a:t>
            </a:r>
          </a:p>
        </p:txBody>
      </p:sp>
      <p:sp>
        <p:nvSpPr>
          <p:cNvPr id="128" name="TextBox 127">
            <a:extLst>
              <a:ext uri="{FF2B5EF4-FFF2-40B4-BE49-F238E27FC236}">
                <a16:creationId xmlns:a16="http://schemas.microsoft.com/office/drawing/2014/main" id="{183BEB4A-3AE6-4D98-9EE3-077C2291C154}"/>
              </a:ext>
            </a:extLst>
          </p:cNvPr>
          <p:cNvSpPr txBox="1"/>
          <p:nvPr/>
        </p:nvSpPr>
        <p:spPr>
          <a:xfrm>
            <a:off x="7541684" y="4746928"/>
            <a:ext cx="385957" cy="369332"/>
          </a:xfrm>
          <a:prstGeom prst="rect">
            <a:avLst/>
          </a:prstGeom>
          <a:noFill/>
        </p:spPr>
        <p:txBody>
          <a:bodyPr wrap="square" rtlCol="0">
            <a:spAutoFit/>
          </a:bodyPr>
          <a:lstStyle/>
          <a:p>
            <a:r>
              <a:rPr lang="en-US" dirty="0"/>
              <a:t>b</a:t>
            </a:r>
          </a:p>
        </p:txBody>
      </p:sp>
      <p:sp>
        <p:nvSpPr>
          <p:cNvPr id="129" name="TextBox 128">
            <a:extLst>
              <a:ext uri="{FF2B5EF4-FFF2-40B4-BE49-F238E27FC236}">
                <a16:creationId xmlns:a16="http://schemas.microsoft.com/office/drawing/2014/main" id="{7DD1BEBD-FF4E-456A-9BD8-7DA60EE2C2B1}"/>
              </a:ext>
            </a:extLst>
          </p:cNvPr>
          <p:cNvSpPr txBox="1"/>
          <p:nvPr/>
        </p:nvSpPr>
        <p:spPr>
          <a:xfrm>
            <a:off x="9155637" y="4921641"/>
            <a:ext cx="337503" cy="369332"/>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81DDB3B3-76EE-4331-98B1-F3E3D9B4BC9B}"/>
              </a:ext>
            </a:extLst>
          </p:cNvPr>
          <p:cNvSpPr txBox="1"/>
          <p:nvPr/>
        </p:nvSpPr>
        <p:spPr>
          <a:xfrm>
            <a:off x="5178006" y="3605175"/>
            <a:ext cx="1999190" cy="369332"/>
          </a:xfrm>
          <a:prstGeom prst="rect">
            <a:avLst/>
          </a:prstGeom>
          <a:noFill/>
        </p:spPr>
        <p:txBody>
          <a:bodyPr wrap="square" rtlCol="0">
            <a:spAutoFit/>
          </a:bodyPr>
          <a:lstStyle/>
          <a:p>
            <a:r>
              <a:rPr lang="en-US" dirty="0"/>
              <a:t>Right rotation</a:t>
            </a:r>
          </a:p>
        </p:txBody>
      </p:sp>
      <p:sp>
        <p:nvSpPr>
          <p:cNvPr id="12" name="Arrow: Right 11">
            <a:extLst>
              <a:ext uri="{FF2B5EF4-FFF2-40B4-BE49-F238E27FC236}">
                <a16:creationId xmlns:a16="http://schemas.microsoft.com/office/drawing/2014/main" id="{4B8F4D4A-B7A6-4F2F-B890-40C5408A019F}"/>
              </a:ext>
            </a:extLst>
          </p:cNvPr>
          <p:cNvSpPr/>
          <p:nvPr/>
        </p:nvSpPr>
        <p:spPr>
          <a:xfrm>
            <a:off x="4983284" y="3955681"/>
            <a:ext cx="1585097" cy="205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Down 12">
            <a:extLst>
              <a:ext uri="{FF2B5EF4-FFF2-40B4-BE49-F238E27FC236}">
                <a16:creationId xmlns:a16="http://schemas.microsoft.com/office/drawing/2014/main" id="{0B60B5C7-A9BF-499A-9E76-0BB8BD40F7BE}"/>
              </a:ext>
            </a:extLst>
          </p:cNvPr>
          <p:cNvSpPr/>
          <p:nvPr/>
        </p:nvSpPr>
        <p:spPr>
          <a:xfrm>
            <a:off x="2478202" y="2636073"/>
            <a:ext cx="822960" cy="3657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A3402E0-F7AC-4E3E-BAE9-235508776670}"/>
              </a:ext>
            </a:extLst>
          </p:cNvPr>
          <p:cNvSpPr txBox="1"/>
          <p:nvPr/>
        </p:nvSpPr>
        <p:spPr>
          <a:xfrm>
            <a:off x="875900" y="2430594"/>
            <a:ext cx="1657639" cy="369332"/>
          </a:xfrm>
          <a:prstGeom prst="rect">
            <a:avLst/>
          </a:prstGeom>
          <a:noFill/>
        </p:spPr>
        <p:txBody>
          <a:bodyPr wrap="square" rtlCol="0">
            <a:spAutoFit/>
          </a:bodyPr>
          <a:lstStyle/>
          <a:p>
            <a:r>
              <a:rPr lang="en-US" b="1" dirty="0"/>
              <a:t>Right rotation</a:t>
            </a:r>
          </a:p>
        </p:txBody>
      </p:sp>
    </p:spTree>
    <p:extLst>
      <p:ext uri="{BB962C8B-B14F-4D97-AF65-F5344CB8AC3E}">
        <p14:creationId xmlns:p14="http://schemas.microsoft.com/office/powerpoint/2010/main" val="48561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AD03-5C41-46FC-90EE-39B3C1221DCA}"/>
              </a:ext>
            </a:extLst>
          </p:cNvPr>
          <p:cNvSpPr>
            <a:spLocks noGrp="1"/>
          </p:cNvSpPr>
          <p:nvPr>
            <p:ph type="title"/>
          </p:nvPr>
        </p:nvSpPr>
        <p:spPr>
          <a:xfrm>
            <a:off x="603681" y="577050"/>
            <a:ext cx="10981677" cy="1708950"/>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1" i="0" u="none" strike="noStrike" dirty="0">
                <a:solidFill>
                  <a:srgbClr val="000000"/>
                </a:solidFill>
                <a:effectLst/>
                <a:latin typeface="Times New Roman" panose="02020603050405020304" pitchFamily="18" charset="0"/>
              </a:rPr>
              <a:t>Left- Right Rotation(LR):-</a:t>
            </a:r>
            <a:endParaRPr lang="en-US" sz="4000" b="1" dirty="0"/>
          </a:p>
        </p:txBody>
      </p:sp>
      <p:pic>
        <p:nvPicPr>
          <p:cNvPr id="4100" name="Picture 4">
            <a:extLst>
              <a:ext uri="{FF2B5EF4-FFF2-40B4-BE49-F238E27FC236}">
                <a16:creationId xmlns:a16="http://schemas.microsoft.com/office/drawing/2014/main" id="{E9AF890A-0CFE-479D-9050-3759A8F48E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4750" y="3482414"/>
            <a:ext cx="1853398" cy="1790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8D8FF9-CCFE-42B7-AE75-6A0700BCE165}"/>
              </a:ext>
            </a:extLst>
          </p:cNvPr>
          <p:cNvSpPr txBox="1"/>
          <p:nvPr/>
        </p:nvSpPr>
        <p:spPr>
          <a:xfrm>
            <a:off x="603681" y="2527528"/>
            <a:ext cx="10981677" cy="1077218"/>
          </a:xfrm>
          <a:prstGeom prst="rect">
            <a:avLst/>
          </a:prstGeom>
          <a:noFill/>
          <a:ln>
            <a:solidFill>
              <a:srgbClr val="C00000"/>
            </a:solidFill>
          </a:ln>
          <a:effectLst>
            <a:glow rad="228600">
              <a:schemeClr val="accent2">
                <a:satMod val="175000"/>
                <a:alpha val="40000"/>
              </a:schemeClr>
            </a:glow>
          </a:effectLst>
        </p:spPr>
        <p:txBody>
          <a:bodyPr wrap="square">
            <a:spAutoFit/>
          </a:bodyPr>
          <a:lstStyle/>
          <a:p>
            <a:r>
              <a:rPr lang="en-US" sz="3200" i="0" u="none" strike="noStrike" dirty="0">
                <a:solidFill>
                  <a:srgbClr val="333333"/>
                </a:solidFill>
                <a:effectLst/>
                <a:latin typeface="Times New Roman" panose="02020603050405020304" pitchFamily="18" charset="0"/>
                <a:cs typeface="Times New Roman" panose="02020603050405020304" pitchFamily="18" charset="0"/>
              </a:rPr>
              <a:t>Sometimes a single rotation is not sufficient to balance an unbalanced tree. Consider a tree given in Figure</a:t>
            </a:r>
            <a:endParaRPr lang="en-US"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2C7EBC8-B996-4BB0-BD87-E0DB06C7B810}"/>
              </a:ext>
            </a:extLst>
          </p:cNvPr>
          <p:cNvSpPr txBox="1"/>
          <p:nvPr/>
        </p:nvSpPr>
        <p:spPr>
          <a:xfrm>
            <a:off x="2630009" y="5288417"/>
            <a:ext cx="6094520" cy="707886"/>
          </a:xfrm>
          <a:prstGeom prst="rect">
            <a:avLst/>
          </a:prstGeom>
          <a:noFill/>
        </p:spPr>
        <p:txBody>
          <a:bodyPr wrap="square">
            <a:spAutoFit/>
          </a:bodyPr>
          <a:lstStyle/>
          <a:p>
            <a:r>
              <a:rPr lang="en-US" sz="2000" b="1" i="0" u="none" strike="noStrike" dirty="0">
                <a:solidFill>
                  <a:srgbClr val="999999"/>
                </a:solidFill>
                <a:effectLst/>
                <a:latin typeface="Times New Roman" panose="02020603050405020304" pitchFamily="18" charset="0"/>
                <a:cs typeface="Times New Roman" panose="02020603050405020304" pitchFamily="18" charset="0"/>
              </a:rPr>
              <a:t>Fig : An unbalanced tree. Node a is right heavy with BF 2.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227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0AC7-F862-4FE4-A0AD-F52929486E03}"/>
              </a:ext>
            </a:extLst>
          </p:cNvPr>
          <p:cNvSpPr>
            <a:spLocks noGrp="1"/>
          </p:cNvSpPr>
          <p:nvPr>
            <p:ph type="title"/>
          </p:nvPr>
        </p:nvSpPr>
        <p:spPr>
          <a:xfrm>
            <a:off x="612559" y="590670"/>
            <a:ext cx="10928412" cy="1695330"/>
          </a:xfrm>
          <a:solidFill>
            <a:srgbClr val="92D050"/>
          </a:solidFill>
          <a:ln>
            <a:solidFill>
              <a:srgbClr val="C00000"/>
            </a:solidFill>
          </a:ln>
          <a:effectLst>
            <a:glow rad="139700">
              <a:schemeClr val="accent2">
                <a:satMod val="175000"/>
                <a:alpha val="40000"/>
              </a:schemeClr>
            </a:glow>
          </a:effectLst>
        </p:spPr>
        <p:txBody>
          <a:bodyPr>
            <a:norm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Fig:- illustrating left-right tree</a:t>
            </a:r>
            <a:endParaRPr lang="en-US" sz="4000" b="1"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8529AD40-1DDD-475F-BA68-B93BBF6EB1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477" y="2586371"/>
            <a:ext cx="8304644"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7D12E3-39CA-436B-8560-161D13EF1C3A}"/>
              </a:ext>
            </a:extLst>
          </p:cNvPr>
          <p:cNvSpPr txBox="1"/>
          <p:nvPr/>
        </p:nvSpPr>
        <p:spPr>
          <a:xfrm>
            <a:off x="1555812" y="4795897"/>
            <a:ext cx="6094520" cy="2062103"/>
          </a:xfrm>
          <a:prstGeom prst="rect">
            <a:avLst/>
          </a:prstGeom>
          <a:noFill/>
        </p:spPr>
        <p:txBody>
          <a:bodyPr wrap="square">
            <a:spAutoFit/>
          </a:bodyPr>
          <a:lstStyle/>
          <a:p>
            <a:pPr rtl="0">
              <a:spcBef>
                <a:spcPts val="0"/>
              </a:spcBef>
              <a:spcAft>
                <a:spcPts val="800"/>
              </a:spcAft>
            </a:pPr>
            <a:r>
              <a:rPr lang="en-US" sz="1800" b="0" i="0" u="none" strike="noStrike" dirty="0">
                <a:solidFill>
                  <a:srgbClr val="333333"/>
                </a:solidFill>
                <a:effectLst/>
                <a:latin typeface="Georgia" panose="02040502050405020303" pitchFamily="18" charset="0"/>
              </a:rPr>
              <a:t>We perform the left right rotation (LR) on node a when       </a:t>
            </a:r>
            <a:endParaRPr lang="en-US" b="0" dirty="0">
              <a:effectLst/>
            </a:endParaRPr>
          </a:p>
          <a:p>
            <a:pPr rtl="0">
              <a:spcBef>
                <a:spcPts val="0"/>
              </a:spcBef>
              <a:spcAft>
                <a:spcPts val="800"/>
              </a:spcAft>
            </a:pPr>
            <a:r>
              <a:rPr lang="en-US" sz="1800" b="0" i="0" u="none" strike="noStrike" dirty="0">
                <a:solidFill>
                  <a:srgbClr val="333333"/>
                </a:solidFill>
                <a:effectLst/>
                <a:latin typeface="Georgia" panose="02040502050405020303" pitchFamily="18" charset="0"/>
              </a:rPr>
              <a:t>     Node a is right heavy</a:t>
            </a:r>
            <a:endParaRPr lang="en-US" b="0" dirty="0">
              <a:effectLst/>
            </a:endParaRPr>
          </a:p>
          <a:p>
            <a:pPr rtl="0">
              <a:spcBef>
                <a:spcPts val="0"/>
              </a:spcBef>
              <a:spcAft>
                <a:spcPts val="800"/>
              </a:spcAft>
            </a:pPr>
            <a:r>
              <a:rPr lang="en-US" sz="1800" b="0" i="0" u="none" strike="noStrike" dirty="0">
                <a:solidFill>
                  <a:srgbClr val="333333"/>
                </a:solidFill>
                <a:effectLst/>
                <a:latin typeface="Georgia" panose="02040502050405020303" pitchFamily="18" charset="0"/>
              </a:rPr>
              <a:t>     Node a’s right subtree </a:t>
            </a:r>
            <a:r>
              <a:rPr lang="en-US" dirty="0">
                <a:solidFill>
                  <a:srgbClr val="333333"/>
                </a:solidFill>
                <a:latin typeface="Georgia" panose="02040502050405020303" pitchFamily="18" charset="0"/>
              </a:rPr>
              <a:t>.</a:t>
            </a:r>
            <a:endParaRPr lang="en-US" b="0" dirty="0">
              <a:effectLst/>
            </a:endParaRPr>
          </a:p>
          <a:p>
            <a:br>
              <a:rPr lang="en-US" b="0" dirty="0">
                <a:effectLst/>
              </a:rPr>
            </a:br>
            <a:endParaRPr lang="en-US" dirty="0"/>
          </a:p>
        </p:txBody>
      </p:sp>
      <p:sp>
        <p:nvSpPr>
          <p:cNvPr id="8" name="TextBox 7">
            <a:extLst>
              <a:ext uri="{FF2B5EF4-FFF2-40B4-BE49-F238E27FC236}">
                <a16:creationId xmlns:a16="http://schemas.microsoft.com/office/drawing/2014/main" id="{BC90667E-1881-4ACC-84C6-D22C75618F96}"/>
              </a:ext>
            </a:extLst>
          </p:cNvPr>
          <p:cNvSpPr txBox="1"/>
          <p:nvPr/>
        </p:nvSpPr>
        <p:spPr>
          <a:xfrm>
            <a:off x="6097480" y="4202669"/>
            <a:ext cx="6094520" cy="369332"/>
          </a:xfrm>
          <a:prstGeom prst="rect">
            <a:avLst/>
          </a:prstGeom>
          <a:noFill/>
        </p:spPr>
        <p:txBody>
          <a:bodyPr wrap="square">
            <a:spAutoFit/>
          </a:bodyPr>
          <a:lstStyle/>
          <a:p>
            <a:r>
              <a:rPr lang="en-US" sz="1800" b="0" i="0" u="none" strike="noStrike" dirty="0">
                <a:solidFill>
                  <a:srgbClr val="333333"/>
                </a:solidFill>
                <a:effectLst/>
                <a:latin typeface="Georgia" panose="02040502050405020303" pitchFamily="18" charset="0"/>
              </a:rPr>
              <a:t>   Fig: </a:t>
            </a:r>
            <a:r>
              <a:rPr lang="en-US" sz="1800" b="0" i="0" u="none" strike="noStrike" dirty="0" err="1">
                <a:solidFill>
                  <a:srgbClr val="333333"/>
                </a:solidFill>
                <a:effectLst/>
                <a:latin typeface="Georgia" panose="02040502050405020303" pitchFamily="18" charset="0"/>
              </a:rPr>
              <a:t>illustartingthe</a:t>
            </a:r>
            <a:r>
              <a:rPr lang="en-US" sz="1800" b="0" i="0" u="none" strike="noStrike" dirty="0">
                <a:solidFill>
                  <a:srgbClr val="333333"/>
                </a:solidFill>
                <a:effectLst/>
                <a:latin typeface="Georgia" panose="02040502050405020303" pitchFamily="18" charset="0"/>
              </a:rPr>
              <a:t> left-right rotation </a:t>
            </a:r>
            <a:endParaRPr lang="en-US" dirty="0"/>
          </a:p>
        </p:txBody>
      </p:sp>
      <p:sp>
        <p:nvSpPr>
          <p:cNvPr id="3" name="Arrow: Curved Up 2">
            <a:extLst>
              <a:ext uri="{FF2B5EF4-FFF2-40B4-BE49-F238E27FC236}">
                <a16:creationId xmlns:a16="http://schemas.microsoft.com/office/drawing/2014/main" id="{DD277E3C-D4AB-4EEC-B7A7-3BD4ABFFAB0C}"/>
              </a:ext>
            </a:extLst>
          </p:cNvPr>
          <p:cNvSpPr/>
          <p:nvPr/>
        </p:nvSpPr>
        <p:spPr>
          <a:xfrm rot="-7200000">
            <a:off x="5223599" y="2759182"/>
            <a:ext cx="914400" cy="35844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Down 3">
            <a:extLst>
              <a:ext uri="{FF2B5EF4-FFF2-40B4-BE49-F238E27FC236}">
                <a16:creationId xmlns:a16="http://schemas.microsoft.com/office/drawing/2014/main" id="{06CA183C-FD5E-4E63-A746-4D67B47541DD}"/>
              </a:ext>
            </a:extLst>
          </p:cNvPr>
          <p:cNvSpPr/>
          <p:nvPr/>
        </p:nvSpPr>
        <p:spPr>
          <a:xfrm rot="-3240000">
            <a:off x="1791919" y="3430450"/>
            <a:ext cx="105635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90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7684-398B-4D6E-895A-C9B8F33CFEBB}"/>
              </a:ext>
            </a:extLst>
          </p:cNvPr>
          <p:cNvSpPr>
            <a:spLocks noGrp="1"/>
          </p:cNvSpPr>
          <p:nvPr>
            <p:ph type="title"/>
          </p:nvPr>
        </p:nvSpPr>
        <p:spPr>
          <a:xfrm>
            <a:off x="612559" y="648070"/>
            <a:ext cx="10946167" cy="1637929"/>
          </a:xfrm>
          <a:solidFill>
            <a:srgbClr val="92D050"/>
          </a:solidFill>
          <a:ln>
            <a:solidFill>
              <a:srgbClr val="C00000"/>
            </a:solidFill>
          </a:ln>
          <a:effectLst>
            <a:glow rad="2286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Right-Left rotation(RL):-</a:t>
            </a:r>
          </a:p>
        </p:txBody>
      </p:sp>
      <p:pic>
        <p:nvPicPr>
          <p:cNvPr id="8194" name="Picture 2">
            <a:extLst>
              <a:ext uri="{FF2B5EF4-FFF2-40B4-BE49-F238E27FC236}">
                <a16:creationId xmlns:a16="http://schemas.microsoft.com/office/drawing/2014/main" id="{54E9D5D9-8764-4C9F-84F7-E18D3506D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207" y="4066805"/>
            <a:ext cx="6629400"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774F8A-FEE3-432E-BEA2-DE8C7F791B26}"/>
              </a:ext>
            </a:extLst>
          </p:cNvPr>
          <p:cNvSpPr txBox="1"/>
          <p:nvPr/>
        </p:nvSpPr>
        <p:spPr>
          <a:xfrm>
            <a:off x="612559" y="2581264"/>
            <a:ext cx="10946166" cy="1877437"/>
          </a:xfrm>
          <a:prstGeom prst="rect">
            <a:avLst/>
          </a:prstGeom>
          <a:noFill/>
        </p:spPr>
        <p:txBody>
          <a:bodyPr wrap="square">
            <a:spAutoFit/>
          </a:bodyPr>
          <a:lstStyle/>
          <a:p>
            <a:pPr rtl="0">
              <a:spcBef>
                <a:spcPts val="0"/>
              </a:spcBef>
              <a:spcAft>
                <a:spcPts val="800"/>
              </a:spcAft>
            </a:pPr>
            <a:r>
              <a:rPr lang="en-US" sz="1600" b="1" i="0" u="none" strike="noStrike" dirty="0">
                <a:solidFill>
                  <a:srgbClr val="333333"/>
                </a:solidFill>
                <a:effectLst/>
                <a:latin typeface="Georgia" panose="02040502050405020303" pitchFamily="18" charset="0"/>
              </a:rPr>
              <a:t>RL rotation is symmetric to LR rotation. In RL rotation, we do the following</a:t>
            </a:r>
            <a:endParaRPr lang="en-US" sz="1600" b="1" dirty="0">
              <a:effectLst/>
            </a:endParaRPr>
          </a:p>
          <a:p>
            <a:pPr rtl="0" fontAlgn="base">
              <a:spcBef>
                <a:spcPts val="0"/>
              </a:spcBef>
              <a:spcAft>
                <a:spcPts val="0"/>
              </a:spcAft>
              <a:buFont typeface="Arial" panose="020B0604020202020204" pitchFamily="34" charset="0"/>
              <a:buChar char="•"/>
            </a:pPr>
            <a:r>
              <a:rPr lang="en-US" sz="1600" b="1" i="0" u="none" strike="noStrike" dirty="0">
                <a:solidFill>
                  <a:srgbClr val="333333"/>
                </a:solidFill>
                <a:effectLst/>
                <a:latin typeface="Georgia" panose="02040502050405020303" pitchFamily="18" charset="0"/>
              </a:rPr>
              <a:t>Perform the </a:t>
            </a:r>
            <a:r>
              <a:rPr lang="en-US" sz="1600" b="1" i="1" u="none" strike="noStrike" dirty="0">
                <a:solidFill>
                  <a:srgbClr val="333333"/>
                </a:solidFill>
                <a:effectLst/>
                <a:latin typeface="Georgia" panose="02040502050405020303" pitchFamily="18" charset="0"/>
              </a:rPr>
              <a:t>left rotation</a:t>
            </a:r>
            <a:r>
              <a:rPr lang="en-US" sz="1600" b="1" i="0" u="none" strike="noStrike" dirty="0">
                <a:solidFill>
                  <a:srgbClr val="333333"/>
                </a:solidFill>
                <a:effectLst/>
                <a:latin typeface="Georgia" panose="02040502050405020303" pitchFamily="18" charset="0"/>
              </a:rPr>
              <a:t> on the left subtree.</a:t>
            </a:r>
          </a:p>
          <a:p>
            <a:pPr rtl="0" fontAlgn="base">
              <a:spcBef>
                <a:spcPts val="0"/>
              </a:spcBef>
              <a:spcAft>
                <a:spcPts val="800"/>
              </a:spcAft>
              <a:buFont typeface="Arial" panose="020B0604020202020204" pitchFamily="34" charset="0"/>
              <a:buChar char="•"/>
            </a:pPr>
            <a:r>
              <a:rPr lang="en-US" sz="1600" b="1" i="0" u="none" strike="noStrike" dirty="0">
                <a:solidFill>
                  <a:srgbClr val="333333"/>
                </a:solidFill>
                <a:effectLst/>
                <a:latin typeface="Georgia" panose="02040502050405020303" pitchFamily="18" charset="0"/>
              </a:rPr>
              <a:t>Perform the right rotation on the root node.</a:t>
            </a:r>
          </a:p>
          <a:p>
            <a:pPr rtl="0">
              <a:spcBef>
                <a:spcPts val="0"/>
              </a:spcBef>
              <a:spcAft>
                <a:spcPts val="800"/>
              </a:spcAft>
            </a:pPr>
            <a:r>
              <a:rPr lang="en-US" sz="1600" b="1" i="0" u="none" strike="noStrike" dirty="0">
                <a:solidFill>
                  <a:srgbClr val="333333"/>
                </a:solidFill>
                <a:effectLst/>
                <a:latin typeface="Georgia" panose="02040502050405020303" pitchFamily="18" charset="0"/>
              </a:rPr>
              <a:t>This is illustrated in Figure</a:t>
            </a:r>
            <a:endParaRPr lang="en-US" sz="1600" b="1" dirty="0">
              <a:effectLst/>
            </a:endParaRPr>
          </a:p>
          <a:p>
            <a:br>
              <a:rPr lang="en-US" sz="1600" b="1" dirty="0"/>
            </a:br>
            <a:endParaRPr lang="en-US" sz="1600" b="1" dirty="0"/>
          </a:p>
        </p:txBody>
      </p:sp>
      <p:sp>
        <p:nvSpPr>
          <p:cNvPr id="8" name="TextBox 7">
            <a:extLst>
              <a:ext uri="{FF2B5EF4-FFF2-40B4-BE49-F238E27FC236}">
                <a16:creationId xmlns:a16="http://schemas.microsoft.com/office/drawing/2014/main" id="{2DF26FB2-D096-486F-961B-9E63B7B16275}"/>
              </a:ext>
            </a:extLst>
          </p:cNvPr>
          <p:cNvSpPr txBox="1"/>
          <p:nvPr/>
        </p:nvSpPr>
        <p:spPr>
          <a:xfrm>
            <a:off x="6781431" y="5591747"/>
            <a:ext cx="6094520" cy="1025922"/>
          </a:xfrm>
          <a:prstGeom prst="rect">
            <a:avLst/>
          </a:prstGeom>
          <a:noFill/>
        </p:spPr>
        <p:txBody>
          <a:bodyPr wrap="square">
            <a:spAutoFit/>
          </a:bodyPr>
          <a:lstStyle/>
          <a:p>
            <a:pPr rtl="0">
              <a:spcBef>
                <a:spcPts val="0"/>
              </a:spcBef>
              <a:spcAft>
                <a:spcPts val="800"/>
              </a:spcAft>
            </a:pPr>
            <a:r>
              <a:rPr lang="en-US" sz="800" b="0" i="0" u="none" strike="noStrike" dirty="0">
                <a:solidFill>
                  <a:srgbClr val="999999"/>
                </a:solidFill>
                <a:effectLst/>
                <a:latin typeface="Georgia" panose="02040502050405020303" pitchFamily="18" charset="0"/>
              </a:rPr>
              <a:t> </a:t>
            </a:r>
            <a:r>
              <a:rPr lang="en-US" sz="1800" b="0" i="0" u="none" strike="noStrike" dirty="0">
                <a:solidFill>
                  <a:srgbClr val="999999"/>
                </a:solidFill>
                <a:effectLst/>
                <a:latin typeface="Georgia" panose="02040502050405020303" pitchFamily="18" charset="0"/>
              </a:rPr>
              <a:t>Fig : Illustrating the right-left rotation</a:t>
            </a:r>
            <a:endParaRPr lang="en-US" b="0" dirty="0">
              <a:effectLst/>
            </a:endParaRPr>
          </a:p>
          <a:p>
            <a:br>
              <a:rPr lang="en-US" dirty="0"/>
            </a:br>
            <a:endParaRPr lang="en-US" dirty="0"/>
          </a:p>
        </p:txBody>
      </p:sp>
      <p:sp>
        <p:nvSpPr>
          <p:cNvPr id="3" name="Arrow: Curved Up 2">
            <a:extLst>
              <a:ext uri="{FF2B5EF4-FFF2-40B4-BE49-F238E27FC236}">
                <a16:creationId xmlns:a16="http://schemas.microsoft.com/office/drawing/2014/main" id="{2DC49F41-D771-44C9-8F4A-0B9BEA42625A}"/>
              </a:ext>
            </a:extLst>
          </p:cNvPr>
          <p:cNvSpPr/>
          <p:nvPr/>
        </p:nvSpPr>
        <p:spPr>
          <a:xfrm rot="14340000">
            <a:off x="3319287" y="4936494"/>
            <a:ext cx="936437" cy="4037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Arrow: Curved Down 3">
            <a:extLst>
              <a:ext uri="{FF2B5EF4-FFF2-40B4-BE49-F238E27FC236}">
                <a16:creationId xmlns:a16="http://schemas.microsoft.com/office/drawing/2014/main" id="{20258EBC-026B-49FF-9F54-BAFC16AFE9C2}"/>
              </a:ext>
            </a:extLst>
          </p:cNvPr>
          <p:cNvSpPr/>
          <p:nvPr/>
        </p:nvSpPr>
        <p:spPr>
          <a:xfrm rot="-1740000">
            <a:off x="5693067" y="3973374"/>
            <a:ext cx="1228954" cy="6163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1572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AAE9-99F2-4E34-974C-AE7CD849EC61}"/>
              </a:ext>
            </a:extLst>
          </p:cNvPr>
          <p:cNvSpPr>
            <a:spLocks noGrp="1"/>
          </p:cNvSpPr>
          <p:nvPr>
            <p:ph type="title"/>
          </p:nvPr>
        </p:nvSpPr>
        <p:spPr>
          <a:xfrm>
            <a:off x="639192" y="630316"/>
            <a:ext cx="10919534" cy="1655684"/>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4D60761B-2A7A-4F8E-BCEF-F5A3AD43CF1D}"/>
              </a:ext>
            </a:extLst>
          </p:cNvPr>
          <p:cNvSpPr>
            <a:spLocks noGrp="1"/>
          </p:cNvSpPr>
          <p:nvPr>
            <p:ph idx="1"/>
          </p:nvPr>
        </p:nvSpPr>
        <p:spPr>
          <a:xfrm>
            <a:off x="639192" y="2556932"/>
            <a:ext cx="10919534" cy="3670752"/>
          </a:xfrm>
          <a:ln>
            <a:solidFill>
              <a:srgbClr val="C00000"/>
            </a:solidFill>
          </a:ln>
          <a:effectLst>
            <a:glow rad="228600">
              <a:schemeClr val="accent2">
                <a:satMod val="175000"/>
                <a:alpha val="40000"/>
              </a:schemeClr>
            </a:glow>
          </a:effectLst>
        </p:spPr>
        <p:txBody>
          <a:bodyPr>
            <a:normAutofit lnSpcReduction="10000"/>
          </a:bodyPr>
          <a:lstStyle/>
          <a:p>
            <a:pPr rtl="0">
              <a:spcBef>
                <a:spcPts val="0"/>
              </a:spcBef>
              <a:spcAft>
                <a:spcPts val="800"/>
              </a:spcAft>
            </a:pPr>
            <a:r>
              <a:rPr lang="en-US" sz="3600" b="1" i="0" u="none" strike="noStrike" dirty="0">
                <a:solidFill>
                  <a:srgbClr val="333333"/>
                </a:solidFill>
                <a:effectLst/>
                <a:latin typeface="Times New Roman" panose="02020603050405020304" pitchFamily="18" charset="0"/>
                <a:cs typeface="Times New Roman" panose="02020603050405020304" pitchFamily="18" charset="0"/>
              </a:rPr>
              <a:t>We perform the right left rotation (LR) on node a when,</a:t>
            </a:r>
            <a:endParaRPr lang="en-US" sz="3600" b="1"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3600" b="1" i="0" u="none" strike="noStrike" dirty="0">
                <a:solidFill>
                  <a:srgbClr val="333333"/>
                </a:solidFill>
                <a:effectLst/>
                <a:latin typeface="Times New Roman" panose="02020603050405020304" pitchFamily="18" charset="0"/>
                <a:cs typeface="Times New Roman" panose="02020603050405020304" pitchFamily="18" charset="0"/>
              </a:rPr>
              <a:t>Node c is left heavy</a:t>
            </a:r>
          </a:p>
          <a:p>
            <a:pPr rtl="0" fontAlgn="base">
              <a:spcBef>
                <a:spcPts val="0"/>
              </a:spcBef>
              <a:spcAft>
                <a:spcPts val="800"/>
              </a:spcAft>
              <a:buFont typeface="Arial" panose="020B0604020202020204" pitchFamily="34" charset="0"/>
              <a:buChar char="•"/>
            </a:pPr>
            <a:r>
              <a:rPr lang="en-US" sz="3600" b="1" i="0" u="none" strike="noStrike" dirty="0">
                <a:solidFill>
                  <a:srgbClr val="333333"/>
                </a:solidFill>
                <a:effectLst/>
                <a:latin typeface="Times New Roman" panose="02020603050405020304" pitchFamily="18" charset="0"/>
                <a:cs typeface="Times New Roman" panose="02020603050405020304" pitchFamily="18" charset="0"/>
              </a:rPr>
              <a:t>Node c is left subtree is right heavy</a:t>
            </a:r>
          </a:p>
          <a:p>
            <a:pPr marL="0" indent="0">
              <a:buNone/>
            </a:pPr>
            <a:br>
              <a:rPr lang="en-US" sz="3600" b="1" dirty="0">
                <a:effectLst/>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60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EA27-AC4F-4B30-887F-291BAD68A297}"/>
              </a:ext>
            </a:extLst>
          </p:cNvPr>
          <p:cNvSpPr>
            <a:spLocks noGrp="1"/>
          </p:cNvSpPr>
          <p:nvPr>
            <p:ph type="title"/>
          </p:nvPr>
        </p:nvSpPr>
        <p:spPr>
          <a:xfrm>
            <a:off x="603682" y="630316"/>
            <a:ext cx="10972800" cy="1655684"/>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3600" b="1" i="0" u="none" strike="noStrike" dirty="0">
                <a:solidFill>
                  <a:srgbClr val="333333"/>
                </a:solidFill>
                <a:effectLst/>
                <a:latin typeface="Times New Roman" panose="02020603050405020304" pitchFamily="18" charset="0"/>
              </a:rPr>
              <a:t>Operations on AVL tree</a:t>
            </a:r>
            <a:endParaRPr lang="en-US" sz="3600" b="1" dirty="0"/>
          </a:p>
        </p:txBody>
      </p:sp>
      <p:sp>
        <p:nvSpPr>
          <p:cNvPr id="3" name="Content Placeholder 2">
            <a:extLst>
              <a:ext uri="{FF2B5EF4-FFF2-40B4-BE49-F238E27FC236}">
                <a16:creationId xmlns:a16="http://schemas.microsoft.com/office/drawing/2014/main" id="{73149BCF-5197-4D8D-B6A6-B297BB2E747C}"/>
              </a:ext>
            </a:extLst>
          </p:cNvPr>
          <p:cNvSpPr>
            <a:spLocks noGrp="1"/>
          </p:cNvSpPr>
          <p:nvPr>
            <p:ph idx="1"/>
          </p:nvPr>
        </p:nvSpPr>
        <p:spPr>
          <a:xfrm>
            <a:off x="603682" y="2556932"/>
            <a:ext cx="10972800" cy="3586416"/>
          </a:xfrm>
          <a:noFill/>
          <a:ln>
            <a:solidFill>
              <a:srgbClr val="C00000"/>
            </a:solidFill>
          </a:ln>
          <a:effectLst>
            <a:glow rad="228600">
              <a:schemeClr val="accent2">
                <a:satMod val="175000"/>
                <a:alpha val="40000"/>
              </a:schemeClr>
            </a:glow>
          </a:effectLst>
        </p:spPr>
        <p:txBody>
          <a:bodyPr>
            <a:noAutofit/>
          </a:bodyPr>
          <a:lstStyle/>
          <a:p>
            <a:pPr rtl="0">
              <a:spcBef>
                <a:spcPts val="0"/>
              </a:spcBef>
              <a:spcAft>
                <a:spcPts val="1200"/>
              </a:spcAft>
            </a:pPr>
            <a:r>
              <a:rPr lang="en-US" b="0" i="0" u="none" strike="noStrike" dirty="0">
                <a:solidFill>
                  <a:srgbClr val="333333"/>
                </a:solidFill>
                <a:effectLst/>
                <a:latin typeface="Georgia" panose="02040502050405020303" pitchFamily="18" charset="0"/>
              </a:rPr>
              <a:t>AVL tree supports all the dynamic set operations. In this post, I am going to discuss about insertion and deletion operations only. The rest of the operations are similar to the ordinary binary search tree .</a:t>
            </a:r>
          </a:p>
          <a:p>
            <a:pPr rtl="0">
              <a:spcBef>
                <a:spcPts val="0"/>
              </a:spcBef>
              <a:spcAft>
                <a:spcPts val="1200"/>
              </a:spcAft>
            </a:pPr>
            <a:r>
              <a:rPr lang="en-US" b="1" i="0" u="none" strike="noStrike" dirty="0">
                <a:solidFill>
                  <a:srgbClr val="333333"/>
                </a:solidFill>
                <a:effectLst/>
                <a:latin typeface="Georgia" panose="02040502050405020303" pitchFamily="18" charset="0"/>
              </a:rPr>
              <a:t>Insertion:-</a:t>
            </a:r>
            <a:endParaRPr lang="en-US" b="1" dirty="0">
              <a:effectLst/>
            </a:endParaRPr>
          </a:p>
          <a:p>
            <a:pPr rtl="0">
              <a:spcBef>
                <a:spcPts val="0"/>
              </a:spcBef>
              <a:spcAft>
                <a:spcPts val="800"/>
              </a:spcAft>
            </a:pPr>
            <a:r>
              <a:rPr lang="en-US" b="0" i="0" u="none" strike="noStrike" dirty="0">
                <a:solidFill>
                  <a:srgbClr val="333333"/>
                </a:solidFill>
                <a:effectLst/>
                <a:latin typeface="Georgia" panose="02040502050405020303" pitchFamily="18" charset="0"/>
              </a:rPr>
              <a:t>To insert a node x on an AVL tree, we do the following.</a:t>
            </a:r>
            <a:endParaRPr lang="en-US" b="0" dirty="0">
              <a:effectLst/>
            </a:endParaRPr>
          </a:p>
          <a:p>
            <a:pPr rtl="0" fontAlgn="base">
              <a:spcBef>
                <a:spcPts val="0"/>
              </a:spcBef>
              <a:spcAft>
                <a:spcPts val="0"/>
              </a:spcAft>
              <a:buFont typeface="+mj-lt"/>
              <a:buAutoNum type="arabicPeriod"/>
            </a:pPr>
            <a:r>
              <a:rPr lang="en-US" b="0" i="0" u="none" strike="noStrike" dirty="0">
                <a:solidFill>
                  <a:srgbClr val="333333"/>
                </a:solidFill>
                <a:effectLst/>
                <a:latin typeface="Georgia" panose="02040502050405020303" pitchFamily="18" charset="0"/>
              </a:rPr>
              <a:t>Insert node x  using the ordinary binary search tree </a:t>
            </a:r>
            <a:r>
              <a:rPr lang="en-US" b="0" i="0" u="none" strike="noStrike" dirty="0">
                <a:solidFill>
                  <a:srgbClr val="337AB7"/>
                </a:solidFill>
                <a:effectLst/>
                <a:latin typeface="Georgia" panose="02040502050405020303" pitchFamily="18" charset="0"/>
                <a:hlinkClick r:id="rId2"/>
              </a:rPr>
              <a:t>insertion logic</a:t>
            </a:r>
            <a:r>
              <a:rPr lang="en-US" b="0" i="0" u="none" strike="noStrike" dirty="0">
                <a:solidFill>
                  <a:srgbClr val="333333"/>
                </a:solidFill>
                <a:effectLst/>
                <a:latin typeface="Georgia" panose="02040502050405020303" pitchFamily="18" charset="0"/>
              </a:rPr>
              <a:t>.</a:t>
            </a:r>
          </a:p>
          <a:p>
            <a:pPr rtl="0" fontAlgn="base">
              <a:spcBef>
                <a:spcPts val="0"/>
              </a:spcBef>
              <a:spcAft>
                <a:spcPts val="0"/>
              </a:spcAft>
              <a:buFont typeface="+mj-lt"/>
              <a:buAutoNum type="arabicPeriod"/>
            </a:pPr>
            <a:r>
              <a:rPr lang="en-US" b="0" i="0" u="none" strike="noStrike" dirty="0">
                <a:solidFill>
                  <a:srgbClr val="333333"/>
                </a:solidFill>
                <a:effectLst/>
                <a:latin typeface="Georgia" panose="02040502050405020303" pitchFamily="18" charset="0"/>
              </a:rPr>
              <a:t>Update the balance factors of all the ancestral nodes of x</a:t>
            </a:r>
          </a:p>
          <a:p>
            <a:pPr rtl="0" fontAlgn="base">
              <a:spcBef>
                <a:spcPts val="0"/>
              </a:spcBef>
              <a:spcAft>
                <a:spcPts val="800"/>
              </a:spcAft>
              <a:buFont typeface="+mj-lt"/>
              <a:buAutoNum type="arabicPeriod"/>
            </a:pPr>
            <a:r>
              <a:rPr lang="en-US" b="0" i="0" u="none" strike="noStrike" dirty="0">
                <a:solidFill>
                  <a:srgbClr val="333333"/>
                </a:solidFill>
                <a:effectLst/>
                <a:latin typeface="Georgia" panose="02040502050405020303" pitchFamily="18" charset="0"/>
              </a:rPr>
              <a:t>If the balance factor is other than -1, 0, 1, balance the tree using the tree rotations.</a:t>
            </a:r>
          </a:p>
          <a:p>
            <a:br>
              <a:rPr lang="en-US" b="0" dirty="0">
                <a:effectLst/>
              </a:rPr>
            </a:br>
            <a:br>
              <a:rPr lang="en-US" b="0" dirty="0">
                <a:effectLst/>
              </a:rPr>
            </a:br>
            <a:endParaRPr lang="en-US" dirty="0"/>
          </a:p>
        </p:txBody>
      </p:sp>
    </p:spTree>
    <p:extLst>
      <p:ext uri="{BB962C8B-B14F-4D97-AF65-F5344CB8AC3E}">
        <p14:creationId xmlns:p14="http://schemas.microsoft.com/office/powerpoint/2010/main" val="421348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638-4E72-49B6-8D24-E2235D9AFEFC}"/>
              </a:ext>
            </a:extLst>
          </p:cNvPr>
          <p:cNvSpPr>
            <a:spLocks noGrp="1"/>
          </p:cNvSpPr>
          <p:nvPr>
            <p:ph type="title"/>
          </p:nvPr>
        </p:nvSpPr>
        <p:spPr>
          <a:xfrm>
            <a:off x="594803" y="630316"/>
            <a:ext cx="11002393" cy="568170"/>
          </a:xfrm>
        </p:spPr>
        <p:txBody>
          <a:bodyPr>
            <a:normAutofit fontScale="90000"/>
          </a:bodyPr>
          <a:lstStyle/>
          <a:p>
            <a:pPr rtl="0">
              <a:spcBef>
                <a:spcPts val="0"/>
              </a:spcBef>
              <a:spcAft>
                <a:spcPts val="1200"/>
              </a:spcAft>
            </a:pPr>
            <a:r>
              <a:rPr lang="en-US" sz="1800" b="0" i="0" u="none" strike="noStrike" dirty="0">
                <a:solidFill>
                  <a:srgbClr val="333333"/>
                </a:solidFill>
                <a:effectLst/>
                <a:latin typeface="Georgia" panose="02040502050405020303" pitchFamily="18" charset="0"/>
              </a:rPr>
              <a:t>Insertion in AVL Tree example:-</a:t>
            </a:r>
            <a:br>
              <a:rPr lang="en-US" b="0" dirty="0">
                <a:effectLst/>
              </a:rPr>
            </a:br>
            <a:br>
              <a:rPr lang="en-US" dirty="0"/>
            </a:br>
            <a:endParaRPr lang="en-US" dirty="0"/>
          </a:p>
        </p:txBody>
      </p:sp>
      <p:sp>
        <p:nvSpPr>
          <p:cNvPr id="5" name="TextBox 4">
            <a:extLst>
              <a:ext uri="{FF2B5EF4-FFF2-40B4-BE49-F238E27FC236}">
                <a16:creationId xmlns:a16="http://schemas.microsoft.com/office/drawing/2014/main" id="{AD91F67F-52D2-4832-B86F-F38D145753F8}"/>
              </a:ext>
            </a:extLst>
          </p:cNvPr>
          <p:cNvSpPr txBox="1"/>
          <p:nvPr/>
        </p:nvSpPr>
        <p:spPr>
          <a:xfrm>
            <a:off x="674704" y="706924"/>
            <a:ext cx="10922492" cy="369332"/>
          </a:xfrm>
          <a:prstGeom prst="rect">
            <a:avLst/>
          </a:prstGeom>
          <a:solidFill>
            <a:srgbClr val="92D050"/>
          </a:solidFill>
          <a:ln>
            <a:solidFill>
              <a:srgbClr val="C00000"/>
            </a:solidFill>
          </a:ln>
          <a:effectLst>
            <a:glow rad="228600">
              <a:schemeClr val="accent2">
                <a:satMod val="175000"/>
                <a:alpha val="40000"/>
              </a:schemeClr>
            </a:glow>
          </a:effectLst>
        </p:spPr>
        <p:txBody>
          <a:bodyPr wrap="square">
            <a:spAutoFit/>
          </a:bodyPr>
          <a:lstStyle/>
          <a:p>
            <a:r>
              <a:rPr lang="en-US" sz="1800" b="1" i="0" u="none" strike="noStrike" dirty="0">
                <a:solidFill>
                  <a:srgbClr val="333333"/>
                </a:solidFill>
                <a:effectLst/>
                <a:latin typeface="Georgia" panose="02040502050405020303" pitchFamily="18" charset="0"/>
              </a:rPr>
              <a:t>Ex:-63,9,19,27,18,108,99,81.</a:t>
            </a:r>
            <a:endParaRPr lang="en-US" b="1" dirty="0"/>
          </a:p>
        </p:txBody>
      </p:sp>
      <p:pic>
        <p:nvPicPr>
          <p:cNvPr id="9218" name="Picture 2">
            <a:extLst>
              <a:ext uri="{FF2B5EF4-FFF2-40B4-BE49-F238E27FC236}">
                <a16:creationId xmlns:a16="http://schemas.microsoft.com/office/drawing/2014/main" id="{C557F961-E336-4E52-921A-21519F23F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804" y="1198485"/>
            <a:ext cx="11105965" cy="5122416"/>
          </a:xfrm>
          <a:prstGeom prst="rect">
            <a:avLst/>
          </a:prstGeom>
          <a:noFill/>
          <a:ln>
            <a:solidFill>
              <a:srgbClr val="C00000"/>
            </a:solid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4D73-7AB1-429E-B539-6A785434E220}"/>
              </a:ext>
            </a:extLst>
          </p:cNvPr>
          <p:cNvSpPr>
            <a:spLocks noGrp="1"/>
          </p:cNvSpPr>
          <p:nvPr>
            <p:ph type="title"/>
          </p:nvPr>
        </p:nvSpPr>
        <p:spPr>
          <a:xfrm>
            <a:off x="591844" y="523783"/>
            <a:ext cx="11008311" cy="1811045"/>
          </a:xfrm>
          <a:solidFill>
            <a:srgbClr val="92D050"/>
          </a:solidFill>
          <a:effectLst>
            <a:glow rad="228600">
              <a:schemeClr val="accent2">
                <a:satMod val="175000"/>
                <a:alpha val="40000"/>
              </a:schemeClr>
            </a:glow>
          </a:effectLst>
        </p:spPr>
        <p:txBody>
          <a:bodyPr>
            <a:norm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2B734A-F752-4DE6-900D-F7BE8176680F}"/>
              </a:ext>
            </a:extLst>
          </p:cNvPr>
          <p:cNvSpPr>
            <a:spLocks noGrp="1"/>
          </p:cNvSpPr>
          <p:nvPr>
            <p:ph idx="1"/>
          </p:nvPr>
        </p:nvSpPr>
        <p:spPr>
          <a:xfrm>
            <a:off x="591844" y="2556931"/>
            <a:ext cx="11082292" cy="3648559"/>
          </a:xfrm>
          <a:noFill/>
          <a:ln>
            <a:solidFill>
              <a:srgbClr val="C00000"/>
            </a:solidFill>
          </a:ln>
          <a:effectLst>
            <a:glow rad="228600">
              <a:schemeClr val="accent2">
                <a:satMod val="175000"/>
                <a:alpha val="40000"/>
              </a:schemeClr>
            </a:glow>
          </a:effectLst>
        </p:spPr>
        <p:txBody>
          <a:bodyPr>
            <a:noAutofit/>
          </a:bodyPr>
          <a:lstStyle/>
          <a:p>
            <a:pPr marL="342900" indent="-342900" rtl="0">
              <a:spcBef>
                <a:spcPts val="0"/>
              </a:spcBef>
              <a:spcAft>
                <a:spcPts val="1200"/>
              </a:spcAft>
              <a:buFont typeface="+mj-lt"/>
              <a:buAutoNum type="arabicPeriod"/>
            </a:pPr>
            <a:r>
              <a:rPr lang="en-US" sz="1800" b="1" i="0" u="none" strike="noStrike" dirty="0">
                <a:solidFill>
                  <a:srgbClr val="333333"/>
                </a:solidFill>
                <a:effectLst/>
                <a:latin typeface="Times New Roman" panose="02020603050405020304" pitchFamily="18" charset="0"/>
              </a:rPr>
              <a:t>AVL trees are height balanced binary search trees. This means the height of the AVL tree is in the order of log(n). AVL tree keeps the height </a:t>
            </a:r>
            <a:r>
              <a:rPr lang="en-US" sz="1800" b="1" i="1" u="none" strike="noStrike" dirty="0">
                <a:solidFill>
                  <a:srgbClr val="333333"/>
                </a:solidFill>
                <a:effectLst/>
                <a:latin typeface="Times New Roman" panose="02020603050405020304" pitchFamily="18" charset="0"/>
              </a:rPr>
              <a:t>balanced</a:t>
            </a:r>
            <a:r>
              <a:rPr lang="en-US" sz="1800" b="1" i="0" u="none" strike="noStrike" dirty="0">
                <a:solidFill>
                  <a:srgbClr val="333333"/>
                </a:solidFill>
                <a:effectLst/>
                <a:latin typeface="Times New Roman" panose="02020603050405020304" pitchFamily="18" charset="0"/>
              </a:rPr>
              <a:t> using the following property.</a:t>
            </a:r>
            <a:endParaRPr lang="en-US" sz="1800" b="1" dirty="0">
              <a:effectLst/>
            </a:endParaRPr>
          </a:p>
          <a:p>
            <a:pPr marL="342900" indent="-342900" rtl="0">
              <a:spcBef>
                <a:spcPts val="0"/>
              </a:spcBef>
              <a:spcAft>
                <a:spcPts val="1200"/>
              </a:spcAft>
              <a:buFont typeface="+mj-lt"/>
              <a:buAutoNum type="arabicPeriod"/>
            </a:pPr>
            <a:r>
              <a:rPr lang="en-US" sz="1800" b="1" i="0" u="none" strike="noStrike" dirty="0">
                <a:solidFill>
                  <a:srgbClr val="333333"/>
                </a:solidFill>
                <a:effectLst/>
                <a:latin typeface="Times New Roman" panose="02020603050405020304" pitchFamily="18" charset="0"/>
              </a:rPr>
              <a:t>The heights of the left and right subtrees differ by at most 1. </a:t>
            </a:r>
            <a:endParaRPr lang="en-US" sz="1800" b="1" dirty="0">
              <a:effectLst/>
            </a:endParaRPr>
          </a:p>
          <a:p>
            <a:pPr marL="342900" indent="-342900" rtl="0">
              <a:spcBef>
                <a:spcPts val="0"/>
              </a:spcBef>
              <a:spcAft>
                <a:spcPts val="1200"/>
              </a:spcAft>
              <a:buFont typeface="+mj-lt"/>
              <a:buAutoNum type="arabicPeriod"/>
            </a:pPr>
            <a:r>
              <a:rPr lang="en-US" sz="1800" b="1" i="0" u="none" strike="noStrike" dirty="0">
                <a:solidFill>
                  <a:srgbClr val="333333"/>
                </a:solidFill>
                <a:effectLst/>
                <a:latin typeface="Times New Roman" panose="02020603050405020304" pitchFamily="18" charset="0"/>
              </a:rPr>
              <a:t>hl be the height of the left subtree and </a:t>
            </a:r>
            <a:endParaRPr lang="en-US" sz="1800" b="1" dirty="0">
              <a:effectLst/>
            </a:endParaRPr>
          </a:p>
          <a:p>
            <a:pPr marL="342900" indent="-342900" rtl="0">
              <a:spcBef>
                <a:spcPts val="0"/>
              </a:spcBef>
              <a:spcAft>
                <a:spcPts val="1200"/>
              </a:spcAft>
              <a:buFont typeface="+mj-lt"/>
              <a:buAutoNum type="arabicPeriod"/>
            </a:pPr>
            <a:r>
              <a:rPr lang="en-US" sz="1800" b="1" i="0" u="none" strike="noStrike" dirty="0" err="1">
                <a:solidFill>
                  <a:srgbClr val="333333"/>
                </a:solidFill>
                <a:effectLst/>
                <a:latin typeface="Times New Roman" panose="02020603050405020304" pitchFamily="18" charset="0"/>
              </a:rPr>
              <a:t>hr</a:t>
            </a:r>
            <a:r>
              <a:rPr lang="en-US" sz="1800" b="1" i="0" u="none" strike="noStrike" dirty="0">
                <a:solidFill>
                  <a:srgbClr val="333333"/>
                </a:solidFill>
                <a:effectLst/>
                <a:latin typeface="Times New Roman" panose="02020603050405020304" pitchFamily="18" charset="0"/>
              </a:rPr>
              <a:t> be the height of the right subtree, then,</a:t>
            </a:r>
            <a:endParaRPr lang="en-US" sz="1800" b="1" dirty="0">
              <a:effectLst/>
            </a:endParaRPr>
          </a:p>
          <a:p>
            <a:pPr marL="342900" indent="-342900" rtl="0">
              <a:spcBef>
                <a:spcPts val="0"/>
              </a:spcBef>
              <a:spcAft>
                <a:spcPts val="1200"/>
              </a:spcAft>
              <a:buFont typeface="+mj-lt"/>
              <a:buAutoNum type="arabicPeriod"/>
            </a:pPr>
            <a:r>
              <a:rPr lang="en-US" sz="1800" b="1" i="0" u="none" strike="noStrike" dirty="0">
                <a:solidFill>
                  <a:srgbClr val="333333"/>
                </a:solidFill>
                <a:effectLst/>
                <a:latin typeface="Times New Roman" panose="02020603050405020304" pitchFamily="18" charset="0"/>
              </a:rPr>
              <a:t> |hl – </a:t>
            </a:r>
            <a:r>
              <a:rPr lang="en-US" sz="1800" b="1" dirty="0" err="1">
                <a:solidFill>
                  <a:srgbClr val="333333"/>
                </a:solidFill>
                <a:latin typeface="Times New Roman" panose="02020603050405020304" pitchFamily="18" charset="0"/>
              </a:rPr>
              <a:t>hr</a:t>
            </a:r>
            <a:r>
              <a:rPr lang="en-US" sz="1800" b="1" dirty="0">
                <a:solidFill>
                  <a:srgbClr val="333333"/>
                </a:solidFill>
                <a:latin typeface="Times New Roman" panose="02020603050405020304" pitchFamily="18" charset="0"/>
              </a:rPr>
              <a:t>|≤ 1</a:t>
            </a:r>
            <a:endParaRPr lang="en-US" sz="1800" b="1" dirty="0">
              <a:effectLst/>
            </a:endParaRPr>
          </a:p>
          <a:p>
            <a:pPr marL="342900" indent="-342900" rtl="0">
              <a:spcBef>
                <a:spcPts val="0"/>
              </a:spcBef>
              <a:spcAft>
                <a:spcPts val="1200"/>
              </a:spcAft>
              <a:buFont typeface="+mj-lt"/>
              <a:buAutoNum type="arabicPeriod"/>
            </a:pPr>
            <a:r>
              <a:rPr lang="en-US" sz="1800" b="1" i="0" u="none" strike="noStrike" dirty="0">
                <a:solidFill>
                  <a:srgbClr val="333333"/>
                </a:solidFill>
                <a:effectLst/>
                <a:latin typeface="Times New Roman" panose="02020603050405020304" pitchFamily="18" charset="0"/>
              </a:rPr>
              <a:t> </a:t>
            </a:r>
            <a:r>
              <a:rPr lang="en-US" sz="1800" b="1" i="0" u="none" strike="noStrike" dirty="0">
                <a:solidFill>
                  <a:srgbClr val="333333"/>
                </a:solidFill>
                <a:effectLst/>
                <a:latin typeface="Georgia" panose="02040502050405020303" pitchFamily="18" charset="0"/>
              </a:rPr>
              <a:t>Every node should follow the above property and the resulting tree is the AVL tree. If any of the node violates this property, the tree should be re-balanced to maintain the property</a:t>
            </a:r>
            <a:br>
              <a:rPr lang="en-US" sz="1800" b="1" dirty="0"/>
            </a:br>
            <a:endParaRPr lang="en-US" sz="1800" b="1" dirty="0"/>
          </a:p>
        </p:txBody>
      </p:sp>
    </p:spTree>
    <p:extLst>
      <p:ext uri="{BB962C8B-B14F-4D97-AF65-F5344CB8AC3E}">
        <p14:creationId xmlns:p14="http://schemas.microsoft.com/office/powerpoint/2010/main" val="3006120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275D-8A98-4CE1-A1F4-DCDDE11A5CEE}"/>
              </a:ext>
            </a:extLst>
          </p:cNvPr>
          <p:cNvSpPr>
            <a:spLocks noGrp="1"/>
          </p:cNvSpPr>
          <p:nvPr>
            <p:ph type="title"/>
          </p:nvPr>
        </p:nvSpPr>
        <p:spPr>
          <a:xfrm>
            <a:off x="612559" y="648070"/>
            <a:ext cx="10955045" cy="1637929"/>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atin typeface="Times New Roman" panose="02020603050405020304" pitchFamily="18" charset="0"/>
                <a:cs typeface="Times New Roman" panose="02020603050405020304" pitchFamily="18" charset="0"/>
              </a:rPr>
              <a:t>Algorithm To Insert a New Node</a:t>
            </a:r>
          </a:p>
        </p:txBody>
      </p:sp>
      <p:sp>
        <p:nvSpPr>
          <p:cNvPr id="3" name="Content Placeholder 2">
            <a:extLst>
              <a:ext uri="{FF2B5EF4-FFF2-40B4-BE49-F238E27FC236}">
                <a16:creationId xmlns:a16="http://schemas.microsoft.com/office/drawing/2014/main" id="{BF4A9232-0384-42E8-8CBA-F0A1B9D6EAEE}"/>
              </a:ext>
            </a:extLst>
          </p:cNvPr>
          <p:cNvSpPr>
            <a:spLocks noGrp="1"/>
          </p:cNvSpPr>
          <p:nvPr>
            <p:ph idx="1"/>
          </p:nvPr>
        </p:nvSpPr>
        <p:spPr>
          <a:xfrm>
            <a:off x="612558" y="2556932"/>
            <a:ext cx="10955045" cy="1366998"/>
          </a:xfrm>
          <a:ln>
            <a:solidFill>
              <a:srgbClr val="C00000"/>
            </a:solidFill>
          </a:ln>
        </p:spPr>
        <p:txBody>
          <a:bodyPr>
            <a:noAutofit/>
          </a:bodyPr>
          <a:lstStyle/>
          <a:p>
            <a:pPr marL="0" indent="0" algn="l">
              <a:buNone/>
            </a:pPr>
            <a:r>
              <a:rPr lang="en-US" b="1" i="0" dirty="0">
                <a:effectLst/>
                <a:latin typeface="euclid_circular_a"/>
              </a:rPr>
              <a:t>1. A </a:t>
            </a:r>
            <a:r>
              <a:rPr lang="en-US" b="1" i="0" dirty="0">
                <a:effectLst/>
                <a:latin typeface="droid sans mono"/>
              </a:rPr>
              <a:t>newNode</a:t>
            </a:r>
            <a:r>
              <a:rPr lang="en-US" b="1" i="0" dirty="0">
                <a:effectLst/>
                <a:latin typeface="euclid_circular_a"/>
              </a:rPr>
              <a:t> is always inserted as a leaf node with balance factor equal to 0.</a:t>
            </a:r>
          </a:p>
          <a:p>
            <a:r>
              <a:rPr lang="en-US" b="1" i="0" dirty="0">
                <a:effectLst/>
                <a:latin typeface="euclid_circular_a"/>
              </a:rPr>
              <a:t>Let the initial tree be</a:t>
            </a:r>
          </a:p>
          <a:p>
            <a:endParaRPr lang="en-US" b="1" dirty="0"/>
          </a:p>
        </p:txBody>
      </p:sp>
      <p:pic>
        <p:nvPicPr>
          <p:cNvPr id="5124" name="Picture 4" descr="initial tree">
            <a:extLst>
              <a:ext uri="{FF2B5EF4-FFF2-40B4-BE49-F238E27FC236}">
                <a16:creationId xmlns:a16="http://schemas.microsoft.com/office/drawing/2014/main" id="{C1469742-0AA8-49E5-978A-680F44A45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803" y="3225172"/>
            <a:ext cx="4527611" cy="296264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ew node">
            <a:extLst>
              <a:ext uri="{FF2B5EF4-FFF2-40B4-BE49-F238E27FC236}">
                <a16:creationId xmlns:a16="http://schemas.microsoft.com/office/drawing/2014/main" id="{8095ADA3-70AD-4173-9B48-D4C588DDA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327" y="3522677"/>
            <a:ext cx="22098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26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AEFF-B137-4189-AA5E-B76839E9D032}"/>
              </a:ext>
            </a:extLst>
          </p:cNvPr>
          <p:cNvSpPr>
            <a:spLocks noGrp="1"/>
          </p:cNvSpPr>
          <p:nvPr>
            <p:ph type="title"/>
          </p:nvPr>
        </p:nvSpPr>
        <p:spPr>
          <a:xfrm>
            <a:off x="648069" y="665826"/>
            <a:ext cx="10892901" cy="1384916"/>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AB680C67-2D2E-43F2-AB59-B952D0D69B59}"/>
              </a:ext>
            </a:extLst>
          </p:cNvPr>
          <p:cNvSpPr>
            <a:spLocks noGrp="1"/>
          </p:cNvSpPr>
          <p:nvPr>
            <p:ph idx="1"/>
          </p:nvPr>
        </p:nvSpPr>
        <p:spPr>
          <a:xfrm>
            <a:off x="648068" y="2556932"/>
            <a:ext cx="10981679" cy="3635242"/>
          </a:xfrm>
          <a:ln>
            <a:solidFill>
              <a:srgbClr val="C00000"/>
            </a:solidFill>
          </a:ln>
          <a:effectLst>
            <a:glow rad="228600">
              <a:schemeClr val="accent2">
                <a:satMod val="175000"/>
                <a:alpha val="40000"/>
              </a:schemeClr>
            </a:glow>
          </a:effectLst>
        </p:spPr>
        <p:txBody>
          <a:bodyPr>
            <a:normAutofit lnSpcReduction="10000"/>
          </a:bodyPr>
          <a:lstStyle/>
          <a:p>
            <a:pPr marL="0" indent="0" algn="l">
              <a:buNone/>
            </a:pPr>
            <a:r>
              <a:rPr lang="en-US" i="0" dirty="0">
                <a:effectLst/>
                <a:latin typeface="Times New Roman" panose="02020603050405020304" pitchFamily="18" charset="0"/>
                <a:cs typeface="Times New Roman" panose="02020603050405020304" pitchFamily="18" charset="0"/>
              </a:rPr>
              <a:t>2.Go to the appropriate leaf node to insert a newNode using the following recursive steps. </a:t>
            </a:r>
          </a:p>
          <a:p>
            <a:pPr marL="0" indent="0" algn="l">
              <a:buNone/>
            </a:pPr>
            <a:r>
              <a:rPr lang="en-US" i="0" dirty="0" err="1">
                <a:effectLst/>
                <a:latin typeface="Times New Roman" panose="02020603050405020304" pitchFamily="18" charset="0"/>
                <a:cs typeface="Times New Roman" panose="02020603050405020304" pitchFamily="18" charset="0"/>
              </a:rPr>
              <a:t>a.Compare</a:t>
            </a:r>
            <a:r>
              <a:rPr lang="en-US" i="0" dirty="0">
                <a:effectLst/>
                <a:latin typeface="Times New Roman" panose="02020603050405020304" pitchFamily="18" charset="0"/>
                <a:cs typeface="Times New Roman" panose="02020603050405020304" pitchFamily="18" charset="0"/>
              </a:rPr>
              <a:t> newKey with rootKey of the current tree.</a:t>
            </a:r>
          </a:p>
          <a:p>
            <a:pPr marL="0" indent="0" algn="l">
              <a:buNone/>
            </a:pPr>
            <a:r>
              <a:rPr lang="en-US" dirty="0">
                <a:latin typeface="Times New Roman" panose="02020603050405020304" pitchFamily="18" charset="0"/>
                <a:cs typeface="Times New Roman" panose="02020603050405020304" pitchFamily="18" charset="0"/>
              </a:rPr>
              <a:t>b</a:t>
            </a:r>
            <a:r>
              <a:rPr lang="en-US" i="0" dirty="0">
                <a:effectLst/>
                <a:latin typeface="Times New Roman" panose="02020603050405020304" pitchFamily="18" charset="0"/>
                <a:cs typeface="Times New Roman" panose="02020603050405020304" pitchFamily="18" charset="0"/>
              </a:rPr>
              <a:t>. If newKey &lt; rootKey, call insertion algorithm on the left subtree of the current node until the leaf node is reached.</a:t>
            </a:r>
          </a:p>
          <a:p>
            <a:pPr marL="0" indent="0" algn="l">
              <a:buNone/>
            </a:pPr>
            <a:r>
              <a:rPr lang="en-US" dirty="0">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 Else if newKey &gt; rootKey, call insertion algorithm on the right subtree of current node until the leaf node is reached.</a:t>
            </a:r>
          </a:p>
          <a:p>
            <a:pPr marL="0" indent="0" algn="l">
              <a:buNone/>
            </a:pPr>
            <a:r>
              <a:rPr lang="en-US" dirty="0">
                <a:latin typeface="Times New Roman" panose="02020603050405020304" pitchFamily="18" charset="0"/>
                <a:cs typeface="Times New Roman" panose="02020603050405020304" pitchFamily="18" charset="0"/>
              </a:rPr>
              <a:t>d. </a:t>
            </a:r>
            <a:r>
              <a:rPr lang="en-US" i="0" dirty="0">
                <a:effectLst/>
                <a:latin typeface="Times New Roman" panose="02020603050405020304" pitchFamily="18" charset="0"/>
                <a:cs typeface="Times New Roman" panose="02020603050405020304" pitchFamily="18" charset="0"/>
              </a:rPr>
              <a:t>Else, return leaf Node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4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A9D3-3ACD-47CC-A8F2-211E5A00532F}"/>
              </a:ext>
            </a:extLst>
          </p:cNvPr>
          <p:cNvSpPr>
            <a:spLocks noGrp="1"/>
          </p:cNvSpPr>
          <p:nvPr>
            <p:ph type="title"/>
          </p:nvPr>
        </p:nvSpPr>
        <p:spPr>
          <a:xfrm>
            <a:off x="612559" y="594804"/>
            <a:ext cx="10937290" cy="1691195"/>
          </a:xfrm>
          <a:solidFill>
            <a:srgbClr val="92D050"/>
          </a:solidFill>
          <a:ln>
            <a:solidFill>
              <a:srgbClr val="C00000"/>
            </a:solidFill>
          </a:ln>
          <a:effectLst>
            <a:glow rad="228600">
              <a:schemeClr val="accent2">
                <a:satMod val="175000"/>
                <a:alpha val="40000"/>
              </a:schemeClr>
            </a:glow>
          </a:effectLst>
        </p:spPr>
        <p:txBody>
          <a:bodyPr/>
          <a:lstStyle/>
          <a:p>
            <a:r>
              <a:rPr lang="en-US" dirty="0"/>
              <a:t>Cont:</a:t>
            </a:r>
          </a:p>
        </p:txBody>
      </p:sp>
      <p:pic>
        <p:nvPicPr>
          <p:cNvPr id="6146" name="Picture 2" descr="avl tree insertion">
            <a:extLst>
              <a:ext uri="{FF2B5EF4-FFF2-40B4-BE49-F238E27FC236}">
                <a16:creationId xmlns:a16="http://schemas.microsoft.com/office/drawing/2014/main" id="{BC0F0F5B-C4CC-4BBC-AEBE-AFA4CD0CB7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336" y="2565647"/>
            <a:ext cx="11079334" cy="3697549"/>
          </a:xfrm>
          <a:prstGeom prst="rect">
            <a:avLst/>
          </a:prstGeom>
          <a:noFill/>
          <a:ln>
            <a:solidFill>
              <a:srgbClr val="C00000"/>
            </a:solidFill>
          </a:ln>
          <a:effectLst>
            <a:glow rad="1397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83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0548-9DF0-486B-B1D8-8E8BAF17E88F}"/>
              </a:ext>
            </a:extLst>
          </p:cNvPr>
          <p:cNvSpPr>
            <a:spLocks noGrp="1"/>
          </p:cNvSpPr>
          <p:nvPr>
            <p:ph type="title"/>
          </p:nvPr>
        </p:nvSpPr>
        <p:spPr>
          <a:xfrm>
            <a:off x="621437" y="665826"/>
            <a:ext cx="10946167" cy="1620174"/>
          </a:xfrm>
          <a:solidFill>
            <a:srgbClr val="92D050"/>
          </a:solidFill>
          <a:ln>
            <a:solidFill>
              <a:srgbClr val="C00000"/>
            </a:solidFill>
          </a:ln>
          <a:effectLst>
            <a:glow rad="228600">
              <a:schemeClr val="accent2">
                <a:satMod val="175000"/>
                <a:alpha val="40000"/>
              </a:schemeClr>
            </a:glow>
          </a:effectLst>
        </p:spPr>
        <p:txBody>
          <a:bodyPr/>
          <a:lstStyle/>
          <a:p>
            <a:r>
              <a:rPr lang="en-US"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9756F7E0-B483-435B-9BC5-A7FB5EECC549}"/>
              </a:ext>
            </a:extLst>
          </p:cNvPr>
          <p:cNvSpPr>
            <a:spLocks noGrp="1"/>
          </p:cNvSpPr>
          <p:nvPr>
            <p:ph idx="1"/>
          </p:nvPr>
        </p:nvSpPr>
        <p:spPr>
          <a:xfrm>
            <a:off x="1295401" y="2388093"/>
            <a:ext cx="9601196" cy="1748902"/>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3.Compare leafKey obtained from the above steps with newKey</a:t>
            </a:r>
          </a:p>
          <a:p>
            <a:pPr algn="l">
              <a:buFont typeface="+mj-lt"/>
              <a:buAutoNum type="alphaLcPeriod"/>
            </a:pPr>
            <a:r>
              <a:rPr lang="en-US" b="1" i="0" dirty="0">
                <a:effectLst/>
                <a:latin typeface="Times New Roman" panose="02020603050405020304" pitchFamily="18" charset="0"/>
                <a:cs typeface="Times New Roman" panose="02020603050405020304" pitchFamily="18" charset="0"/>
              </a:rPr>
              <a:t>If newKey &lt; leafKey, make newNode as the leftChild of leafNode.</a:t>
            </a:r>
          </a:p>
          <a:p>
            <a:pPr algn="l">
              <a:buFont typeface="+mj-lt"/>
              <a:buAutoNum type="alphaLcPeriod"/>
            </a:pPr>
            <a:r>
              <a:rPr lang="en-US" b="1" i="0" dirty="0">
                <a:effectLst/>
                <a:latin typeface="Times New Roman" panose="02020603050405020304" pitchFamily="18" charset="0"/>
                <a:cs typeface="Times New Roman" panose="02020603050405020304" pitchFamily="18" charset="0"/>
              </a:rPr>
              <a:t>Else, make newNode as rightChild of </a:t>
            </a:r>
            <a:r>
              <a:rPr lang="en-US" b="1" i="0" dirty="0" err="1">
                <a:effectLst/>
                <a:latin typeface="Times New Roman" panose="02020603050405020304" pitchFamily="18" charset="0"/>
                <a:cs typeface="Times New Roman" panose="02020603050405020304" pitchFamily="18" charset="0"/>
              </a:rPr>
              <a:t>leafNode</a:t>
            </a:r>
            <a:r>
              <a:rPr lang="en-US" b="1" i="0" dirty="0">
                <a:effectLst/>
                <a:latin typeface="Times New Roman" panose="02020603050405020304" pitchFamily="18" charset="0"/>
                <a:cs typeface="Times New Roman" panose="02020603050405020304" pitchFamily="18" charset="0"/>
              </a:rPr>
              <a:t>.</a:t>
            </a:r>
          </a:p>
          <a:p>
            <a:pPr marL="0" indent="0" algn="l">
              <a:buNone/>
            </a:pPr>
            <a:endParaRPr lang="en-US" b="1" i="0" dirty="0">
              <a:effectLst/>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7172" name="Picture 4" descr="avl tree insertion">
            <a:extLst>
              <a:ext uri="{FF2B5EF4-FFF2-40B4-BE49-F238E27FC236}">
                <a16:creationId xmlns:a16="http://schemas.microsoft.com/office/drawing/2014/main" id="{847B466F-4C0E-438A-83FB-16D65C761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436" y="3767773"/>
            <a:ext cx="5401168" cy="258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6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9C79-E91C-49EB-B8CC-762636DA7246}"/>
              </a:ext>
            </a:extLst>
          </p:cNvPr>
          <p:cNvSpPr>
            <a:spLocks noGrp="1"/>
          </p:cNvSpPr>
          <p:nvPr>
            <p:ph type="title"/>
          </p:nvPr>
        </p:nvSpPr>
        <p:spPr>
          <a:xfrm>
            <a:off x="603682" y="630316"/>
            <a:ext cx="10963922" cy="1655684"/>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b="0" i="0" dirty="0">
                <a:effectLst/>
                <a:latin typeface="euclid_circular_a"/>
              </a:rPr>
              <a:t>4.Update </a:t>
            </a:r>
            <a:r>
              <a:rPr lang="en-US" b="0" i="0" dirty="0">
                <a:effectLst/>
                <a:latin typeface="droid sans mono"/>
              </a:rPr>
              <a:t>balanceFactor</a:t>
            </a:r>
            <a:r>
              <a:rPr lang="en-US" b="0" i="0" dirty="0">
                <a:effectLst/>
                <a:latin typeface="euclid_circular_a"/>
              </a:rPr>
              <a:t> of the nodes</a:t>
            </a:r>
            <a:br>
              <a:rPr lang="en-US" dirty="0"/>
            </a:br>
            <a:endParaRPr lang="en-US" dirty="0"/>
          </a:p>
        </p:txBody>
      </p:sp>
      <p:pic>
        <p:nvPicPr>
          <p:cNvPr id="8194" name="Picture 2" descr="avl tree insertion">
            <a:extLst>
              <a:ext uri="{FF2B5EF4-FFF2-40B4-BE49-F238E27FC236}">
                <a16:creationId xmlns:a16="http://schemas.microsoft.com/office/drawing/2014/main" id="{AC8364A7-7564-4A63-9F6A-DC57376512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2595" y="2557463"/>
            <a:ext cx="4737996" cy="3317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F03D3F-18D9-4672-AE83-135E218BC873}"/>
              </a:ext>
            </a:extLst>
          </p:cNvPr>
          <p:cNvSpPr txBox="1"/>
          <p:nvPr/>
        </p:nvSpPr>
        <p:spPr>
          <a:xfrm>
            <a:off x="701336" y="2459115"/>
            <a:ext cx="4598633"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Update balance factor of the nodes.</a:t>
            </a:r>
          </a:p>
        </p:txBody>
      </p:sp>
      <p:sp>
        <p:nvSpPr>
          <p:cNvPr id="4" name="TextBox 3">
            <a:extLst>
              <a:ext uri="{FF2B5EF4-FFF2-40B4-BE49-F238E27FC236}">
                <a16:creationId xmlns:a16="http://schemas.microsoft.com/office/drawing/2014/main" id="{5BD9674C-996A-4030-AE2E-6E28E5A0BFB5}"/>
              </a:ext>
            </a:extLst>
          </p:cNvPr>
          <p:cNvSpPr txBox="1"/>
          <p:nvPr/>
        </p:nvSpPr>
        <p:spPr>
          <a:xfrm>
            <a:off x="8895425" y="2557463"/>
            <a:ext cx="1906021" cy="584775"/>
          </a:xfrm>
          <a:prstGeom prst="rect">
            <a:avLst/>
          </a:prstGeom>
          <a:solidFill>
            <a:srgbClr val="FF0000"/>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BF=hl-</a:t>
            </a:r>
            <a:r>
              <a:rPr lang="en-US" sz="3200" b="1" dirty="0" err="1">
                <a:latin typeface="Times New Roman" panose="02020603050405020304" pitchFamily="18" charset="0"/>
                <a:cs typeface="Times New Roman" panose="02020603050405020304" pitchFamily="18" charset="0"/>
              </a:rPr>
              <a:t>hr</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689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F781-7575-4BAA-A8FF-67C9082BC81F}"/>
              </a:ext>
            </a:extLst>
          </p:cNvPr>
          <p:cNvSpPr>
            <a:spLocks noGrp="1"/>
          </p:cNvSpPr>
          <p:nvPr>
            <p:ph type="title"/>
          </p:nvPr>
        </p:nvSpPr>
        <p:spPr>
          <a:xfrm>
            <a:off x="577049" y="603682"/>
            <a:ext cx="10963922" cy="1682317"/>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08ECFCD4-9683-4F5F-86A9-22F5F4127ECF}"/>
              </a:ext>
            </a:extLst>
          </p:cNvPr>
          <p:cNvSpPr>
            <a:spLocks noGrp="1"/>
          </p:cNvSpPr>
          <p:nvPr>
            <p:ph idx="1"/>
          </p:nvPr>
        </p:nvSpPr>
        <p:spPr>
          <a:xfrm>
            <a:off x="577049" y="2556932"/>
            <a:ext cx="10963922" cy="3697386"/>
          </a:xfrm>
          <a:ln>
            <a:solidFill>
              <a:srgbClr val="C00000"/>
            </a:solidFill>
          </a:ln>
          <a:effectLst>
            <a:glow rad="228600">
              <a:schemeClr val="accent2">
                <a:satMod val="175000"/>
                <a:alpha val="40000"/>
              </a:schemeClr>
            </a:glow>
          </a:effectLst>
        </p:spPr>
        <p:txBody>
          <a:bodyPr>
            <a:normAutofit/>
          </a:bodyPr>
          <a:lstStyle/>
          <a:p>
            <a:pPr marL="0" indent="0" algn="l">
              <a:buNone/>
            </a:pPr>
            <a:r>
              <a:rPr lang="en-US" sz="3200" dirty="0">
                <a:latin typeface="Times New Roman" panose="02020603050405020304" pitchFamily="18" charset="0"/>
                <a:cs typeface="Times New Roman" panose="02020603050405020304" pitchFamily="18" charset="0"/>
              </a:rPr>
              <a:t>5</a:t>
            </a:r>
            <a:r>
              <a:rPr lang="en-US" sz="3200" i="0" dirty="0">
                <a:effectLst/>
                <a:latin typeface="Times New Roman" panose="02020603050405020304" pitchFamily="18" charset="0"/>
                <a:cs typeface="Times New Roman" panose="02020603050405020304" pitchFamily="18" charset="0"/>
              </a:rPr>
              <a:t>.If the nodes are unbalanced, then rebalance the node. If balanceFactor &gt; 1, it means the height of the left subtree is greater than that of the right subtree. So, do a right rotation or left-right rotation</a:t>
            </a:r>
          </a:p>
          <a:p>
            <a:pPr marL="742950" lvl="1" indent="-285750" algn="l">
              <a:buFont typeface="+mj-lt"/>
              <a:buAutoNum type="alphaLcPeriod"/>
            </a:pPr>
            <a:r>
              <a:rPr lang="en-US" sz="3200" i="0" dirty="0">
                <a:effectLst/>
                <a:latin typeface="Times New Roman" panose="02020603050405020304" pitchFamily="18" charset="0"/>
                <a:cs typeface="Times New Roman" panose="02020603050405020304" pitchFamily="18" charset="0"/>
              </a:rPr>
              <a:t>If newNodeKey &lt; leftChildKey do right rotation.</a:t>
            </a:r>
          </a:p>
          <a:p>
            <a:pPr marL="742950" lvl="1" indent="-285750" algn="l">
              <a:buFont typeface="+mj-lt"/>
              <a:buAutoNum type="alphaLcPeriod"/>
            </a:pPr>
            <a:r>
              <a:rPr lang="en-US" sz="3200" i="0" dirty="0">
                <a:effectLst/>
                <a:latin typeface="Times New Roman" panose="02020603050405020304" pitchFamily="18" charset="0"/>
                <a:cs typeface="Times New Roman" panose="02020603050405020304" pitchFamily="18" charset="0"/>
              </a:rPr>
              <a:t>Else, do left-right rotation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352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F8B9-2BD7-4161-A0B9-2B0F15E6A274}"/>
              </a:ext>
            </a:extLst>
          </p:cNvPr>
          <p:cNvSpPr>
            <a:spLocks noGrp="1"/>
          </p:cNvSpPr>
          <p:nvPr>
            <p:ph type="title"/>
          </p:nvPr>
        </p:nvSpPr>
        <p:spPr>
          <a:xfrm>
            <a:off x="667305" y="665825"/>
            <a:ext cx="10857389" cy="1615735"/>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atin typeface="Times New Roman" panose="02020603050405020304" pitchFamily="18" charset="0"/>
                <a:cs typeface="Times New Roman" panose="02020603050405020304" pitchFamily="18" charset="0"/>
              </a:rPr>
              <a:t>Ex:-</a:t>
            </a:r>
          </a:p>
        </p:txBody>
      </p:sp>
      <p:pic>
        <p:nvPicPr>
          <p:cNvPr id="9218" name="Picture 2" descr="insertion in avl tree">
            <a:extLst>
              <a:ext uri="{FF2B5EF4-FFF2-40B4-BE49-F238E27FC236}">
                <a16:creationId xmlns:a16="http://schemas.microsoft.com/office/drawing/2014/main" id="{3FFDB142-7276-43E7-ABAB-8EF38F13F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070" y="2557463"/>
            <a:ext cx="10857390" cy="3630273"/>
          </a:xfrm>
          <a:prstGeom prst="rect">
            <a:avLst/>
          </a:prstGeom>
          <a:noFill/>
          <a:ln>
            <a:solidFill>
              <a:srgbClr val="C00000"/>
            </a:solidFill>
          </a:ln>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BA251C-808D-48EF-A5BC-9DDBB41AC6E5}"/>
              </a:ext>
            </a:extLst>
          </p:cNvPr>
          <p:cNvSpPr txBox="1"/>
          <p:nvPr/>
        </p:nvSpPr>
        <p:spPr>
          <a:xfrm>
            <a:off x="686540" y="2557463"/>
            <a:ext cx="31042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Left-Right rotation:-</a:t>
            </a:r>
          </a:p>
        </p:txBody>
      </p:sp>
    </p:spTree>
    <p:extLst>
      <p:ext uri="{BB962C8B-B14F-4D97-AF65-F5344CB8AC3E}">
        <p14:creationId xmlns:p14="http://schemas.microsoft.com/office/powerpoint/2010/main" val="135822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292B-2EBA-4148-900C-8FD034262D85}"/>
              </a:ext>
            </a:extLst>
          </p:cNvPr>
          <p:cNvSpPr>
            <a:spLocks noGrp="1"/>
          </p:cNvSpPr>
          <p:nvPr>
            <p:ph type="title"/>
          </p:nvPr>
        </p:nvSpPr>
        <p:spPr>
          <a:xfrm>
            <a:off x="621437" y="630316"/>
            <a:ext cx="10949126" cy="1597979"/>
          </a:xfrm>
          <a:solidFill>
            <a:srgbClr val="92D050"/>
          </a:solidFill>
        </p:spPr>
        <p:txBody>
          <a:bodyPr>
            <a:noAutofit/>
          </a:bodyPr>
          <a:lstStyle/>
          <a:p>
            <a:pPr marL="457200" lvl="1" indent="0"/>
            <a:r>
              <a:rPr lang="en-US" sz="2400" dirty="0">
                <a:latin typeface="euclid_circular_a"/>
              </a:rPr>
              <a:t>                                                                                                                                                                                                                                                                                                                                                   </a:t>
            </a:r>
            <a:br>
              <a:rPr lang="en-US" sz="2400" b="0" i="0" dirty="0">
                <a:effectLst/>
                <a:latin typeface="euclid_circular_a"/>
              </a:rPr>
            </a:br>
            <a:br>
              <a:rPr lang="en-US" sz="2400" b="0" i="0" dirty="0">
                <a:effectLst/>
                <a:latin typeface="euclid_circular_a"/>
              </a:rPr>
            </a:br>
            <a:r>
              <a:rPr lang="en-US" sz="2400" b="0" i="0" dirty="0">
                <a:effectLst/>
                <a:latin typeface="euclid_circular_a"/>
              </a:rPr>
              <a:t>                                                                                                                                                                                                                                                                                                                                                   </a:t>
            </a:r>
            <a:r>
              <a:rPr lang="en-US" sz="2400" dirty="0">
                <a:latin typeface="euclid_circular_a"/>
              </a:rPr>
              <a:t>    </a:t>
            </a:r>
            <a:r>
              <a:rPr lang="en-US" sz="2400" b="0" i="0" dirty="0">
                <a:effectLst/>
                <a:latin typeface="euclid_circular_a"/>
              </a:rPr>
              <a:t>                                                                                                                                                                                                                                                                                                                                                  b. if  </a:t>
            </a:r>
            <a:r>
              <a:rPr lang="en-US" sz="2400" b="0" i="0" dirty="0">
                <a:effectLst/>
                <a:latin typeface="droid sans mono"/>
              </a:rPr>
              <a:t>balanceFactor</a:t>
            </a:r>
            <a:r>
              <a:rPr lang="en-US" sz="2400" b="0" i="0" dirty="0">
                <a:effectLst/>
                <a:latin typeface="euclid_circular_a"/>
              </a:rPr>
              <a:t> &lt; -1, it means the height of the right subtree is greater than that of the left subtree. So, do right rotation or right-left rotation</a:t>
            </a:r>
            <a:br>
              <a:rPr lang="en-US" sz="2400" b="0" i="0" dirty="0">
                <a:effectLst/>
                <a:latin typeface="euclid_circular_a"/>
              </a:rPr>
            </a:br>
            <a:r>
              <a:rPr lang="en-US" sz="2400" b="0" i="0" dirty="0">
                <a:effectLst/>
                <a:latin typeface="euclid_circular_a"/>
              </a:rPr>
              <a:t> If </a:t>
            </a:r>
            <a:r>
              <a:rPr lang="en-US" sz="2400" b="0" i="0" dirty="0">
                <a:effectLst/>
                <a:latin typeface="droid sans mono"/>
              </a:rPr>
              <a:t>newNodeKey</a:t>
            </a:r>
            <a:r>
              <a:rPr lang="en-US" sz="2400" b="0" i="0" dirty="0">
                <a:effectLst/>
                <a:latin typeface="euclid_circular_a"/>
              </a:rPr>
              <a:t> &gt; </a:t>
            </a:r>
            <a:r>
              <a:rPr lang="en-US" sz="2400" b="0" i="0" dirty="0">
                <a:effectLst/>
                <a:latin typeface="droid sans mono"/>
              </a:rPr>
              <a:t>rightChildKey</a:t>
            </a:r>
            <a:r>
              <a:rPr lang="en-US" sz="2400" b="0" i="0" dirty="0">
                <a:effectLst/>
                <a:latin typeface="euclid_circular_a"/>
              </a:rPr>
              <a:t> do left rotation.</a:t>
            </a:r>
            <a:br>
              <a:rPr lang="en-US" sz="2400" b="0" i="0" dirty="0">
                <a:effectLst/>
                <a:latin typeface="euclid_circular_a"/>
              </a:rPr>
            </a:br>
            <a:r>
              <a:rPr lang="en-US" sz="2400" b="0" i="0" dirty="0">
                <a:effectLst/>
                <a:latin typeface="euclid_circular_a"/>
              </a:rPr>
              <a:t>Else, do right-left rotation</a:t>
            </a:r>
            <a:br>
              <a:rPr lang="en-US" sz="2400" b="0" i="0" dirty="0">
                <a:effectLst/>
                <a:latin typeface="euclid_circular_a"/>
              </a:rPr>
            </a:br>
            <a:br>
              <a:rPr lang="en-US" sz="2400" b="0" i="0" dirty="0">
                <a:effectLst/>
                <a:latin typeface="euclid_circular_a"/>
              </a:rPr>
            </a:br>
            <a:br>
              <a:rPr lang="en-US" sz="2400" dirty="0"/>
            </a:br>
            <a:br>
              <a:rPr lang="en-US" sz="2400" dirty="0"/>
            </a:br>
            <a:endParaRPr lang="en-US" sz="2400" dirty="0"/>
          </a:p>
        </p:txBody>
      </p:sp>
      <p:sp>
        <p:nvSpPr>
          <p:cNvPr id="3" name="Content Placeholder 2">
            <a:extLst>
              <a:ext uri="{FF2B5EF4-FFF2-40B4-BE49-F238E27FC236}">
                <a16:creationId xmlns:a16="http://schemas.microsoft.com/office/drawing/2014/main" id="{CAF89CA3-66AF-4F17-994F-22DFDFFC3C22}"/>
              </a:ext>
            </a:extLst>
          </p:cNvPr>
          <p:cNvSpPr>
            <a:spLocks noGrp="1"/>
          </p:cNvSpPr>
          <p:nvPr>
            <p:ph idx="1"/>
          </p:nvPr>
        </p:nvSpPr>
        <p:spPr>
          <a:xfrm>
            <a:off x="621436" y="2396972"/>
            <a:ext cx="10949127" cy="4019698"/>
          </a:xfrm>
        </p:spPr>
        <p:txBody>
          <a:bodyPr>
            <a:normAutofit/>
          </a:bodyPr>
          <a:lstStyle/>
          <a:p>
            <a:pPr marL="457200" lvl="1" indent="0" algn="l">
              <a:buNone/>
            </a:pPr>
            <a:endParaRPr lang="en-US" dirty="0"/>
          </a:p>
        </p:txBody>
      </p:sp>
      <p:pic>
        <p:nvPicPr>
          <p:cNvPr id="4100" name="Picture 4" descr="insertion in avl tree">
            <a:extLst>
              <a:ext uri="{FF2B5EF4-FFF2-40B4-BE49-F238E27FC236}">
                <a16:creationId xmlns:a16="http://schemas.microsoft.com/office/drawing/2014/main" id="{A84B46F9-D2DB-433F-9F7B-8BB4D956D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6" y="2485748"/>
            <a:ext cx="10949127" cy="3741936"/>
          </a:xfrm>
          <a:prstGeom prst="rect">
            <a:avLst/>
          </a:prstGeom>
          <a:noFill/>
          <a:ln>
            <a:solidFill>
              <a:srgbClr val="C00000"/>
            </a:solidFill>
          </a:ln>
          <a:effectLst>
            <a:glow rad="635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30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78D7-FA2B-4CC4-AA02-AB7A7C03D274}"/>
              </a:ext>
            </a:extLst>
          </p:cNvPr>
          <p:cNvSpPr>
            <a:spLocks noGrp="1"/>
          </p:cNvSpPr>
          <p:nvPr>
            <p:ph type="title"/>
          </p:nvPr>
        </p:nvSpPr>
        <p:spPr>
          <a:xfrm>
            <a:off x="621437" y="621438"/>
            <a:ext cx="10981678" cy="1615735"/>
          </a:xfrm>
          <a:solidFill>
            <a:srgbClr val="92D050"/>
          </a:solidFill>
          <a:ln>
            <a:solidFill>
              <a:srgbClr val="C00000"/>
            </a:solidFill>
          </a:ln>
          <a:effectLst>
            <a:glow rad="228600">
              <a:schemeClr val="accent2">
                <a:satMod val="175000"/>
                <a:alpha val="40000"/>
              </a:schemeClr>
            </a:glow>
          </a:effectLst>
        </p:spPr>
        <p:txBody>
          <a:bodyPr/>
          <a:lstStyle/>
          <a:p>
            <a:r>
              <a:rPr lang="en-US" i="0" dirty="0">
                <a:effectLst/>
                <a:latin typeface="euclid_circular_a"/>
              </a:rPr>
              <a:t>The final </a:t>
            </a:r>
            <a:r>
              <a:rPr lang="en-US" i="0" dirty="0">
                <a:effectLst/>
                <a:latin typeface="Times New Roman" panose="02020603050405020304" pitchFamily="18" charset="0"/>
                <a:cs typeface="Times New Roman" panose="02020603050405020304" pitchFamily="18" charset="0"/>
              </a:rPr>
              <a:t>tree</a:t>
            </a:r>
            <a:r>
              <a:rPr lang="en-US" i="0" dirty="0">
                <a:effectLst/>
                <a:latin typeface="euclid_circular_a"/>
              </a:rPr>
              <a:t> is:</a:t>
            </a:r>
            <a:endParaRPr lang="en-US" dirty="0"/>
          </a:p>
        </p:txBody>
      </p:sp>
      <p:pic>
        <p:nvPicPr>
          <p:cNvPr id="10242" name="Picture 2" descr="left-right insertion">
            <a:extLst>
              <a:ext uri="{FF2B5EF4-FFF2-40B4-BE49-F238E27FC236}">
                <a16:creationId xmlns:a16="http://schemas.microsoft.com/office/drawing/2014/main" id="{DFEE2CEB-BA81-4F7E-A6F5-4BDD6136F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437" y="2557463"/>
            <a:ext cx="10981678" cy="3568129"/>
          </a:xfrm>
          <a:prstGeom prst="rect">
            <a:avLst/>
          </a:prstGeom>
          <a:noFill/>
          <a:ln>
            <a:solidFill>
              <a:srgbClr val="C00000"/>
            </a:solidFill>
          </a:ln>
          <a:effectLst>
            <a:glow rad="1397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648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B9D6-D9CC-4289-A56F-B4E44A3C8EE6}"/>
              </a:ext>
            </a:extLst>
          </p:cNvPr>
          <p:cNvSpPr>
            <a:spLocks noGrp="1"/>
          </p:cNvSpPr>
          <p:nvPr>
            <p:ph type="title"/>
          </p:nvPr>
        </p:nvSpPr>
        <p:spPr>
          <a:xfrm>
            <a:off x="485193" y="643813"/>
            <a:ext cx="11073880" cy="685310"/>
          </a:xfrm>
          <a:solidFill>
            <a:srgbClr val="92D050"/>
          </a:solidFill>
          <a:ln>
            <a:solidFill>
              <a:srgbClr val="C00000"/>
            </a:solidFill>
          </a:ln>
          <a:effectLst>
            <a:glow rad="228600">
              <a:schemeClr val="accent2">
                <a:satMod val="175000"/>
                <a:alpha val="40000"/>
              </a:schemeClr>
            </a:glow>
          </a:effectLst>
        </p:spPr>
        <p:txBody>
          <a:bodyPr>
            <a:noAutofit/>
          </a:bodyPr>
          <a:lstStyle/>
          <a:p>
            <a:r>
              <a:rPr lang="en-US" sz="4000" dirty="0">
                <a:latin typeface="Times New Roman" panose="02020603050405020304" pitchFamily="18" charset="0"/>
                <a:cs typeface="Times New Roman" panose="02020603050405020304" pitchFamily="18" charset="0"/>
              </a:rPr>
              <a:t>PSEUDOCODE FOR INSERTION</a:t>
            </a:r>
          </a:p>
        </p:txBody>
      </p:sp>
      <p:sp>
        <p:nvSpPr>
          <p:cNvPr id="4" name="Rectangle 1">
            <a:extLst>
              <a:ext uri="{FF2B5EF4-FFF2-40B4-BE49-F238E27FC236}">
                <a16:creationId xmlns:a16="http://schemas.microsoft.com/office/drawing/2014/main" id="{382ADE4F-8D5A-4282-8DE4-6E658D47D66B}"/>
              </a:ext>
            </a:extLst>
          </p:cNvPr>
          <p:cNvSpPr>
            <a:spLocks noGrp="1" noChangeArrowheads="1"/>
          </p:cNvSpPr>
          <p:nvPr>
            <p:ph idx="1"/>
          </p:nvPr>
        </p:nvSpPr>
        <p:spPr bwMode="auto">
          <a:xfrm>
            <a:off x="485193" y="1249223"/>
            <a:ext cx="10926147" cy="5065445"/>
          </a:xfrm>
          <a:prstGeom prst="rect">
            <a:avLst/>
          </a:prstGeom>
          <a:solidFill>
            <a:srgbClr val="EBEBEB"/>
          </a:solidFill>
          <a:ln w="9525">
            <a:solidFill>
              <a:schemeClr val="tx1"/>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0" tIns="76176" rIns="0" bIns="6348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INSERT(T, 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rgbClr val="333333"/>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temp =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T.root</a:t>
            </a: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 = NULL</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while temp != NULL</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 = temp</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if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n.data</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temp.data</a:t>
            </a: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temp =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temp.left</a:t>
            </a: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else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temp =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temp.right</a:t>
            </a: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n.parent</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y</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if y==NULL</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T.root</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else if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n.data</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y.data</a:t>
            </a: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y.left</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else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y.right</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4269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063-44DD-41DD-A2CD-FC8C406A741C}"/>
              </a:ext>
            </a:extLst>
          </p:cNvPr>
          <p:cNvSpPr>
            <a:spLocks noGrp="1"/>
          </p:cNvSpPr>
          <p:nvPr>
            <p:ph type="title"/>
          </p:nvPr>
        </p:nvSpPr>
        <p:spPr>
          <a:xfrm>
            <a:off x="656947" y="639192"/>
            <a:ext cx="10937289" cy="1646807"/>
          </a:xfrm>
          <a:solidFill>
            <a:srgbClr val="92D050"/>
          </a:solidFill>
          <a:effectLst>
            <a:glow rad="228600">
              <a:schemeClr val="accent2">
                <a:satMod val="175000"/>
                <a:alpha val="40000"/>
              </a:schemeClr>
            </a:glow>
          </a:effectLst>
        </p:spPr>
        <p:txBody>
          <a:bodyPr>
            <a:normAutofit/>
          </a:bodyPr>
          <a:lstStyle/>
          <a:p>
            <a:r>
              <a:rPr lang="en-US" sz="4000" b="1" dirty="0">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4658C775-63F1-4D2F-9C8D-B9BE15FC7A7B}"/>
              </a:ext>
            </a:extLst>
          </p:cNvPr>
          <p:cNvSpPr>
            <a:spLocks noGrp="1"/>
          </p:cNvSpPr>
          <p:nvPr>
            <p:ph idx="1"/>
          </p:nvPr>
        </p:nvSpPr>
        <p:spPr>
          <a:xfrm>
            <a:off x="656947" y="2556932"/>
            <a:ext cx="10937288" cy="3661876"/>
          </a:xfrm>
          <a:noFill/>
          <a:ln>
            <a:solidFill>
              <a:srgbClr val="C00000"/>
            </a:solidFill>
          </a:ln>
          <a:effectLst>
            <a:glow rad="228600">
              <a:schemeClr val="accent2">
                <a:satMod val="175000"/>
                <a:alpha val="40000"/>
              </a:schemeClr>
            </a:glow>
          </a:effectLst>
        </p:spPr>
        <p:txBody>
          <a:bodyPr>
            <a:normAutofit/>
          </a:bodyPr>
          <a:lstStyle/>
          <a:p>
            <a:pPr algn="l"/>
            <a:r>
              <a:rPr lang="en-US" sz="2800" b="1" i="0" dirty="0">
                <a:solidFill>
                  <a:srgbClr val="222222"/>
                </a:solidFill>
                <a:effectLst/>
                <a:latin typeface="Source Sans Pro" panose="020B0604020202020204" pitchFamily="34" charset="0"/>
              </a:rPr>
              <a:t>AVL trees are binary search trees in which the difference between the height of the left and right subtree is either -1, 0, or +1.</a:t>
            </a:r>
          </a:p>
          <a:p>
            <a:pPr algn="l"/>
            <a:r>
              <a:rPr lang="en-US" sz="2800" b="1" i="0" dirty="0">
                <a:solidFill>
                  <a:srgbClr val="222222"/>
                </a:solidFill>
                <a:effectLst/>
                <a:latin typeface="Source Sans Pro" panose="020B0604020202020204" pitchFamily="34" charset="0"/>
              </a:rPr>
              <a:t>AVL trees are also called a self-balancing binary search tree. These trees help to maintain the logarithmic search time. It is named after its inventors (AVL) Adelson, </a:t>
            </a:r>
            <a:r>
              <a:rPr lang="en-US" sz="2800" b="1" i="0" dirty="0" err="1">
                <a:solidFill>
                  <a:srgbClr val="222222"/>
                </a:solidFill>
                <a:effectLst/>
                <a:latin typeface="Source Sans Pro" panose="020B0604020202020204" pitchFamily="34" charset="0"/>
              </a:rPr>
              <a:t>Velsky</a:t>
            </a:r>
            <a:r>
              <a:rPr lang="en-US" sz="2800" b="1" i="0" dirty="0">
                <a:solidFill>
                  <a:srgbClr val="222222"/>
                </a:solidFill>
                <a:effectLst/>
                <a:latin typeface="Source Sans Pro" panose="020B0604020202020204" pitchFamily="34" charset="0"/>
              </a:rPr>
              <a:t>, and Landis.</a:t>
            </a:r>
          </a:p>
          <a:p>
            <a:r>
              <a:rPr lang="en-US" sz="2800" b="1" i="0" dirty="0">
                <a:solidFill>
                  <a:srgbClr val="202124"/>
                </a:solidFill>
                <a:effectLst/>
                <a:latin typeface="arial" panose="020B0604020202020204" pitchFamily="34" charset="0"/>
              </a:rPr>
              <a:t>AVL Tree is invented by GM Adelson - </a:t>
            </a:r>
            <a:r>
              <a:rPr lang="en-US" sz="2800" b="1" i="0" dirty="0" err="1">
                <a:solidFill>
                  <a:srgbClr val="202124"/>
                </a:solidFill>
                <a:effectLst/>
                <a:latin typeface="arial" panose="020B0604020202020204" pitchFamily="34" charset="0"/>
              </a:rPr>
              <a:t>Velsky</a:t>
            </a:r>
            <a:r>
              <a:rPr lang="en-US" sz="2800" b="1" i="0" dirty="0">
                <a:solidFill>
                  <a:srgbClr val="202124"/>
                </a:solidFill>
                <a:effectLst/>
                <a:latin typeface="arial" panose="020B0604020202020204" pitchFamily="34" charset="0"/>
              </a:rPr>
              <a:t> and EM Landis in 1962.</a:t>
            </a:r>
            <a:endParaRPr lang="en-US" sz="2800"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6E4CC33-F52A-4D2D-B39A-39CD91D1F693}"/>
                  </a:ext>
                </a:extLst>
              </p14:cNvPr>
              <p14:cNvContentPartPr/>
              <p14:nvPr/>
            </p14:nvContentPartPr>
            <p14:xfrm>
              <a:off x="1002663" y="1073793"/>
              <a:ext cx="360" cy="360"/>
            </p14:xfrm>
          </p:contentPart>
        </mc:Choice>
        <mc:Fallback xmlns="">
          <p:pic>
            <p:nvPicPr>
              <p:cNvPr id="4" name="Ink 3">
                <a:extLst>
                  <a:ext uri="{FF2B5EF4-FFF2-40B4-BE49-F238E27FC236}">
                    <a16:creationId xmlns:a16="http://schemas.microsoft.com/office/drawing/2014/main" id="{46E4CC33-F52A-4D2D-B39A-39CD91D1F693}"/>
                  </a:ext>
                </a:extLst>
              </p:cNvPr>
              <p:cNvPicPr/>
              <p:nvPr/>
            </p:nvPicPr>
            <p:blipFill>
              <a:blip r:embed="rId3"/>
              <a:stretch>
                <a:fillRect/>
              </a:stretch>
            </p:blipFill>
            <p:spPr>
              <a:xfrm>
                <a:off x="993663" y="1065153"/>
                <a:ext cx="18000" cy="18000"/>
              </a:xfrm>
              <a:prstGeom prst="rect">
                <a:avLst/>
              </a:prstGeom>
            </p:spPr>
          </p:pic>
        </mc:Fallback>
      </mc:AlternateContent>
    </p:spTree>
    <p:extLst>
      <p:ext uri="{BB962C8B-B14F-4D97-AF65-F5344CB8AC3E}">
        <p14:creationId xmlns:p14="http://schemas.microsoft.com/office/powerpoint/2010/main" val="3983415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97909C-B492-4842-8E99-912CB7EC45F0}"/>
              </a:ext>
            </a:extLst>
          </p:cNvPr>
          <p:cNvSpPr>
            <a:spLocks noChangeArrowheads="1"/>
          </p:cNvSpPr>
          <p:nvPr/>
        </p:nvSpPr>
        <p:spPr bwMode="auto">
          <a:xfrm>
            <a:off x="363894" y="557723"/>
            <a:ext cx="11660155" cy="5742553"/>
          </a:xfrm>
          <a:prstGeom prst="rect">
            <a:avLst/>
          </a:prstGeom>
          <a:solidFill>
            <a:srgbClr val="EBEBEB"/>
          </a:solidFill>
          <a:ln w="9525">
            <a:solidFill>
              <a:schemeClr val="tx1"/>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0" tIns="76176"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z =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while y !=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y.height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1 + MAX(HEIGHT(</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y.left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HEIGHT(</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y.right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x = </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y.parent</a:t>
            </a:r>
            <a:endPar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if BALANCE-FACTOR(x) &lt;= -2 or BALANCE-FACTOR(x) &gt;= 2 //grandparent is unbalanced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y == </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x.left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z == </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x.left.left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RIGHT_ROTATE(T,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else if z == </a:t>
            </a:r>
            <a:r>
              <a:rPr kumimoji="0" lang="en-US" altLang="en-US" sz="28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x.left.right</a:t>
            </a: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LEFT_ROTATE(T,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RIGHT_ROTATE(T, 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687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962C5-B18E-4538-B4E3-947762AAF35D}"/>
              </a:ext>
            </a:extLst>
          </p:cNvPr>
          <p:cNvSpPr txBox="1"/>
          <p:nvPr/>
        </p:nvSpPr>
        <p:spPr>
          <a:xfrm>
            <a:off x="646922" y="672892"/>
            <a:ext cx="10898155"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RIGHT_ROTATE(T,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else if y == </a:t>
            </a:r>
            <a:r>
              <a:rPr kumimoji="0" lang="en-US" altLang="en-US" sz="32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x.right</a:t>
            </a: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z == </a:t>
            </a:r>
            <a:r>
              <a:rPr kumimoji="0" lang="en-US" altLang="en-US" sz="32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x.right.right</a:t>
            </a: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LEFT_ROTATET(T,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else if z == </a:t>
            </a:r>
            <a:r>
              <a:rPr kumimoji="0" lang="en-US" altLang="en-US" sz="32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x.right.left</a:t>
            </a: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RIGHT_ROTATE(T,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LEFT_ROTATE(T,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 = </a:t>
            </a:r>
            <a:r>
              <a:rPr kumimoji="0" lang="en-US" altLang="en-US" sz="32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y.parent</a:t>
            </a:r>
            <a:endPar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z = </a:t>
            </a:r>
            <a:r>
              <a:rPr kumimoji="0" lang="en-US" altLang="en-US" sz="32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z.parent</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0513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AD74-49C2-4DBF-B48F-BC91C82CBCAE}"/>
              </a:ext>
            </a:extLst>
          </p:cNvPr>
          <p:cNvSpPr>
            <a:spLocks noGrp="1"/>
          </p:cNvSpPr>
          <p:nvPr>
            <p:ph type="title"/>
          </p:nvPr>
        </p:nvSpPr>
        <p:spPr>
          <a:xfrm>
            <a:off x="639192" y="674704"/>
            <a:ext cx="10928412" cy="1611296"/>
          </a:xfrm>
          <a:solidFill>
            <a:srgbClr val="92D050"/>
          </a:solidFill>
          <a:ln>
            <a:solidFill>
              <a:srgbClr val="C00000"/>
            </a:solidFill>
          </a:ln>
          <a:effectLst>
            <a:glow rad="228600">
              <a:schemeClr val="accent2">
                <a:satMod val="175000"/>
                <a:alpha val="40000"/>
              </a:schemeClr>
            </a:glow>
          </a:effectLst>
        </p:spPr>
        <p:txBody>
          <a:bodyPr>
            <a:noAutofit/>
          </a:bodyPr>
          <a:lstStyle/>
          <a:p>
            <a:pPr rtl="0">
              <a:spcBef>
                <a:spcPts val="0"/>
              </a:spcBef>
              <a:spcAft>
                <a:spcPts val="0"/>
              </a:spcAft>
            </a:pPr>
            <a:r>
              <a:rPr lang="en-US" sz="4000" i="0" u="none" strike="noStrike" dirty="0">
                <a:solidFill>
                  <a:srgbClr val="000000"/>
                </a:solidFill>
                <a:effectLst/>
                <a:latin typeface="Times New Roman" panose="02020603050405020304" pitchFamily="18" charset="0"/>
                <a:cs typeface="Times New Roman" panose="02020603050405020304" pitchFamily="18" charset="0"/>
              </a:rPr>
              <a:t>Deletion:</a:t>
            </a:r>
            <a:br>
              <a:rPr lang="en-US" sz="4000" dirty="0">
                <a:effectLst/>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2DF1FD-E789-4C66-8FE0-54337A4098B8}"/>
              </a:ext>
            </a:extLst>
          </p:cNvPr>
          <p:cNvSpPr>
            <a:spLocks noGrp="1"/>
          </p:cNvSpPr>
          <p:nvPr>
            <p:ph idx="1"/>
          </p:nvPr>
        </p:nvSpPr>
        <p:spPr>
          <a:xfrm>
            <a:off x="639191" y="2556931"/>
            <a:ext cx="10928411" cy="3701825"/>
          </a:xfrm>
          <a:ln>
            <a:solidFill>
              <a:srgbClr val="C00000"/>
            </a:solidFill>
          </a:ln>
          <a:effectLst>
            <a:glow rad="228600">
              <a:schemeClr val="accent2">
                <a:satMod val="175000"/>
                <a:alpha val="40000"/>
              </a:schemeClr>
            </a:glow>
          </a:effectLst>
        </p:spPr>
        <p:txBody>
          <a:bodyPr>
            <a:noAutofit/>
          </a:bodyPr>
          <a:lstStyle/>
          <a:p>
            <a:pPr rtl="0">
              <a:spcBef>
                <a:spcPts val="0"/>
              </a:spcBef>
              <a:spcAft>
                <a:spcPts val="0"/>
              </a:spcAft>
            </a:pPr>
            <a:r>
              <a:rPr lang="en-US" sz="3200" i="0" u="none" strike="noStrike" dirty="0">
                <a:solidFill>
                  <a:srgbClr val="333333"/>
                </a:solidFill>
                <a:effectLst/>
                <a:latin typeface="Times New Roman" panose="02020603050405020304" pitchFamily="18" charset="0"/>
                <a:cs typeface="Times New Roman" panose="02020603050405020304" pitchFamily="18" charset="0"/>
              </a:rPr>
              <a:t>Deletion operation is same as the insertion operation. To delete a node x from the AVL tree, we first delete it using the ordinary binary search tree </a:t>
            </a:r>
            <a:r>
              <a:rPr lang="en-US" sz="3200" i="0" u="none" strike="noStrike" dirty="0">
                <a:solidFill>
                  <a:srgbClr val="337AB7"/>
                </a:solidFill>
                <a:effectLst/>
                <a:latin typeface="Times New Roman" panose="02020603050405020304" pitchFamily="18" charset="0"/>
                <a:cs typeface="Times New Roman" panose="02020603050405020304" pitchFamily="18" charset="0"/>
                <a:hlinkClick r:id="rId2"/>
              </a:rPr>
              <a:t>deletion logic</a:t>
            </a:r>
            <a:r>
              <a:rPr lang="en-US" sz="3200" i="0" u="none" strike="noStrike" dirty="0">
                <a:solidFill>
                  <a:srgbClr val="333333"/>
                </a:solidFill>
                <a:effectLst/>
                <a:latin typeface="Times New Roman" panose="02020603050405020304" pitchFamily="18" charset="0"/>
                <a:cs typeface="Times New Roman" panose="02020603050405020304" pitchFamily="18" charset="0"/>
              </a:rPr>
              <a:t>. </a:t>
            </a:r>
          </a:p>
          <a:p>
            <a:pPr rtl="0">
              <a:spcBef>
                <a:spcPts val="0"/>
              </a:spcBef>
              <a:spcAft>
                <a:spcPts val="0"/>
              </a:spcAft>
            </a:pPr>
            <a:r>
              <a:rPr lang="en-US" sz="3200" i="0" u="none" strike="noStrike" dirty="0">
                <a:solidFill>
                  <a:srgbClr val="333333"/>
                </a:solidFill>
                <a:effectLst/>
                <a:latin typeface="Times New Roman" panose="02020603050405020304" pitchFamily="18" charset="0"/>
                <a:cs typeface="Times New Roman" panose="02020603050405020304" pitchFamily="18" charset="0"/>
              </a:rPr>
              <a:t>After that we update the balance factor of the ancestral node of x and perform the tree rotation if the tree is unbalanced.</a:t>
            </a:r>
            <a:endParaRPr lang="en-US" sz="3200" dirty="0">
              <a:effectLst/>
              <a:latin typeface="Times New Roman" panose="02020603050405020304" pitchFamily="18" charset="0"/>
              <a:cs typeface="Times New Roman" panose="02020603050405020304" pitchFamily="18" charset="0"/>
            </a:endParaRPr>
          </a:p>
          <a:p>
            <a:pPr marL="0" indent="0">
              <a:buNone/>
            </a:pP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589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D2B5-E30B-49ED-A64C-DED423DB9EFD}"/>
              </a:ext>
            </a:extLst>
          </p:cNvPr>
          <p:cNvSpPr>
            <a:spLocks noGrp="1"/>
          </p:cNvSpPr>
          <p:nvPr>
            <p:ph type="title"/>
          </p:nvPr>
        </p:nvSpPr>
        <p:spPr>
          <a:xfrm>
            <a:off x="648069" y="630316"/>
            <a:ext cx="10884023" cy="1655684"/>
          </a:xfrm>
          <a:solidFill>
            <a:srgbClr val="92D050"/>
          </a:solidFill>
          <a:ln>
            <a:solidFill>
              <a:srgbClr val="C00000"/>
            </a:solidFill>
          </a:ln>
          <a:effectLst>
            <a:glow rad="228600">
              <a:schemeClr val="accent2">
                <a:satMod val="175000"/>
                <a:alpha val="40000"/>
              </a:schemeClr>
            </a:glow>
          </a:effectLst>
        </p:spPr>
        <p:txBody>
          <a:bodyPr>
            <a:normAutofit/>
          </a:bodyPr>
          <a:lstStyle/>
          <a:p>
            <a:r>
              <a:rPr lang="pt-BR" sz="4000" i="0" dirty="0">
                <a:solidFill>
                  <a:srgbClr val="25265E"/>
                </a:solidFill>
                <a:effectLst/>
                <a:latin typeface="Times New Roman" panose="02020603050405020304" pitchFamily="18" charset="0"/>
                <a:cs typeface="Times New Roman" panose="02020603050405020304" pitchFamily="18" charset="0"/>
              </a:rPr>
              <a:t>Algorithm to Delete a node</a:t>
            </a:r>
            <a:br>
              <a:rPr lang="pt-BR" sz="4000" i="0" dirty="0">
                <a:solidFill>
                  <a:srgbClr val="25265E"/>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2E338-8CF3-49A2-BA0F-B899220B214B}"/>
              </a:ext>
            </a:extLst>
          </p:cNvPr>
          <p:cNvSpPr>
            <a:spLocks noGrp="1"/>
          </p:cNvSpPr>
          <p:nvPr>
            <p:ph idx="1"/>
          </p:nvPr>
        </p:nvSpPr>
        <p:spPr>
          <a:xfrm>
            <a:off x="648069" y="2556932"/>
            <a:ext cx="10955046" cy="3670752"/>
          </a:xfrm>
          <a:ln>
            <a:solidFill>
              <a:srgbClr val="C00000"/>
            </a:solidFill>
          </a:ln>
          <a:effectLst>
            <a:glow rad="228600">
              <a:schemeClr val="accent2">
                <a:satMod val="175000"/>
                <a:alpha val="40000"/>
              </a:schemeClr>
            </a:glow>
          </a:effectLst>
        </p:spPr>
        <p:txBody>
          <a:bodyPr>
            <a:normAutofit/>
          </a:bodyPr>
          <a:lstStyle/>
          <a:p>
            <a:pPr algn="l"/>
            <a:r>
              <a:rPr lang="en-US" sz="3600" b="1" i="0" dirty="0">
                <a:effectLst/>
                <a:latin typeface="Times New Roman" panose="02020603050405020304" pitchFamily="18" charset="0"/>
                <a:cs typeface="Times New Roman" panose="02020603050405020304" pitchFamily="18" charset="0"/>
              </a:rPr>
              <a:t>A node is always deleted as a leaf node. After deleting a node, the balance factors of the nodes get changed. In order to rebalance the balance factor, suitable rotations are performed.</a:t>
            </a:r>
          </a:p>
          <a:p>
            <a:pPr algn="l">
              <a:buFont typeface="+mj-lt"/>
              <a:buAutoNum type="arabicPeriod"/>
            </a:pPr>
            <a:r>
              <a:rPr lang="en-US" sz="3600" b="1" i="0" dirty="0">
                <a:effectLst/>
                <a:latin typeface="Times New Roman" panose="02020603050405020304" pitchFamily="18" charset="0"/>
                <a:cs typeface="Times New Roman" panose="02020603050405020304" pitchFamily="18" charset="0"/>
              </a:rPr>
              <a:t>Locate node To Be Deleted.</a:t>
            </a: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545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911F-43E1-4D4C-9399-712959D5EF6A}"/>
              </a:ext>
            </a:extLst>
          </p:cNvPr>
          <p:cNvSpPr>
            <a:spLocks noGrp="1"/>
          </p:cNvSpPr>
          <p:nvPr>
            <p:ph type="title"/>
          </p:nvPr>
        </p:nvSpPr>
        <p:spPr>
          <a:xfrm>
            <a:off x="594803" y="585926"/>
            <a:ext cx="10963923" cy="1100832"/>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1C5BB97E-0893-4147-8E15-CF844E140FE3}"/>
              </a:ext>
            </a:extLst>
          </p:cNvPr>
          <p:cNvSpPr>
            <a:spLocks noGrp="1"/>
          </p:cNvSpPr>
          <p:nvPr>
            <p:ph idx="1"/>
          </p:nvPr>
        </p:nvSpPr>
        <p:spPr>
          <a:xfrm>
            <a:off x="594803" y="1890943"/>
            <a:ext cx="10963922" cy="4261281"/>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2.There are three cases for deleting a node: </a:t>
            </a:r>
          </a:p>
          <a:p>
            <a:pPr marL="0" indent="0">
              <a:buNone/>
            </a:pPr>
            <a:r>
              <a:rPr lang="en-US" sz="2800" dirty="0" err="1">
                <a:effectLst/>
                <a:latin typeface="Times New Roman" panose="02020603050405020304" pitchFamily="18" charset="0"/>
                <a:cs typeface="Times New Roman" panose="02020603050405020304" pitchFamily="18" charset="0"/>
              </a:rPr>
              <a:t>a.If</a:t>
            </a:r>
            <a:r>
              <a:rPr lang="en-US" sz="2800" dirty="0">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node To Be Deleted</a:t>
            </a:r>
            <a:r>
              <a:rPr lang="en-US" sz="2800" dirty="0">
                <a:effectLst/>
                <a:latin typeface="Times New Roman" panose="02020603050405020304" pitchFamily="18" charset="0"/>
                <a:cs typeface="Times New Roman" panose="02020603050405020304" pitchFamily="18" charset="0"/>
              </a:rPr>
              <a:t> is the leaf node (</a:t>
            </a:r>
            <a:r>
              <a:rPr lang="en-US" sz="2800" dirty="0" err="1">
                <a:effectLst/>
                <a:latin typeface="Times New Roman" panose="02020603050405020304" pitchFamily="18" charset="0"/>
                <a:cs typeface="Times New Roman" panose="02020603050405020304" pitchFamily="18" charset="0"/>
              </a:rPr>
              <a:t>ie</a:t>
            </a:r>
            <a:r>
              <a:rPr lang="en-US" sz="2800" dirty="0">
                <a:effectLst/>
                <a:latin typeface="Times New Roman" panose="02020603050405020304" pitchFamily="18" charset="0"/>
                <a:cs typeface="Times New Roman" panose="02020603050405020304" pitchFamily="18" charset="0"/>
              </a:rPr>
              <a:t>. does not have any child), then remove </a:t>
            </a:r>
            <a:r>
              <a:rPr lang="en-US" sz="2800" i="0" dirty="0">
                <a:effectLst/>
                <a:latin typeface="Times New Roman" panose="02020603050405020304" pitchFamily="18" charset="0"/>
                <a:cs typeface="Times New Roman" panose="02020603050405020304" pitchFamily="18" charset="0"/>
              </a:rPr>
              <a:t>node To Be Deleted</a:t>
            </a:r>
            <a:r>
              <a:rPr lang="en-US" sz="2800" dirty="0">
                <a:effectLst/>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b</a:t>
            </a:r>
            <a:r>
              <a:rPr lang="en-US" sz="2800" dirty="0">
                <a:effectLst/>
                <a:latin typeface="Times New Roman" panose="02020603050405020304" pitchFamily="18" charset="0"/>
                <a:cs typeface="Times New Roman" panose="02020603050405020304" pitchFamily="18" charset="0"/>
              </a:rPr>
              <a:t>. If </a:t>
            </a:r>
            <a:r>
              <a:rPr lang="en-US" sz="2800" i="0" dirty="0">
                <a:effectLst/>
                <a:latin typeface="Times New Roman" panose="02020603050405020304" pitchFamily="18" charset="0"/>
                <a:cs typeface="Times New Roman" panose="02020603050405020304" pitchFamily="18" charset="0"/>
              </a:rPr>
              <a:t>node To Be Deleted</a:t>
            </a:r>
            <a:r>
              <a:rPr lang="en-US" sz="2800" dirty="0">
                <a:effectLst/>
                <a:latin typeface="Times New Roman" panose="02020603050405020304" pitchFamily="18" charset="0"/>
                <a:cs typeface="Times New Roman" panose="02020603050405020304" pitchFamily="18" charset="0"/>
              </a:rPr>
              <a:t> has one child, then substitute the contents of </a:t>
            </a:r>
            <a:r>
              <a:rPr lang="en-US" sz="2800" i="0" dirty="0">
                <a:effectLst/>
                <a:latin typeface="Times New Roman" panose="02020603050405020304" pitchFamily="18" charset="0"/>
                <a:cs typeface="Times New Roman" panose="02020603050405020304" pitchFamily="18" charset="0"/>
              </a:rPr>
              <a:t>nodeToBe Deleted</a:t>
            </a:r>
            <a:r>
              <a:rPr lang="en-US" sz="2800" dirty="0">
                <a:effectLst/>
                <a:latin typeface="Times New Roman" panose="02020603050405020304" pitchFamily="18" charset="0"/>
                <a:cs typeface="Times New Roman" panose="02020603050405020304" pitchFamily="18" charset="0"/>
              </a:rPr>
              <a:t> with that of the child. Remove the child.</a:t>
            </a:r>
          </a:p>
          <a:p>
            <a:pPr marL="0" indent="0">
              <a:buNone/>
            </a:pPr>
            <a:r>
              <a:rPr lang="en-US" sz="2800" i="0" dirty="0">
                <a:effectLst/>
                <a:latin typeface="Times New Roman" panose="02020603050405020304" pitchFamily="18" charset="0"/>
                <a:cs typeface="Times New Roman" panose="02020603050405020304" pitchFamily="18" charset="0"/>
              </a:rPr>
              <a:t>c. If node To Be Deleted has two children, find the </a:t>
            </a:r>
            <a:r>
              <a:rPr lang="en-US" sz="2800" i="0" dirty="0" err="1">
                <a:effectLst/>
                <a:latin typeface="Times New Roman" panose="02020603050405020304" pitchFamily="18" charset="0"/>
                <a:cs typeface="Times New Roman" panose="02020603050405020304" pitchFamily="18" charset="0"/>
              </a:rPr>
              <a:t>inorder</a:t>
            </a:r>
            <a:r>
              <a:rPr lang="en-US" sz="2800" i="0" dirty="0">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prede</a:t>
            </a:r>
            <a:r>
              <a:rPr lang="en-US" sz="2800" i="0" dirty="0">
                <a:effectLst/>
                <a:latin typeface="Times New Roman" panose="02020603050405020304" pitchFamily="18" charset="0"/>
                <a:cs typeface="Times New Roman" panose="02020603050405020304" pitchFamily="18" charset="0"/>
              </a:rPr>
              <a:t>cessor  of node To Be Deleted (</a:t>
            </a:r>
            <a:r>
              <a:rPr lang="en-US" sz="2800" i="0" dirty="0" err="1">
                <a:effectLst/>
                <a:latin typeface="Times New Roman" panose="02020603050405020304" pitchFamily="18" charset="0"/>
                <a:cs typeface="Times New Roman" panose="02020603050405020304" pitchFamily="18" charset="0"/>
              </a:rPr>
              <a:t>ie</a:t>
            </a:r>
            <a:r>
              <a:rPr lang="en-US" sz="2800" i="0" dirty="0">
                <a:effectLst/>
                <a:latin typeface="Times New Roman" panose="02020603050405020304" pitchFamily="18" charset="0"/>
                <a:cs typeface="Times New Roman" panose="02020603050405020304" pitchFamily="18" charset="0"/>
              </a:rPr>
              <a:t>. node with a </a:t>
            </a:r>
            <a:r>
              <a:rPr lang="en-US" sz="2800" dirty="0">
                <a:latin typeface="Times New Roman" panose="02020603050405020304" pitchFamily="18" charset="0"/>
                <a:cs typeface="Times New Roman" panose="02020603050405020304" pitchFamily="18" charset="0"/>
              </a:rPr>
              <a:t>max</a:t>
            </a:r>
            <a:r>
              <a:rPr lang="en-US" sz="2800" i="0" dirty="0">
                <a:effectLst/>
                <a:latin typeface="Times New Roman" panose="02020603050405020304" pitchFamily="18" charset="0"/>
                <a:cs typeface="Times New Roman" panose="02020603050405020304" pitchFamily="18" charset="0"/>
              </a:rPr>
              <a:t>imum value of key in the </a:t>
            </a:r>
            <a:r>
              <a:rPr lang="en-US" sz="2800" dirty="0" err="1">
                <a:latin typeface="Times New Roman" panose="02020603050405020304" pitchFamily="18" charset="0"/>
                <a:cs typeface="Times New Roman" panose="02020603050405020304" pitchFamily="18" charset="0"/>
              </a:rPr>
              <a:t>left</a:t>
            </a:r>
            <a:r>
              <a:rPr lang="en-US" sz="2800" i="0" dirty="0" err="1">
                <a:effectLst/>
                <a:latin typeface="Times New Roman" panose="02020603050405020304" pitchFamily="18" charset="0"/>
                <a:cs typeface="Times New Roman" panose="02020603050405020304" pitchFamily="18" charset="0"/>
              </a:rPr>
              <a:t>t</a:t>
            </a:r>
            <a:r>
              <a:rPr lang="en-US" sz="2800" i="0" dirty="0">
                <a:effectLst/>
                <a:latin typeface="Times New Roman" panose="02020603050405020304" pitchFamily="18" charset="0"/>
                <a:cs typeface="Times New Roman" panose="02020603050405020304" pitchFamily="18" charset="0"/>
              </a:rPr>
              <a:t> subtree).</a:t>
            </a:r>
            <a:br>
              <a:rPr lang="en-US" sz="2800" dirty="0">
                <a:effectLst/>
                <a:latin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Substitute the contents of node To Be Deleted with that </a:t>
            </a:r>
            <a:r>
              <a:rPr lang="en-US" sz="2800" dirty="0">
                <a:latin typeface="Times New Roman" panose="02020603050405020304" pitchFamily="18" charset="0"/>
                <a:cs typeface="Times New Roman" panose="02020603050405020304" pitchFamily="18" charset="0"/>
              </a:rPr>
              <a:t>node</a:t>
            </a:r>
            <a:r>
              <a:rPr lang="en-US" sz="2800" i="0" dirty="0">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486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69D9-0B9B-4C26-B361-21E72F317790}"/>
              </a:ext>
            </a:extLst>
          </p:cNvPr>
          <p:cNvSpPr>
            <a:spLocks noGrp="1"/>
          </p:cNvSpPr>
          <p:nvPr>
            <p:ph type="title"/>
          </p:nvPr>
        </p:nvSpPr>
        <p:spPr>
          <a:xfrm>
            <a:off x="594803" y="612560"/>
            <a:ext cx="10946168" cy="1673440"/>
          </a:xfrm>
          <a:solidFill>
            <a:srgbClr val="92D050"/>
          </a:solidFill>
          <a:ln>
            <a:solidFill>
              <a:srgbClr val="C00000"/>
            </a:solidFill>
          </a:ln>
          <a:effectLst>
            <a:glow rad="228600">
              <a:schemeClr val="accent2">
                <a:satMod val="175000"/>
                <a:alpha val="40000"/>
              </a:schemeClr>
            </a:glow>
          </a:effectLst>
        </p:spPr>
        <p:txBody>
          <a:bodyPr/>
          <a:lstStyle/>
          <a:p>
            <a:r>
              <a:rPr lang="en-US"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7FF225C3-511F-4D86-A7F0-4F57EFB5C339}"/>
              </a:ext>
            </a:extLst>
          </p:cNvPr>
          <p:cNvSpPr>
            <a:spLocks noGrp="1"/>
          </p:cNvSpPr>
          <p:nvPr>
            <p:ph idx="1"/>
          </p:nvPr>
        </p:nvSpPr>
        <p:spPr>
          <a:xfrm>
            <a:off x="594803" y="2556931"/>
            <a:ext cx="10946168" cy="3755091"/>
          </a:xfrm>
          <a:ln>
            <a:solidFill>
              <a:srgbClr val="C00000"/>
            </a:solidFill>
          </a:ln>
          <a:effectLst>
            <a:glow rad="228600">
              <a:schemeClr val="accent2">
                <a:satMod val="175000"/>
                <a:alpha val="40000"/>
              </a:schemeClr>
            </a:glow>
          </a:effectLst>
        </p:spPr>
        <p:txBody>
          <a:bodyPr>
            <a:noAutofit/>
          </a:bodyPr>
          <a:lstStyle/>
          <a:p>
            <a:pPr marL="0" indent="0" algn="l">
              <a:buNone/>
            </a:pPr>
            <a:r>
              <a:rPr lang="en-US" sz="2800" b="1" dirty="0">
                <a:latin typeface="Times New Roman" panose="02020603050405020304" pitchFamily="18" charset="0"/>
                <a:cs typeface="Times New Roman" panose="02020603050405020304" pitchFamily="18" charset="0"/>
              </a:rPr>
              <a:t>3.</a:t>
            </a:r>
            <a:r>
              <a:rPr lang="en-US" sz="2800" b="1" i="0" dirty="0">
                <a:effectLst/>
                <a:latin typeface="Times New Roman" panose="02020603050405020304" pitchFamily="18" charset="0"/>
                <a:cs typeface="Times New Roman" panose="02020603050405020304" pitchFamily="18" charset="0"/>
              </a:rPr>
              <a:t>Rebalance the tree if the balance factor of any of the nodes is not equal to -1, 0 or 1.</a:t>
            </a:r>
          </a:p>
          <a:p>
            <a:pPr marL="0" indent="0" algn="l">
              <a:buNone/>
            </a:pPr>
            <a:r>
              <a:rPr lang="en-US" sz="2800" b="1" dirty="0">
                <a:latin typeface="Times New Roman" panose="02020603050405020304" pitchFamily="18" charset="0"/>
                <a:cs typeface="Times New Roman" panose="02020603050405020304" pitchFamily="18" charset="0"/>
              </a:rPr>
              <a:t>a</a:t>
            </a:r>
            <a:r>
              <a:rPr lang="en-US" sz="2800" b="1" i="0" dirty="0">
                <a:effectLst/>
                <a:latin typeface="Times New Roman" panose="02020603050405020304" pitchFamily="18" charset="0"/>
                <a:cs typeface="Times New Roman" panose="02020603050405020304" pitchFamily="18" charset="0"/>
              </a:rPr>
              <a:t>. If balance Factor of current Node &gt; 1,</a:t>
            </a:r>
          </a:p>
          <a:p>
            <a:pPr marL="0" indent="0" algn="l">
              <a:buNone/>
            </a:pPr>
            <a:r>
              <a:rPr lang="en-US" sz="2800" b="1" dirty="0">
                <a:latin typeface="Times New Roman" panose="02020603050405020304" pitchFamily="18" charset="0"/>
                <a:cs typeface="Times New Roman" panose="02020603050405020304" pitchFamily="18" charset="0"/>
              </a:rPr>
              <a:t>b. </a:t>
            </a:r>
            <a:r>
              <a:rPr lang="en-US" sz="2800" b="1" i="0" dirty="0">
                <a:effectLst/>
                <a:latin typeface="Times New Roman" panose="02020603050405020304" pitchFamily="18" charset="0"/>
                <a:cs typeface="Times New Roman" panose="02020603050405020304" pitchFamily="18" charset="0"/>
              </a:rPr>
              <a:t>If balance Factor of left Child &gt;= 0, do right rotation.</a:t>
            </a:r>
          </a:p>
          <a:p>
            <a:pPr marL="0" indent="0" algn="l">
              <a:buNone/>
            </a:pPr>
            <a:r>
              <a:rPr lang="en-US" sz="2800" b="1" dirty="0">
                <a:latin typeface="Times New Roman" panose="02020603050405020304" pitchFamily="18" charset="0"/>
                <a:cs typeface="Times New Roman" panose="02020603050405020304" pitchFamily="18" charset="0"/>
              </a:rPr>
              <a:t>4.</a:t>
            </a:r>
            <a:r>
              <a:rPr lang="en-US" sz="2800" b="1" i="0" dirty="0">
                <a:effectLst/>
                <a:latin typeface="Times New Roman" panose="02020603050405020304" pitchFamily="18" charset="0"/>
                <a:cs typeface="Times New Roman" panose="02020603050405020304" pitchFamily="18" charset="0"/>
              </a:rPr>
              <a:t>Update balance Factor of the nodes.</a:t>
            </a:r>
          </a:p>
          <a:p>
            <a:pPr marL="0" indent="0" algn="l">
              <a:buNone/>
            </a:pPr>
            <a:r>
              <a:rPr lang="en-US" sz="2800" b="1" dirty="0">
                <a:latin typeface="Times New Roman" panose="02020603050405020304" pitchFamily="18" charset="0"/>
                <a:cs typeface="Times New Roman" panose="02020603050405020304" pitchFamily="18" charset="0"/>
              </a:rPr>
              <a:t>a. </a:t>
            </a:r>
            <a:r>
              <a:rPr lang="en-US" sz="2800" b="1" i="0" dirty="0">
                <a:effectLst/>
                <a:latin typeface="Times New Roman" panose="02020603050405020304" pitchFamily="18" charset="0"/>
                <a:cs typeface="Times New Roman" panose="02020603050405020304" pitchFamily="18" charset="0"/>
              </a:rPr>
              <a:t>Else do left-right rotation.</a:t>
            </a:r>
          </a:p>
          <a:p>
            <a:pPr marL="0" indent="0" algn="l">
              <a:buNone/>
            </a:pP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522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A4EB-A937-4CB9-A0C2-64C6A4080370}"/>
              </a:ext>
            </a:extLst>
          </p:cNvPr>
          <p:cNvSpPr>
            <a:spLocks noGrp="1"/>
          </p:cNvSpPr>
          <p:nvPr>
            <p:ph type="title"/>
          </p:nvPr>
        </p:nvSpPr>
        <p:spPr>
          <a:xfrm>
            <a:off x="658427" y="612560"/>
            <a:ext cx="10875145" cy="1673440"/>
          </a:xfrm>
          <a:solidFill>
            <a:srgbClr val="92D050"/>
          </a:solidFill>
          <a:ln>
            <a:solidFill>
              <a:srgbClr val="C00000"/>
            </a:solidFill>
          </a:ln>
          <a:effectLst>
            <a:glow rad="228600">
              <a:schemeClr val="accent2">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dirty="0"/>
              <a:t>:-</a:t>
            </a:r>
          </a:p>
        </p:txBody>
      </p:sp>
      <p:sp>
        <p:nvSpPr>
          <p:cNvPr id="4" name="TextBox 3">
            <a:extLst>
              <a:ext uri="{FF2B5EF4-FFF2-40B4-BE49-F238E27FC236}">
                <a16:creationId xmlns:a16="http://schemas.microsoft.com/office/drawing/2014/main" id="{2C07DD0B-421C-4B4B-8073-C590EAFDFE98}"/>
              </a:ext>
            </a:extLst>
          </p:cNvPr>
          <p:cNvSpPr txBox="1"/>
          <p:nvPr/>
        </p:nvSpPr>
        <p:spPr>
          <a:xfrm>
            <a:off x="658427" y="2581522"/>
            <a:ext cx="10875145" cy="3785652"/>
          </a:xfrm>
          <a:prstGeom prst="rect">
            <a:avLst/>
          </a:prstGeom>
          <a:noFill/>
          <a:ln>
            <a:solidFill>
              <a:srgbClr val="C00000"/>
            </a:solidFill>
          </a:ln>
          <a:effectLst>
            <a:glow rad="228600">
              <a:schemeClr val="accent2">
                <a:satMod val="175000"/>
                <a:alpha val="40000"/>
              </a:schemeClr>
            </a:glow>
          </a:effectLst>
        </p:spPr>
        <p:txBody>
          <a:bodyPr wrap="square">
            <a:spAutoFit/>
          </a:bodyPr>
          <a:lstStyle/>
          <a:p>
            <a:pPr marL="0" indent="0" algn="l">
              <a:buNone/>
            </a:pPr>
            <a:r>
              <a:rPr lang="en-US" sz="4000" dirty="0">
                <a:latin typeface="Times New Roman" panose="02020603050405020304" pitchFamily="18" charset="0"/>
                <a:cs typeface="Times New Roman" panose="02020603050405020304" pitchFamily="18" charset="0"/>
              </a:rPr>
              <a:t>b. </a:t>
            </a:r>
            <a:r>
              <a:rPr lang="en-US" sz="4000" i="0" dirty="0">
                <a:effectLst/>
                <a:latin typeface="Times New Roman" panose="02020603050405020304" pitchFamily="18" charset="0"/>
                <a:cs typeface="Times New Roman" panose="02020603050405020304" pitchFamily="18" charset="0"/>
              </a:rPr>
              <a:t>If balance Factor of current Node &lt; -1,</a:t>
            </a:r>
          </a:p>
          <a:p>
            <a:pPr marL="0" indent="0" algn="l">
              <a:buNone/>
            </a:pPr>
            <a:r>
              <a:rPr lang="en-US" sz="4000" dirty="0">
                <a:latin typeface="Times New Roman" panose="02020603050405020304" pitchFamily="18" charset="0"/>
                <a:cs typeface="Times New Roman" panose="02020603050405020304" pitchFamily="18" charset="0"/>
              </a:rPr>
              <a:t>c. </a:t>
            </a:r>
            <a:r>
              <a:rPr lang="en-US" sz="4000" i="0" dirty="0">
                <a:effectLst/>
                <a:latin typeface="Times New Roman" panose="02020603050405020304" pitchFamily="18" charset="0"/>
                <a:cs typeface="Times New Roman" panose="02020603050405020304" pitchFamily="18" charset="0"/>
              </a:rPr>
              <a:t>If balance Factor of right Child &lt;= 0, do left rotation.</a:t>
            </a:r>
          </a:p>
          <a:p>
            <a:pPr marL="0" indent="0" algn="l">
              <a:buNone/>
            </a:pPr>
            <a:r>
              <a:rPr lang="en-US" sz="4000" dirty="0">
                <a:latin typeface="Times New Roman" panose="02020603050405020304" pitchFamily="18" charset="0"/>
                <a:cs typeface="Times New Roman" panose="02020603050405020304" pitchFamily="18" charset="0"/>
              </a:rPr>
              <a:t>d. </a:t>
            </a:r>
            <a:r>
              <a:rPr lang="en-US" sz="4000" i="0" dirty="0">
                <a:effectLst/>
                <a:latin typeface="Times New Roman" panose="02020603050405020304" pitchFamily="18" charset="0"/>
                <a:cs typeface="Times New Roman" panose="02020603050405020304" pitchFamily="18" charset="0"/>
              </a:rPr>
              <a:t>Else do right-left rotation.</a:t>
            </a:r>
          </a:p>
          <a:p>
            <a:pPr marL="0" indent="0">
              <a:buNone/>
            </a:pPr>
            <a:r>
              <a:rPr lang="en-US" sz="4000" i="0" dirty="0">
                <a:effectLst/>
                <a:latin typeface="Times New Roman" panose="02020603050405020304" pitchFamily="18" charset="0"/>
                <a:cs typeface="Times New Roman" panose="02020603050405020304" pitchFamily="18" charset="0"/>
              </a:rPr>
              <a:t>5.The final tree </a:t>
            </a:r>
            <a:r>
              <a:rPr lang="en-US" sz="400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220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D7C6-A077-4C5F-9B40-3AB865F10ED9}"/>
              </a:ext>
            </a:extLst>
          </p:cNvPr>
          <p:cNvSpPr>
            <a:spLocks noGrp="1"/>
          </p:cNvSpPr>
          <p:nvPr>
            <p:ph type="title"/>
          </p:nvPr>
        </p:nvSpPr>
        <p:spPr>
          <a:xfrm>
            <a:off x="565212" y="716265"/>
            <a:ext cx="11061575" cy="1571347"/>
          </a:xfrm>
          <a:solidFill>
            <a:srgbClr val="92D050"/>
          </a:solidFill>
          <a:ln>
            <a:solidFill>
              <a:srgbClr val="C00000"/>
            </a:solidFill>
          </a:ln>
          <a:effectLst>
            <a:glow rad="228600">
              <a:schemeClr val="accent2">
                <a:satMod val="175000"/>
                <a:alpha val="40000"/>
              </a:schemeClr>
            </a:glow>
          </a:effectLst>
        </p:spPr>
        <p:txBody>
          <a:bodyPr>
            <a:noAutofit/>
          </a:bodyPr>
          <a:lstStyle/>
          <a:p>
            <a:pPr rtl="0">
              <a:spcBef>
                <a:spcPts val="0"/>
              </a:spcBef>
              <a:spcAft>
                <a:spcPts val="0"/>
              </a:spcAft>
            </a:pPr>
            <a:r>
              <a:rPr lang="en-US" sz="4000" b="1" i="0" u="none" strike="noStrike" dirty="0">
                <a:solidFill>
                  <a:srgbClr val="000000"/>
                </a:solidFill>
                <a:effectLst/>
                <a:latin typeface="Arial" panose="020B0604020202020204" pitchFamily="34" charset="0"/>
              </a:rPr>
              <a:t>Example of deletion :-</a:t>
            </a:r>
            <a:br>
              <a:rPr lang="en-US" sz="4000" b="1" dirty="0">
                <a:effectLst/>
              </a:rPr>
            </a:br>
            <a:br>
              <a:rPr lang="en-US" sz="4000" b="1" dirty="0"/>
            </a:br>
            <a:endParaRPr lang="en-US" sz="4000" b="1" dirty="0"/>
          </a:p>
        </p:txBody>
      </p:sp>
      <p:pic>
        <p:nvPicPr>
          <p:cNvPr id="11266" name="Picture 2">
            <a:extLst>
              <a:ext uri="{FF2B5EF4-FFF2-40B4-BE49-F238E27FC236}">
                <a16:creationId xmlns:a16="http://schemas.microsoft.com/office/drawing/2014/main" id="{50E80E6F-9A1C-4CDC-B46A-37330A782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213" y="3429000"/>
            <a:ext cx="11061574" cy="2785369"/>
          </a:xfrm>
          <a:prstGeom prst="rect">
            <a:avLst/>
          </a:prstGeom>
          <a:noFill/>
          <a:ln>
            <a:solidFill>
              <a:srgbClr val="C00000"/>
            </a:solid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D07DC7-B091-47E4-9F75-5A62ABB4AA7F}"/>
              </a:ext>
            </a:extLst>
          </p:cNvPr>
          <p:cNvSpPr txBox="1"/>
          <p:nvPr/>
        </p:nvSpPr>
        <p:spPr>
          <a:xfrm>
            <a:off x="1045130" y="2699515"/>
            <a:ext cx="6094520" cy="646331"/>
          </a:xfrm>
          <a:prstGeom prst="rect">
            <a:avLst/>
          </a:prstGeom>
          <a:noFill/>
        </p:spPr>
        <p:txBody>
          <a:bodyPr wrap="square">
            <a:spAutoFit/>
          </a:bodyPr>
          <a:lstStyle/>
          <a:p>
            <a:r>
              <a:rPr lang="en-US" sz="1800" b="0" i="0" u="none" strike="noStrike" dirty="0">
                <a:solidFill>
                  <a:srgbClr val="333333"/>
                </a:solidFill>
                <a:effectLst/>
                <a:latin typeface="Roboto" panose="020B0604020202020204" pitchFamily="2" charset="0"/>
              </a:rPr>
              <a:t>Delete the node 30 from the AVL tree shown in the following image.</a:t>
            </a:r>
            <a:endParaRPr lang="en-US" dirty="0"/>
          </a:p>
        </p:txBody>
      </p:sp>
    </p:spTree>
    <p:extLst>
      <p:ext uri="{BB962C8B-B14F-4D97-AF65-F5344CB8AC3E}">
        <p14:creationId xmlns:p14="http://schemas.microsoft.com/office/powerpoint/2010/main" val="1525520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AF2A-1674-4E33-B473-2F8FF35BF1BE}"/>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DA53C538-CE79-4F34-9704-07F804284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927" y="601462"/>
            <a:ext cx="11194742" cy="5655075"/>
          </a:xfrm>
          <a:prstGeom prst="rect">
            <a:avLst/>
          </a:prstGeom>
          <a:noFill/>
          <a:ln>
            <a:solidFill>
              <a:srgbClr val="C00000"/>
            </a:solid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53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1D4B5BF-AB92-446A-BA2A-A049DFE708F2}"/>
              </a:ext>
            </a:extLst>
          </p:cNvPr>
          <p:cNvSpPr/>
          <p:nvPr/>
        </p:nvSpPr>
        <p:spPr>
          <a:xfrm>
            <a:off x="2250209" y="371301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E31FBD-3EA9-4535-AAE0-9FC092A5A79C}"/>
              </a:ext>
            </a:extLst>
          </p:cNvPr>
          <p:cNvSpPr/>
          <p:nvPr/>
        </p:nvSpPr>
        <p:spPr>
          <a:xfrm>
            <a:off x="3211945" y="3777671"/>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5AB85BB-2C05-4B3A-8C41-ABFFF3D865C7}"/>
              </a:ext>
            </a:extLst>
          </p:cNvPr>
          <p:cNvSpPr/>
          <p:nvPr/>
        </p:nvSpPr>
        <p:spPr>
          <a:xfrm>
            <a:off x="1483590" y="4655127"/>
            <a:ext cx="443346" cy="5541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D1AB87F-FEC5-4FDD-B2CB-72BFEBE57CD9}"/>
              </a:ext>
            </a:extLst>
          </p:cNvPr>
          <p:cNvSpPr/>
          <p:nvPr/>
        </p:nvSpPr>
        <p:spPr>
          <a:xfrm>
            <a:off x="2551545" y="4618182"/>
            <a:ext cx="443346"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3653C3-94DF-44E3-A911-EBD9AAB332A9}"/>
              </a:ext>
            </a:extLst>
          </p:cNvPr>
          <p:cNvSpPr/>
          <p:nvPr/>
        </p:nvSpPr>
        <p:spPr>
          <a:xfrm>
            <a:off x="3378201" y="462279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43F8-102C-4AF4-9806-BC75582C3D38}"/>
              </a:ext>
            </a:extLst>
          </p:cNvPr>
          <p:cNvCxnSpPr>
            <a:stCxn id="5" idx="3"/>
            <a:endCxn id="7" idx="0"/>
          </p:cNvCxnSpPr>
          <p:nvPr/>
        </p:nvCxnSpPr>
        <p:spPr>
          <a:xfrm flipH="1">
            <a:off x="2494973" y="3435615"/>
            <a:ext cx="243410" cy="277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stCxn id="5" idx="5"/>
            <a:endCxn id="8" idx="1"/>
          </p:cNvCxnSpPr>
          <p:nvPr/>
        </p:nvCxnSpPr>
        <p:spPr>
          <a:xfrm>
            <a:off x="3078000" y="3435615"/>
            <a:ext cx="204282" cy="41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142FD8-F0C5-4EEB-8F6B-77892F313D61}"/>
              </a:ext>
            </a:extLst>
          </p:cNvPr>
          <p:cNvCxnSpPr>
            <a:cxnSpLocks/>
            <a:stCxn id="7" idx="3"/>
            <a:endCxn id="11" idx="7"/>
          </p:cNvCxnSpPr>
          <p:nvPr/>
        </p:nvCxnSpPr>
        <p:spPr>
          <a:xfrm flipH="1">
            <a:off x="1862009" y="4217576"/>
            <a:ext cx="459890" cy="51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A3EBC7-FC4F-4C08-B609-E9B1DA5A1085}"/>
              </a:ext>
            </a:extLst>
          </p:cNvPr>
          <p:cNvCxnSpPr>
            <a:stCxn id="7" idx="5"/>
            <a:endCxn id="12" idx="0"/>
          </p:cNvCxnSpPr>
          <p:nvPr/>
        </p:nvCxnSpPr>
        <p:spPr>
          <a:xfrm>
            <a:off x="2668046" y="4217576"/>
            <a:ext cx="105172" cy="400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stCxn id="8" idx="4"/>
            <a:endCxn id="13" idx="0"/>
          </p:cNvCxnSpPr>
          <p:nvPr/>
        </p:nvCxnSpPr>
        <p:spPr>
          <a:xfrm>
            <a:off x="3452091" y="4304144"/>
            <a:ext cx="170874" cy="3186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11</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5" name="TextBox 74">
            <a:extLst>
              <a:ext uri="{FF2B5EF4-FFF2-40B4-BE49-F238E27FC236}">
                <a16:creationId xmlns:a16="http://schemas.microsoft.com/office/drawing/2014/main" id="{B4D2C05B-4168-453B-8FD1-2FEFCB5C1209}"/>
              </a:ext>
            </a:extLst>
          </p:cNvPr>
          <p:cNvSpPr txBox="1"/>
          <p:nvPr/>
        </p:nvSpPr>
        <p:spPr>
          <a:xfrm>
            <a:off x="2381923" y="3856364"/>
            <a:ext cx="369458" cy="369332"/>
          </a:xfrm>
          <a:prstGeom prst="rect">
            <a:avLst/>
          </a:prstGeom>
          <a:noFill/>
        </p:spPr>
        <p:txBody>
          <a:bodyPr wrap="square" rtlCol="0">
            <a:spAutoFit/>
          </a:bodyPr>
          <a:lstStyle/>
          <a:p>
            <a:r>
              <a:rPr lang="en-US" dirty="0"/>
              <a:t>7</a:t>
            </a:r>
          </a:p>
        </p:txBody>
      </p:sp>
      <p:sp>
        <p:nvSpPr>
          <p:cNvPr id="76" name="TextBox 75">
            <a:extLst>
              <a:ext uri="{FF2B5EF4-FFF2-40B4-BE49-F238E27FC236}">
                <a16:creationId xmlns:a16="http://schemas.microsoft.com/office/drawing/2014/main" id="{79F6D47F-59A4-43BB-BF95-A807B85AFB34}"/>
              </a:ext>
            </a:extLst>
          </p:cNvPr>
          <p:cNvSpPr txBox="1"/>
          <p:nvPr/>
        </p:nvSpPr>
        <p:spPr>
          <a:xfrm>
            <a:off x="3240648" y="3908320"/>
            <a:ext cx="914400" cy="369332"/>
          </a:xfrm>
          <a:prstGeom prst="rect">
            <a:avLst/>
          </a:prstGeom>
          <a:noFill/>
        </p:spPr>
        <p:txBody>
          <a:bodyPr wrap="square" rtlCol="0">
            <a:spAutoFit/>
          </a:bodyPr>
          <a:lstStyle/>
          <a:p>
            <a:r>
              <a:rPr lang="en-US" dirty="0"/>
              <a:t>12</a:t>
            </a:r>
          </a:p>
        </p:txBody>
      </p:sp>
      <p:sp>
        <p:nvSpPr>
          <p:cNvPr id="77" name="TextBox 76">
            <a:extLst>
              <a:ext uri="{FF2B5EF4-FFF2-40B4-BE49-F238E27FC236}">
                <a16:creationId xmlns:a16="http://schemas.microsoft.com/office/drawing/2014/main" id="{F10E47E6-8D44-45AD-BE27-9F1596880953}"/>
              </a:ext>
            </a:extLst>
          </p:cNvPr>
          <p:cNvSpPr txBox="1"/>
          <p:nvPr/>
        </p:nvSpPr>
        <p:spPr>
          <a:xfrm>
            <a:off x="1588131" y="4786161"/>
            <a:ext cx="905157" cy="369332"/>
          </a:xfrm>
          <a:prstGeom prst="rect">
            <a:avLst/>
          </a:prstGeom>
          <a:noFill/>
        </p:spPr>
        <p:txBody>
          <a:bodyPr wrap="square" rtlCol="0">
            <a:spAutoFit/>
          </a:bodyPr>
          <a:lstStyle/>
          <a:p>
            <a:r>
              <a:rPr lang="en-US" dirty="0"/>
              <a:t>4</a:t>
            </a:r>
          </a:p>
        </p:txBody>
      </p:sp>
      <p:sp>
        <p:nvSpPr>
          <p:cNvPr id="78" name="TextBox 77">
            <a:extLst>
              <a:ext uri="{FF2B5EF4-FFF2-40B4-BE49-F238E27FC236}">
                <a16:creationId xmlns:a16="http://schemas.microsoft.com/office/drawing/2014/main" id="{120EA173-05B9-42F6-BE43-D97E33D71E86}"/>
              </a:ext>
            </a:extLst>
          </p:cNvPr>
          <p:cNvSpPr txBox="1"/>
          <p:nvPr/>
        </p:nvSpPr>
        <p:spPr>
          <a:xfrm>
            <a:off x="2630054" y="4701305"/>
            <a:ext cx="914400" cy="369332"/>
          </a:xfrm>
          <a:prstGeom prst="rect">
            <a:avLst/>
          </a:prstGeom>
          <a:noFill/>
        </p:spPr>
        <p:txBody>
          <a:bodyPr wrap="square" rtlCol="0">
            <a:spAutoFit/>
          </a:bodyPr>
          <a:lstStyle/>
          <a:p>
            <a:r>
              <a:rPr lang="en-US" dirty="0"/>
              <a:t>8</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410528" y="4754479"/>
            <a:ext cx="914400" cy="369332"/>
          </a:xfrm>
          <a:prstGeom prst="rect">
            <a:avLst/>
          </a:prstGeom>
          <a:noFill/>
        </p:spPr>
        <p:txBody>
          <a:bodyPr wrap="square" rtlCol="0">
            <a:spAutoFit/>
          </a:bodyPr>
          <a:lstStyle/>
          <a:p>
            <a:r>
              <a:rPr lang="en-US" dirty="0"/>
              <a:t>13</a:t>
            </a:r>
          </a:p>
        </p:txBody>
      </p:sp>
      <p:sp>
        <p:nvSpPr>
          <p:cNvPr id="43" name="TextBox 42">
            <a:extLst>
              <a:ext uri="{FF2B5EF4-FFF2-40B4-BE49-F238E27FC236}">
                <a16:creationId xmlns:a16="http://schemas.microsoft.com/office/drawing/2014/main" id="{77FD91AA-A77D-4D07-94C1-FE091E099A06}"/>
              </a:ext>
            </a:extLst>
          </p:cNvPr>
          <p:cNvSpPr txBox="1"/>
          <p:nvPr/>
        </p:nvSpPr>
        <p:spPr>
          <a:xfrm>
            <a:off x="5410001" y="2463564"/>
            <a:ext cx="6094520" cy="646331"/>
          </a:xfrm>
          <a:prstGeom prst="rect">
            <a:avLst/>
          </a:prstGeom>
          <a:noFill/>
        </p:spPr>
        <p:txBody>
          <a:bodyPr wrap="square">
            <a:spAutoFit/>
          </a:bodyPr>
          <a:lstStyle/>
          <a:p>
            <a:r>
              <a:rPr lang="en-US" sz="3600" b="1" i="0" dirty="0">
                <a:effectLst/>
                <a:latin typeface="Times New Roman" panose="02020603050405020304" pitchFamily="18" charset="0"/>
                <a:cs typeface="Times New Roman" panose="02020603050405020304" pitchFamily="18" charset="0"/>
              </a:rPr>
              <a:t>1.Locate node To Be Deleted.</a:t>
            </a:r>
            <a:endParaRPr lang="en-US" sz="3600" dirty="0"/>
          </a:p>
        </p:txBody>
      </p:sp>
    </p:spTree>
    <p:extLst>
      <p:ext uri="{BB962C8B-B14F-4D97-AF65-F5344CB8AC3E}">
        <p14:creationId xmlns:p14="http://schemas.microsoft.com/office/powerpoint/2010/main" val="159399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B7C3101-0003-4249-82E6-A686EA841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84" y="699115"/>
            <a:ext cx="10999432" cy="54597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F67CEF2-534D-4275-AC2D-42D96632EB63}"/>
                  </a:ext>
                </a:extLst>
              </p14:cNvPr>
              <p14:cNvContentPartPr/>
              <p14:nvPr/>
            </p14:nvContentPartPr>
            <p14:xfrm>
              <a:off x="2778393" y="1260273"/>
              <a:ext cx="360" cy="360"/>
            </p14:xfrm>
          </p:contentPart>
        </mc:Choice>
        <mc:Fallback xmlns="">
          <p:pic>
            <p:nvPicPr>
              <p:cNvPr id="2" name="Ink 1">
                <a:extLst>
                  <a:ext uri="{FF2B5EF4-FFF2-40B4-BE49-F238E27FC236}">
                    <a16:creationId xmlns:a16="http://schemas.microsoft.com/office/drawing/2014/main" id="{1F67CEF2-534D-4275-AC2D-42D96632EB63}"/>
                  </a:ext>
                </a:extLst>
              </p:cNvPr>
              <p:cNvPicPr/>
              <p:nvPr/>
            </p:nvPicPr>
            <p:blipFill>
              <a:blip r:embed="rId4"/>
              <a:stretch>
                <a:fillRect/>
              </a:stretch>
            </p:blipFill>
            <p:spPr>
              <a:xfrm>
                <a:off x="2769393" y="12512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51ACA4A-0D33-4892-8512-A533A3DCF5D5}"/>
                  </a:ext>
                </a:extLst>
              </p14:cNvPr>
              <p14:cNvContentPartPr/>
              <p14:nvPr/>
            </p14:nvContentPartPr>
            <p14:xfrm>
              <a:off x="3248913" y="1686153"/>
              <a:ext cx="360" cy="360"/>
            </p14:xfrm>
          </p:contentPart>
        </mc:Choice>
        <mc:Fallback xmlns="">
          <p:pic>
            <p:nvPicPr>
              <p:cNvPr id="9" name="Ink 8">
                <a:extLst>
                  <a:ext uri="{FF2B5EF4-FFF2-40B4-BE49-F238E27FC236}">
                    <a16:creationId xmlns:a16="http://schemas.microsoft.com/office/drawing/2014/main" id="{C51ACA4A-0D33-4892-8512-A533A3DCF5D5}"/>
                  </a:ext>
                </a:extLst>
              </p:cNvPr>
              <p:cNvPicPr/>
              <p:nvPr/>
            </p:nvPicPr>
            <p:blipFill>
              <a:blip r:embed="rId6"/>
              <a:stretch>
                <a:fillRect/>
              </a:stretch>
            </p:blipFill>
            <p:spPr>
              <a:xfrm>
                <a:off x="3239913" y="1677153"/>
                <a:ext cx="18000" cy="18000"/>
              </a:xfrm>
              <a:prstGeom prst="rect">
                <a:avLst/>
              </a:prstGeom>
            </p:spPr>
          </p:pic>
        </mc:Fallback>
      </mc:AlternateContent>
      <p:grpSp>
        <p:nvGrpSpPr>
          <p:cNvPr id="22" name="Group 21">
            <a:extLst>
              <a:ext uri="{FF2B5EF4-FFF2-40B4-BE49-F238E27FC236}">
                <a16:creationId xmlns:a16="http://schemas.microsoft.com/office/drawing/2014/main" id="{7DA71B07-5F29-44E9-815F-240F9C97E26E}"/>
              </a:ext>
            </a:extLst>
          </p:cNvPr>
          <p:cNvGrpSpPr/>
          <p:nvPr/>
        </p:nvGrpSpPr>
        <p:grpSpPr>
          <a:xfrm>
            <a:off x="7527873" y="1588593"/>
            <a:ext cx="360" cy="360"/>
            <a:chOff x="7527873" y="1588593"/>
            <a:chExt cx="360" cy="3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D3240CC3-E660-46E7-9D67-5A0F49072EA9}"/>
                    </a:ext>
                  </a:extLst>
                </p14:cNvPr>
                <p14:cNvContentPartPr/>
                <p14:nvPr/>
              </p14:nvContentPartPr>
              <p14:xfrm>
                <a:off x="7527873" y="1588593"/>
                <a:ext cx="360" cy="360"/>
              </p14:xfrm>
            </p:contentPart>
          </mc:Choice>
          <mc:Fallback xmlns="">
            <p:pic>
              <p:nvPicPr>
                <p:cNvPr id="16" name="Ink 15">
                  <a:extLst>
                    <a:ext uri="{FF2B5EF4-FFF2-40B4-BE49-F238E27FC236}">
                      <a16:creationId xmlns:a16="http://schemas.microsoft.com/office/drawing/2014/main" id="{D3240CC3-E660-46E7-9D67-5A0F49072EA9}"/>
                    </a:ext>
                  </a:extLst>
                </p:cNvPr>
                <p:cNvPicPr/>
                <p:nvPr/>
              </p:nvPicPr>
              <p:blipFill>
                <a:blip r:embed="rId8"/>
                <a:stretch>
                  <a:fillRect/>
                </a:stretch>
              </p:blipFill>
              <p:spPr>
                <a:xfrm>
                  <a:off x="7518873" y="15795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EC456F1-89BB-4517-A3B3-A63FC97FC5EF}"/>
                    </a:ext>
                  </a:extLst>
                </p14:cNvPr>
                <p14:cNvContentPartPr/>
                <p14:nvPr/>
              </p14:nvContentPartPr>
              <p14:xfrm>
                <a:off x="7527873" y="1588593"/>
                <a:ext cx="360" cy="360"/>
              </p14:xfrm>
            </p:contentPart>
          </mc:Choice>
          <mc:Fallback xmlns="">
            <p:pic>
              <p:nvPicPr>
                <p:cNvPr id="17" name="Ink 16">
                  <a:extLst>
                    <a:ext uri="{FF2B5EF4-FFF2-40B4-BE49-F238E27FC236}">
                      <a16:creationId xmlns:a16="http://schemas.microsoft.com/office/drawing/2014/main" id="{1EC456F1-89BB-4517-A3B3-A63FC97FC5EF}"/>
                    </a:ext>
                  </a:extLst>
                </p:cNvPr>
                <p:cNvPicPr/>
                <p:nvPr/>
              </p:nvPicPr>
              <p:blipFill>
                <a:blip r:embed="rId8"/>
                <a:stretch>
                  <a:fillRect/>
                </a:stretch>
              </p:blipFill>
              <p:spPr>
                <a:xfrm>
                  <a:off x="7518873" y="1579593"/>
                  <a:ext cx="18000" cy="18000"/>
                </a:xfrm>
                <a:prstGeom prst="rect">
                  <a:avLst/>
                </a:prstGeom>
              </p:spPr>
            </p:pic>
          </mc:Fallback>
        </mc:AlternateContent>
      </p:grpSp>
      <p:sp>
        <p:nvSpPr>
          <p:cNvPr id="3" name="TextBox 2">
            <a:extLst>
              <a:ext uri="{FF2B5EF4-FFF2-40B4-BE49-F238E27FC236}">
                <a16:creationId xmlns:a16="http://schemas.microsoft.com/office/drawing/2014/main" id="{28D0BB32-C495-475A-ABBA-0C3BAE58D868}"/>
              </a:ext>
            </a:extLst>
          </p:cNvPr>
          <p:cNvSpPr txBox="1"/>
          <p:nvPr/>
        </p:nvSpPr>
        <p:spPr>
          <a:xfrm>
            <a:off x="4960862" y="1056480"/>
            <a:ext cx="495394" cy="584775"/>
          </a:xfrm>
          <a:prstGeom prst="rect">
            <a:avLst/>
          </a:prstGeom>
          <a:noFill/>
        </p:spPr>
        <p:txBody>
          <a:bodyPr wrap="square" rtlCol="0">
            <a:spAutoFit/>
          </a:bodyPr>
          <a:lstStyle/>
          <a:p>
            <a:r>
              <a:rPr lang="en-US" sz="3200" b="1" dirty="0"/>
              <a:t>1</a:t>
            </a:r>
          </a:p>
        </p:txBody>
      </p:sp>
      <p:sp>
        <p:nvSpPr>
          <p:cNvPr id="5" name="TextBox 4">
            <a:extLst>
              <a:ext uri="{FF2B5EF4-FFF2-40B4-BE49-F238E27FC236}">
                <a16:creationId xmlns:a16="http://schemas.microsoft.com/office/drawing/2014/main" id="{FA20F9D3-C21C-41BF-872F-39EE91F3F7E5}"/>
              </a:ext>
            </a:extLst>
          </p:cNvPr>
          <p:cNvSpPr txBox="1"/>
          <p:nvPr/>
        </p:nvSpPr>
        <p:spPr>
          <a:xfrm>
            <a:off x="2680742" y="2173840"/>
            <a:ext cx="479394" cy="584775"/>
          </a:xfrm>
          <a:prstGeom prst="rect">
            <a:avLst/>
          </a:prstGeom>
          <a:noFill/>
        </p:spPr>
        <p:txBody>
          <a:bodyPr wrap="square" rtlCol="0">
            <a:spAutoFit/>
          </a:bodyPr>
          <a:lstStyle/>
          <a:p>
            <a:r>
              <a:rPr lang="en-US" sz="3200" b="1" dirty="0"/>
              <a:t>2</a:t>
            </a:r>
          </a:p>
        </p:txBody>
      </p:sp>
      <p:sp>
        <p:nvSpPr>
          <p:cNvPr id="7" name="TextBox 6">
            <a:extLst>
              <a:ext uri="{FF2B5EF4-FFF2-40B4-BE49-F238E27FC236}">
                <a16:creationId xmlns:a16="http://schemas.microsoft.com/office/drawing/2014/main" id="{E54B342B-FEE6-4D12-B8B2-718DADFB0351}"/>
              </a:ext>
            </a:extLst>
          </p:cNvPr>
          <p:cNvSpPr txBox="1"/>
          <p:nvPr/>
        </p:nvSpPr>
        <p:spPr>
          <a:xfrm>
            <a:off x="479394" y="3428999"/>
            <a:ext cx="397795" cy="584775"/>
          </a:xfrm>
          <a:prstGeom prst="rect">
            <a:avLst/>
          </a:prstGeom>
          <a:noFill/>
        </p:spPr>
        <p:txBody>
          <a:bodyPr wrap="square" rtlCol="0">
            <a:spAutoFit/>
          </a:bodyPr>
          <a:lstStyle/>
          <a:p>
            <a:r>
              <a:rPr lang="en-US" sz="3200" b="1" dirty="0"/>
              <a:t>3</a:t>
            </a:r>
          </a:p>
        </p:txBody>
      </p:sp>
      <p:sp>
        <p:nvSpPr>
          <p:cNvPr id="8" name="TextBox 7">
            <a:extLst>
              <a:ext uri="{FF2B5EF4-FFF2-40B4-BE49-F238E27FC236}">
                <a16:creationId xmlns:a16="http://schemas.microsoft.com/office/drawing/2014/main" id="{D28AF8B3-A6A2-467C-9D7B-E773B22C2561}"/>
              </a:ext>
            </a:extLst>
          </p:cNvPr>
          <p:cNvSpPr txBox="1"/>
          <p:nvPr/>
        </p:nvSpPr>
        <p:spPr>
          <a:xfrm>
            <a:off x="3844031" y="3370506"/>
            <a:ext cx="406673" cy="584775"/>
          </a:xfrm>
          <a:prstGeom prst="rect">
            <a:avLst/>
          </a:prstGeom>
          <a:noFill/>
        </p:spPr>
        <p:txBody>
          <a:bodyPr wrap="square" rtlCol="0">
            <a:spAutoFit/>
          </a:bodyPr>
          <a:lstStyle/>
          <a:p>
            <a:r>
              <a:rPr lang="en-US" sz="3200" b="1" dirty="0"/>
              <a:t>4</a:t>
            </a:r>
          </a:p>
        </p:txBody>
      </p:sp>
      <p:sp>
        <p:nvSpPr>
          <p:cNvPr id="18" name="TextBox 17">
            <a:extLst>
              <a:ext uri="{FF2B5EF4-FFF2-40B4-BE49-F238E27FC236}">
                <a16:creationId xmlns:a16="http://schemas.microsoft.com/office/drawing/2014/main" id="{915FED20-786F-422D-AC2D-F54EFC8A5A09}"/>
              </a:ext>
            </a:extLst>
          </p:cNvPr>
          <p:cNvSpPr txBox="1"/>
          <p:nvPr/>
        </p:nvSpPr>
        <p:spPr>
          <a:xfrm>
            <a:off x="2316755" y="4629423"/>
            <a:ext cx="461638" cy="584775"/>
          </a:xfrm>
          <a:prstGeom prst="rect">
            <a:avLst/>
          </a:prstGeom>
          <a:noFill/>
        </p:spPr>
        <p:txBody>
          <a:bodyPr wrap="square" rtlCol="0">
            <a:spAutoFit/>
          </a:bodyPr>
          <a:lstStyle/>
          <a:p>
            <a:r>
              <a:rPr lang="en-US" sz="3200" b="1" dirty="0"/>
              <a:t>5</a:t>
            </a:r>
          </a:p>
        </p:txBody>
      </p:sp>
      <p:sp>
        <p:nvSpPr>
          <p:cNvPr id="20" name="TextBox 19">
            <a:extLst>
              <a:ext uri="{FF2B5EF4-FFF2-40B4-BE49-F238E27FC236}">
                <a16:creationId xmlns:a16="http://schemas.microsoft.com/office/drawing/2014/main" id="{0CE295CC-FE4B-4B34-A504-D7E40D1147D8}"/>
              </a:ext>
            </a:extLst>
          </p:cNvPr>
          <p:cNvSpPr txBox="1"/>
          <p:nvPr/>
        </p:nvSpPr>
        <p:spPr>
          <a:xfrm>
            <a:off x="5724341" y="4550714"/>
            <a:ext cx="495394" cy="584775"/>
          </a:xfrm>
          <a:prstGeom prst="rect">
            <a:avLst/>
          </a:prstGeom>
          <a:noFill/>
        </p:spPr>
        <p:txBody>
          <a:bodyPr wrap="square" rtlCol="0">
            <a:spAutoFit/>
          </a:bodyPr>
          <a:lstStyle/>
          <a:p>
            <a:r>
              <a:rPr lang="en-US" sz="3200" b="1" dirty="0"/>
              <a:t>6</a:t>
            </a:r>
          </a:p>
        </p:txBody>
      </p:sp>
      <p:sp>
        <p:nvSpPr>
          <p:cNvPr id="26" name="TextBox 25">
            <a:extLst>
              <a:ext uri="{FF2B5EF4-FFF2-40B4-BE49-F238E27FC236}">
                <a16:creationId xmlns:a16="http://schemas.microsoft.com/office/drawing/2014/main" id="{F43E284E-8B7C-4037-87E4-910CE973C655}"/>
              </a:ext>
            </a:extLst>
          </p:cNvPr>
          <p:cNvSpPr txBox="1"/>
          <p:nvPr/>
        </p:nvSpPr>
        <p:spPr>
          <a:xfrm>
            <a:off x="7253056" y="2215888"/>
            <a:ext cx="914400" cy="584775"/>
          </a:xfrm>
          <a:prstGeom prst="rect">
            <a:avLst/>
          </a:prstGeom>
          <a:noFill/>
        </p:spPr>
        <p:txBody>
          <a:bodyPr wrap="square" rtlCol="0">
            <a:spAutoFit/>
          </a:bodyPr>
          <a:lstStyle/>
          <a:p>
            <a:r>
              <a:rPr lang="en-US" sz="3200" b="1" dirty="0"/>
              <a:t>7</a:t>
            </a:r>
          </a:p>
        </p:txBody>
      </p:sp>
      <p:sp>
        <p:nvSpPr>
          <p:cNvPr id="27" name="TextBox 26">
            <a:extLst>
              <a:ext uri="{FF2B5EF4-FFF2-40B4-BE49-F238E27FC236}">
                <a16:creationId xmlns:a16="http://schemas.microsoft.com/office/drawing/2014/main" id="{06019176-F299-4EC2-AF27-9CBED1984AEB}"/>
              </a:ext>
            </a:extLst>
          </p:cNvPr>
          <p:cNvSpPr txBox="1"/>
          <p:nvPr/>
        </p:nvSpPr>
        <p:spPr>
          <a:xfrm>
            <a:off x="6508143" y="2962013"/>
            <a:ext cx="350772" cy="584775"/>
          </a:xfrm>
          <a:prstGeom prst="rect">
            <a:avLst/>
          </a:prstGeom>
          <a:noFill/>
        </p:spPr>
        <p:txBody>
          <a:bodyPr wrap="square" rtlCol="0">
            <a:spAutoFit/>
          </a:bodyPr>
          <a:lstStyle/>
          <a:p>
            <a:r>
              <a:rPr lang="en-US" sz="3200" b="1" dirty="0"/>
              <a:t>8</a:t>
            </a:r>
          </a:p>
        </p:txBody>
      </p:sp>
      <p:sp>
        <p:nvSpPr>
          <p:cNvPr id="28" name="TextBox 27">
            <a:extLst>
              <a:ext uri="{FF2B5EF4-FFF2-40B4-BE49-F238E27FC236}">
                <a16:creationId xmlns:a16="http://schemas.microsoft.com/office/drawing/2014/main" id="{4360C8A0-11F6-4661-8424-2ECFB0499FF1}"/>
              </a:ext>
            </a:extLst>
          </p:cNvPr>
          <p:cNvSpPr txBox="1"/>
          <p:nvPr/>
        </p:nvSpPr>
        <p:spPr>
          <a:xfrm>
            <a:off x="9051929" y="3370505"/>
            <a:ext cx="350772" cy="584775"/>
          </a:xfrm>
          <a:prstGeom prst="rect">
            <a:avLst/>
          </a:prstGeom>
          <a:noFill/>
        </p:spPr>
        <p:txBody>
          <a:bodyPr wrap="square" rtlCol="0">
            <a:spAutoFit/>
          </a:bodyPr>
          <a:lstStyle/>
          <a:p>
            <a:r>
              <a:rPr lang="en-US" sz="3200" b="1" dirty="0"/>
              <a:t>9</a:t>
            </a:r>
          </a:p>
        </p:txBody>
      </p:sp>
      <p:sp>
        <p:nvSpPr>
          <p:cNvPr id="4" name="TextBox 3">
            <a:extLst>
              <a:ext uri="{FF2B5EF4-FFF2-40B4-BE49-F238E27FC236}">
                <a16:creationId xmlns:a16="http://schemas.microsoft.com/office/drawing/2014/main" id="{FB85778D-FA31-46B8-9F7B-2ABCC304ED94}"/>
              </a:ext>
            </a:extLst>
          </p:cNvPr>
          <p:cNvSpPr txBox="1"/>
          <p:nvPr/>
        </p:nvSpPr>
        <p:spPr>
          <a:xfrm>
            <a:off x="1056442" y="719584"/>
            <a:ext cx="2867487" cy="707886"/>
          </a:xfrm>
          <a:prstGeom prst="rect">
            <a:avLst/>
          </a:prstGeom>
          <a:solidFill>
            <a:srgbClr val="92D050"/>
          </a:solidFill>
        </p:spPr>
        <p:txBody>
          <a:bodyPr wrap="square" rtlCol="0">
            <a:spAutoFit/>
          </a:bodyPr>
          <a:lstStyle/>
          <a:p>
            <a:r>
              <a:rPr lang="en-US" sz="4000" dirty="0"/>
              <a:t>AVL Tree</a:t>
            </a:r>
          </a:p>
        </p:txBody>
      </p:sp>
      <p:sp>
        <p:nvSpPr>
          <p:cNvPr id="6" name="TextBox 5">
            <a:extLst>
              <a:ext uri="{FF2B5EF4-FFF2-40B4-BE49-F238E27FC236}">
                <a16:creationId xmlns:a16="http://schemas.microsoft.com/office/drawing/2014/main" id="{196DE347-821A-4C37-B54B-EE743114CBBC}"/>
              </a:ext>
            </a:extLst>
          </p:cNvPr>
          <p:cNvSpPr txBox="1"/>
          <p:nvPr/>
        </p:nvSpPr>
        <p:spPr>
          <a:xfrm>
            <a:off x="8268073" y="797571"/>
            <a:ext cx="1802167" cy="584775"/>
          </a:xfrm>
          <a:prstGeom prst="rect">
            <a:avLst/>
          </a:prstGeom>
          <a:noFill/>
        </p:spPr>
        <p:txBody>
          <a:bodyPr wrap="square" rtlCol="0">
            <a:spAutoFit/>
          </a:bodyPr>
          <a:lstStyle/>
          <a:p>
            <a:r>
              <a:rPr lang="en-US" sz="3200" dirty="0"/>
              <a:t>BF=hl-</a:t>
            </a:r>
            <a:r>
              <a:rPr lang="en-US" sz="3200" dirty="0" err="1"/>
              <a:t>hr</a:t>
            </a:r>
            <a:endParaRPr lang="en-US" sz="3200" dirty="0"/>
          </a:p>
        </p:txBody>
      </p:sp>
    </p:spTree>
    <p:extLst>
      <p:ext uri="{BB962C8B-B14F-4D97-AF65-F5344CB8AC3E}">
        <p14:creationId xmlns:p14="http://schemas.microsoft.com/office/powerpoint/2010/main" val="1689643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1D4B5BF-AB92-446A-BA2A-A049DFE708F2}"/>
              </a:ext>
            </a:extLst>
          </p:cNvPr>
          <p:cNvSpPr/>
          <p:nvPr/>
        </p:nvSpPr>
        <p:spPr>
          <a:xfrm>
            <a:off x="2250209" y="371301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E31FBD-3EA9-4535-AAE0-9FC092A5A79C}"/>
              </a:ext>
            </a:extLst>
          </p:cNvPr>
          <p:cNvSpPr/>
          <p:nvPr/>
        </p:nvSpPr>
        <p:spPr>
          <a:xfrm>
            <a:off x="3211945" y="3777671"/>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5AB85BB-2C05-4B3A-8C41-ABFFF3D865C7}"/>
              </a:ext>
            </a:extLst>
          </p:cNvPr>
          <p:cNvSpPr/>
          <p:nvPr/>
        </p:nvSpPr>
        <p:spPr>
          <a:xfrm>
            <a:off x="1483590" y="4655127"/>
            <a:ext cx="443346" cy="5541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D1AB87F-FEC5-4FDD-B2CB-72BFEBE57CD9}"/>
              </a:ext>
            </a:extLst>
          </p:cNvPr>
          <p:cNvSpPr/>
          <p:nvPr/>
        </p:nvSpPr>
        <p:spPr>
          <a:xfrm>
            <a:off x="2551545" y="4618182"/>
            <a:ext cx="443346"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3653C3-94DF-44E3-A911-EBD9AAB332A9}"/>
              </a:ext>
            </a:extLst>
          </p:cNvPr>
          <p:cNvSpPr/>
          <p:nvPr/>
        </p:nvSpPr>
        <p:spPr>
          <a:xfrm>
            <a:off x="3378201" y="462279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43F8-102C-4AF4-9806-BC75582C3D38}"/>
              </a:ext>
            </a:extLst>
          </p:cNvPr>
          <p:cNvCxnSpPr>
            <a:stCxn id="5" idx="3"/>
            <a:endCxn id="7" idx="0"/>
          </p:cNvCxnSpPr>
          <p:nvPr/>
        </p:nvCxnSpPr>
        <p:spPr>
          <a:xfrm flipH="1">
            <a:off x="2494973" y="3435615"/>
            <a:ext cx="243410" cy="277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stCxn id="5" idx="5"/>
            <a:endCxn id="8" idx="1"/>
          </p:cNvCxnSpPr>
          <p:nvPr/>
        </p:nvCxnSpPr>
        <p:spPr>
          <a:xfrm>
            <a:off x="3078000" y="3435615"/>
            <a:ext cx="204282" cy="41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142FD8-F0C5-4EEB-8F6B-77892F313D61}"/>
              </a:ext>
            </a:extLst>
          </p:cNvPr>
          <p:cNvCxnSpPr>
            <a:cxnSpLocks/>
            <a:stCxn id="7" idx="3"/>
            <a:endCxn id="11" idx="7"/>
          </p:cNvCxnSpPr>
          <p:nvPr/>
        </p:nvCxnSpPr>
        <p:spPr>
          <a:xfrm flipH="1">
            <a:off x="1862009" y="4217576"/>
            <a:ext cx="459890" cy="51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A3EBC7-FC4F-4C08-B609-E9B1DA5A1085}"/>
              </a:ext>
            </a:extLst>
          </p:cNvPr>
          <p:cNvCxnSpPr>
            <a:stCxn id="7" idx="5"/>
            <a:endCxn id="12" idx="0"/>
          </p:cNvCxnSpPr>
          <p:nvPr/>
        </p:nvCxnSpPr>
        <p:spPr>
          <a:xfrm>
            <a:off x="2668046" y="4217576"/>
            <a:ext cx="105172" cy="400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stCxn id="8" idx="4"/>
            <a:endCxn id="13" idx="0"/>
          </p:cNvCxnSpPr>
          <p:nvPr/>
        </p:nvCxnSpPr>
        <p:spPr>
          <a:xfrm>
            <a:off x="3452091" y="4304144"/>
            <a:ext cx="170874" cy="3186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11</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5" name="TextBox 74">
            <a:extLst>
              <a:ext uri="{FF2B5EF4-FFF2-40B4-BE49-F238E27FC236}">
                <a16:creationId xmlns:a16="http://schemas.microsoft.com/office/drawing/2014/main" id="{B4D2C05B-4168-453B-8FD1-2FEFCB5C1209}"/>
              </a:ext>
            </a:extLst>
          </p:cNvPr>
          <p:cNvSpPr txBox="1"/>
          <p:nvPr/>
        </p:nvSpPr>
        <p:spPr>
          <a:xfrm>
            <a:off x="2381923" y="3856364"/>
            <a:ext cx="369458" cy="369332"/>
          </a:xfrm>
          <a:prstGeom prst="rect">
            <a:avLst/>
          </a:prstGeom>
          <a:noFill/>
        </p:spPr>
        <p:txBody>
          <a:bodyPr wrap="square" rtlCol="0">
            <a:spAutoFit/>
          </a:bodyPr>
          <a:lstStyle/>
          <a:p>
            <a:r>
              <a:rPr lang="en-US" dirty="0"/>
              <a:t>7</a:t>
            </a:r>
          </a:p>
        </p:txBody>
      </p:sp>
      <p:sp>
        <p:nvSpPr>
          <p:cNvPr id="76" name="TextBox 75">
            <a:extLst>
              <a:ext uri="{FF2B5EF4-FFF2-40B4-BE49-F238E27FC236}">
                <a16:creationId xmlns:a16="http://schemas.microsoft.com/office/drawing/2014/main" id="{79F6D47F-59A4-43BB-BF95-A807B85AFB34}"/>
              </a:ext>
            </a:extLst>
          </p:cNvPr>
          <p:cNvSpPr txBox="1"/>
          <p:nvPr/>
        </p:nvSpPr>
        <p:spPr>
          <a:xfrm>
            <a:off x="3240648" y="3908320"/>
            <a:ext cx="914400" cy="369332"/>
          </a:xfrm>
          <a:prstGeom prst="rect">
            <a:avLst/>
          </a:prstGeom>
          <a:noFill/>
        </p:spPr>
        <p:txBody>
          <a:bodyPr wrap="square" rtlCol="0">
            <a:spAutoFit/>
          </a:bodyPr>
          <a:lstStyle/>
          <a:p>
            <a:r>
              <a:rPr lang="en-US" dirty="0"/>
              <a:t>12</a:t>
            </a:r>
          </a:p>
        </p:txBody>
      </p:sp>
      <p:sp>
        <p:nvSpPr>
          <p:cNvPr id="77" name="TextBox 76">
            <a:extLst>
              <a:ext uri="{FF2B5EF4-FFF2-40B4-BE49-F238E27FC236}">
                <a16:creationId xmlns:a16="http://schemas.microsoft.com/office/drawing/2014/main" id="{F10E47E6-8D44-45AD-BE27-9F1596880953}"/>
              </a:ext>
            </a:extLst>
          </p:cNvPr>
          <p:cNvSpPr txBox="1"/>
          <p:nvPr/>
        </p:nvSpPr>
        <p:spPr>
          <a:xfrm>
            <a:off x="1588131" y="4786161"/>
            <a:ext cx="905157" cy="369332"/>
          </a:xfrm>
          <a:prstGeom prst="rect">
            <a:avLst/>
          </a:prstGeom>
          <a:noFill/>
        </p:spPr>
        <p:txBody>
          <a:bodyPr wrap="square" rtlCol="0">
            <a:spAutoFit/>
          </a:bodyPr>
          <a:lstStyle/>
          <a:p>
            <a:r>
              <a:rPr lang="en-US" dirty="0"/>
              <a:t>4</a:t>
            </a:r>
          </a:p>
        </p:txBody>
      </p:sp>
      <p:sp>
        <p:nvSpPr>
          <p:cNvPr id="78" name="TextBox 77">
            <a:extLst>
              <a:ext uri="{FF2B5EF4-FFF2-40B4-BE49-F238E27FC236}">
                <a16:creationId xmlns:a16="http://schemas.microsoft.com/office/drawing/2014/main" id="{120EA173-05B9-42F6-BE43-D97E33D71E86}"/>
              </a:ext>
            </a:extLst>
          </p:cNvPr>
          <p:cNvSpPr txBox="1"/>
          <p:nvPr/>
        </p:nvSpPr>
        <p:spPr>
          <a:xfrm>
            <a:off x="2630054" y="4701305"/>
            <a:ext cx="914400" cy="369332"/>
          </a:xfrm>
          <a:prstGeom prst="rect">
            <a:avLst/>
          </a:prstGeom>
          <a:noFill/>
        </p:spPr>
        <p:txBody>
          <a:bodyPr wrap="square" rtlCol="0">
            <a:spAutoFit/>
          </a:bodyPr>
          <a:lstStyle/>
          <a:p>
            <a:r>
              <a:rPr lang="en-US" dirty="0"/>
              <a:t>8</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410528" y="4754479"/>
            <a:ext cx="914400" cy="369332"/>
          </a:xfrm>
          <a:prstGeom prst="rect">
            <a:avLst/>
          </a:prstGeom>
          <a:noFill/>
        </p:spPr>
        <p:txBody>
          <a:bodyPr wrap="square" rtlCol="0">
            <a:spAutoFit/>
          </a:bodyPr>
          <a:lstStyle/>
          <a:p>
            <a:r>
              <a:rPr lang="en-US" dirty="0"/>
              <a:t>13</a:t>
            </a:r>
          </a:p>
        </p:txBody>
      </p:sp>
      <p:sp>
        <p:nvSpPr>
          <p:cNvPr id="45" name="TextBox 44">
            <a:extLst>
              <a:ext uri="{FF2B5EF4-FFF2-40B4-BE49-F238E27FC236}">
                <a16:creationId xmlns:a16="http://schemas.microsoft.com/office/drawing/2014/main" id="{B45D172D-F3A0-4D20-99AC-B44770C4B68E}"/>
              </a:ext>
            </a:extLst>
          </p:cNvPr>
          <p:cNvSpPr txBox="1"/>
          <p:nvPr/>
        </p:nvSpPr>
        <p:spPr>
          <a:xfrm>
            <a:off x="5749654" y="2000577"/>
            <a:ext cx="609452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-&gt;There are three cases for deleting a node: Case1:-</a:t>
            </a:r>
            <a:r>
              <a:rPr lang="en-US" sz="2400" b="1" dirty="0">
                <a:effectLst/>
                <a:latin typeface="Times New Roman" panose="02020603050405020304" pitchFamily="18" charset="0"/>
                <a:cs typeface="Times New Roman" panose="02020603050405020304" pitchFamily="18" charset="0"/>
              </a:rPr>
              <a:t>If </a:t>
            </a:r>
            <a:r>
              <a:rPr lang="en-US" sz="2400" b="1" i="0" dirty="0">
                <a:effectLst/>
                <a:latin typeface="Times New Roman" panose="02020603050405020304" pitchFamily="18" charset="0"/>
                <a:cs typeface="Times New Roman" panose="02020603050405020304" pitchFamily="18" charset="0"/>
              </a:rPr>
              <a:t>node To Be Deleted</a:t>
            </a:r>
            <a:r>
              <a:rPr lang="en-US" sz="2400" b="1" dirty="0">
                <a:effectLst/>
                <a:latin typeface="Times New Roman" panose="02020603050405020304" pitchFamily="18" charset="0"/>
                <a:cs typeface="Times New Roman" panose="02020603050405020304" pitchFamily="18" charset="0"/>
              </a:rPr>
              <a:t> is the leaf node (</a:t>
            </a:r>
            <a:r>
              <a:rPr lang="en-US" sz="2400" b="1" dirty="0" err="1">
                <a:effectLst/>
                <a:latin typeface="Times New Roman" panose="02020603050405020304" pitchFamily="18" charset="0"/>
                <a:cs typeface="Times New Roman" panose="02020603050405020304" pitchFamily="18" charset="0"/>
              </a:rPr>
              <a:t>ie</a:t>
            </a:r>
            <a:r>
              <a:rPr lang="en-US" sz="2400" b="1" dirty="0">
                <a:effectLst/>
                <a:latin typeface="Times New Roman" panose="02020603050405020304" pitchFamily="18" charset="0"/>
                <a:cs typeface="Times New Roman" panose="02020603050405020304" pitchFamily="18" charset="0"/>
              </a:rPr>
              <a:t>. does not have any child), then remove </a:t>
            </a:r>
            <a:r>
              <a:rPr lang="en-US" sz="2400" b="1" i="0" dirty="0">
                <a:effectLst/>
                <a:latin typeface="Times New Roman" panose="02020603050405020304" pitchFamily="18" charset="0"/>
                <a:cs typeface="Times New Roman" panose="02020603050405020304" pitchFamily="18" charset="0"/>
              </a:rPr>
              <a:t>node To Be Deleted.</a:t>
            </a:r>
            <a:endParaRPr lang="en-US" sz="2400" b="1" dirty="0"/>
          </a:p>
        </p:txBody>
      </p:sp>
    </p:spTree>
    <p:extLst>
      <p:ext uri="{BB962C8B-B14F-4D97-AF65-F5344CB8AC3E}">
        <p14:creationId xmlns:p14="http://schemas.microsoft.com/office/powerpoint/2010/main" val="2726677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1D4B5BF-AB92-446A-BA2A-A049DFE708F2}"/>
              </a:ext>
            </a:extLst>
          </p:cNvPr>
          <p:cNvSpPr/>
          <p:nvPr/>
        </p:nvSpPr>
        <p:spPr>
          <a:xfrm>
            <a:off x="2250209" y="371301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E31FBD-3EA9-4535-AAE0-9FC092A5A79C}"/>
              </a:ext>
            </a:extLst>
          </p:cNvPr>
          <p:cNvSpPr/>
          <p:nvPr/>
        </p:nvSpPr>
        <p:spPr>
          <a:xfrm>
            <a:off x="3211945" y="3777671"/>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5AB85BB-2C05-4B3A-8C41-ABFFF3D865C7}"/>
              </a:ext>
            </a:extLst>
          </p:cNvPr>
          <p:cNvSpPr/>
          <p:nvPr/>
        </p:nvSpPr>
        <p:spPr>
          <a:xfrm>
            <a:off x="1483590" y="4655127"/>
            <a:ext cx="443346" cy="5541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E3653C3-94DF-44E3-A911-EBD9AAB332A9}"/>
              </a:ext>
            </a:extLst>
          </p:cNvPr>
          <p:cNvSpPr/>
          <p:nvPr/>
        </p:nvSpPr>
        <p:spPr>
          <a:xfrm>
            <a:off x="3378201" y="462279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43F8-102C-4AF4-9806-BC75582C3D38}"/>
              </a:ext>
            </a:extLst>
          </p:cNvPr>
          <p:cNvCxnSpPr>
            <a:stCxn id="5" idx="3"/>
            <a:endCxn id="7" idx="0"/>
          </p:cNvCxnSpPr>
          <p:nvPr/>
        </p:nvCxnSpPr>
        <p:spPr>
          <a:xfrm flipH="1">
            <a:off x="2494973" y="3435615"/>
            <a:ext cx="243410" cy="277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stCxn id="5" idx="5"/>
            <a:endCxn id="8" idx="1"/>
          </p:cNvCxnSpPr>
          <p:nvPr/>
        </p:nvCxnSpPr>
        <p:spPr>
          <a:xfrm>
            <a:off x="3078000" y="3435615"/>
            <a:ext cx="204282" cy="41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142FD8-F0C5-4EEB-8F6B-77892F313D61}"/>
              </a:ext>
            </a:extLst>
          </p:cNvPr>
          <p:cNvCxnSpPr>
            <a:cxnSpLocks/>
            <a:stCxn id="7" idx="3"/>
            <a:endCxn id="11" idx="7"/>
          </p:cNvCxnSpPr>
          <p:nvPr/>
        </p:nvCxnSpPr>
        <p:spPr>
          <a:xfrm flipH="1">
            <a:off x="1862009" y="4217576"/>
            <a:ext cx="459890" cy="51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stCxn id="8" idx="4"/>
            <a:endCxn id="13" idx="0"/>
          </p:cNvCxnSpPr>
          <p:nvPr/>
        </p:nvCxnSpPr>
        <p:spPr>
          <a:xfrm>
            <a:off x="3452091" y="4304144"/>
            <a:ext cx="170874" cy="3186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11</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5" name="TextBox 74">
            <a:extLst>
              <a:ext uri="{FF2B5EF4-FFF2-40B4-BE49-F238E27FC236}">
                <a16:creationId xmlns:a16="http://schemas.microsoft.com/office/drawing/2014/main" id="{B4D2C05B-4168-453B-8FD1-2FEFCB5C1209}"/>
              </a:ext>
            </a:extLst>
          </p:cNvPr>
          <p:cNvSpPr txBox="1"/>
          <p:nvPr/>
        </p:nvSpPr>
        <p:spPr>
          <a:xfrm>
            <a:off x="2381923" y="3856364"/>
            <a:ext cx="369458" cy="369332"/>
          </a:xfrm>
          <a:prstGeom prst="rect">
            <a:avLst/>
          </a:prstGeom>
          <a:noFill/>
        </p:spPr>
        <p:txBody>
          <a:bodyPr wrap="square" rtlCol="0">
            <a:spAutoFit/>
          </a:bodyPr>
          <a:lstStyle/>
          <a:p>
            <a:r>
              <a:rPr lang="en-US" dirty="0"/>
              <a:t>7</a:t>
            </a:r>
          </a:p>
        </p:txBody>
      </p:sp>
      <p:sp>
        <p:nvSpPr>
          <p:cNvPr id="76" name="TextBox 75">
            <a:extLst>
              <a:ext uri="{FF2B5EF4-FFF2-40B4-BE49-F238E27FC236}">
                <a16:creationId xmlns:a16="http://schemas.microsoft.com/office/drawing/2014/main" id="{79F6D47F-59A4-43BB-BF95-A807B85AFB34}"/>
              </a:ext>
            </a:extLst>
          </p:cNvPr>
          <p:cNvSpPr txBox="1"/>
          <p:nvPr/>
        </p:nvSpPr>
        <p:spPr>
          <a:xfrm>
            <a:off x="3240648" y="3908320"/>
            <a:ext cx="914400" cy="369332"/>
          </a:xfrm>
          <a:prstGeom prst="rect">
            <a:avLst/>
          </a:prstGeom>
          <a:noFill/>
        </p:spPr>
        <p:txBody>
          <a:bodyPr wrap="square" rtlCol="0">
            <a:spAutoFit/>
          </a:bodyPr>
          <a:lstStyle/>
          <a:p>
            <a:r>
              <a:rPr lang="en-US" dirty="0"/>
              <a:t>12</a:t>
            </a:r>
          </a:p>
        </p:txBody>
      </p:sp>
      <p:sp>
        <p:nvSpPr>
          <p:cNvPr id="77" name="TextBox 76">
            <a:extLst>
              <a:ext uri="{FF2B5EF4-FFF2-40B4-BE49-F238E27FC236}">
                <a16:creationId xmlns:a16="http://schemas.microsoft.com/office/drawing/2014/main" id="{F10E47E6-8D44-45AD-BE27-9F1596880953}"/>
              </a:ext>
            </a:extLst>
          </p:cNvPr>
          <p:cNvSpPr txBox="1"/>
          <p:nvPr/>
        </p:nvSpPr>
        <p:spPr>
          <a:xfrm>
            <a:off x="1588131" y="4786161"/>
            <a:ext cx="905157" cy="369332"/>
          </a:xfrm>
          <a:prstGeom prst="rect">
            <a:avLst/>
          </a:prstGeom>
          <a:noFill/>
        </p:spPr>
        <p:txBody>
          <a:bodyPr wrap="square" rtlCol="0">
            <a:spAutoFit/>
          </a:bodyPr>
          <a:lstStyle/>
          <a:p>
            <a:r>
              <a:rPr lang="en-US" dirty="0"/>
              <a:t>4</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410528" y="4754479"/>
            <a:ext cx="914400" cy="369332"/>
          </a:xfrm>
          <a:prstGeom prst="rect">
            <a:avLst/>
          </a:prstGeom>
          <a:noFill/>
        </p:spPr>
        <p:txBody>
          <a:bodyPr wrap="square" rtlCol="0">
            <a:spAutoFit/>
          </a:bodyPr>
          <a:lstStyle/>
          <a:p>
            <a:r>
              <a:rPr lang="en-US" dirty="0"/>
              <a:t>13</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0</a:t>
            </a:r>
          </a:p>
        </p:txBody>
      </p:sp>
      <p:sp>
        <p:nvSpPr>
          <p:cNvPr id="19" name="TextBox 18">
            <a:extLst>
              <a:ext uri="{FF2B5EF4-FFF2-40B4-BE49-F238E27FC236}">
                <a16:creationId xmlns:a16="http://schemas.microsoft.com/office/drawing/2014/main" id="{DE85996D-11A7-479C-8445-1BABADFDFF67}"/>
              </a:ext>
            </a:extLst>
          </p:cNvPr>
          <p:cNvSpPr txBox="1"/>
          <p:nvPr/>
        </p:nvSpPr>
        <p:spPr>
          <a:xfrm>
            <a:off x="2592910" y="2743220"/>
            <a:ext cx="914400" cy="369332"/>
          </a:xfrm>
          <a:prstGeom prst="rect">
            <a:avLst/>
          </a:prstGeom>
          <a:noFill/>
        </p:spPr>
        <p:txBody>
          <a:bodyPr wrap="square" rtlCol="0">
            <a:spAutoFit/>
          </a:bodyPr>
          <a:lstStyle/>
          <a:p>
            <a:r>
              <a:rPr lang="en-US" dirty="0"/>
              <a:t>0</a:t>
            </a:r>
          </a:p>
        </p:txBody>
      </p:sp>
      <p:sp>
        <p:nvSpPr>
          <p:cNvPr id="20" name="TextBox 19">
            <a:extLst>
              <a:ext uri="{FF2B5EF4-FFF2-40B4-BE49-F238E27FC236}">
                <a16:creationId xmlns:a16="http://schemas.microsoft.com/office/drawing/2014/main" id="{E202C8B9-1BFB-48E6-8698-55AA18087356}"/>
              </a:ext>
            </a:extLst>
          </p:cNvPr>
          <p:cNvSpPr txBox="1"/>
          <p:nvPr/>
        </p:nvSpPr>
        <p:spPr>
          <a:xfrm>
            <a:off x="3233244" y="3435615"/>
            <a:ext cx="914400"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163523" y="3430690"/>
            <a:ext cx="914400" cy="369332"/>
          </a:xfrm>
          <a:prstGeom prst="rect">
            <a:avLst/>
          </a:prstGeom>
          <a:noFill/>
        </p:spPr>
        <p:txBody>
          <a:bodyPr wrap="square" rtlCol="0">
            <a:spAutoFit/>
          </a:bodyPr>
          <a:lstStyle/>
          <a:p>
            <a:r>
              <a:rPr lang="en-US" dirty="0"/>
              <a:t>1</a:t>
            </a:r>
          </a:p>
        </p:txBody>
      </p:sp>
      <p:sp>
        <p:nvSpPr>
          <p:cNvPr id="23" name="TextBox 22">
            <a:extLst>
              <a:ext uri="{FF2B5EF4-FFF2-40B4-BE49-F238E27FC236}">
                <a16:creationId xmlns:a16="http://schemas.microsoft.com/office/drawing/2014/main" id="{C240A356-E5CF-4494-92A0-AA121FE68A15}"/>
              </a:ext>
            </a:extLst>
          </p:cNvPr>
          <p:cNvSpPr txBox="1"/>
          <p:nvPr/>
        </p:nvSpPr>
        <p:spPr>
          <a:xfrm>
            <a:off x="4056189" y="4470924"/>
            <a:ext cx="406404" cy="369332"/>
          </a:xfrm>
          <a:prstGeom prst="rect">
            <a:avLst/>
          </a:prstGeom>
          <a:noFill/>
        </p:spPr>
        <p:txBody>
          <a:bodyPr wrap="square" rtlCol="0">
            <a:spAutoFit/>
          </a:bodyPr>
          <a:lstStyle/>
          <a:p>
            <a:r>
              <a:rPr lang="en-US" dirty="0"/>
              <a:t>0</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29" name="TextBox 28">
            <a:extLst>
              <a:ext uri="{FF2B5EF4-FFF2-40B4-BE49-F238E27FC236}">
                <a16:creationId xmlns:a16="http://schemas.microsoft.com/office/drawing/2014/main" id="{01464DD9-8E32-4552-9D6B-C0C6CE7B0519}"/>
              </a:ext>
            </a:extLst>
          </p:cNvPr>
          <p:cNvSpPr txBox="1"/>
          <p:nvPr/>
        </p:nvSpPr>
        <p:spPr>
          <a:xfrm>
            <a:off x="1436886" y="4376629"/>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3101319" y="4562886"/>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418445" y="2636011"/>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25F6C761-1C1A-49C5-8786-63571643BF2F}"/>
              </a:ext>
            </a:extLst>
          </p:cNvPr>
          <p:cNvSpPr txBox="1"/>
          <p:nvPr/>
        </p:nvSpPr>
        <p:spPr>
          <a:xfrm>
            <a:off x="8567739" y="1778214"/>
            <a:ext cx="2031325" cy="646331"/>
          </a:xfrm>
          <a:prstGeom prst="rect">
            <a:avLst/>
          </a:prstGeom>
          <a:solidFill>
            <a:srgbClr val="FFC000"/>
          </a:solidFill>
        </p:spPr>
        <p:txBody>
          <a:bodyPr wrap="none" rtlCol="0">
            <a:spAutoFit/>
          </a:bodyPr>
          <a:lstStyle/>
          <a:p>
            <a:r>
              <a:rPr lang="en-US" sz="3600" b="1" dirty="0"/>
              <a:t>BF=hl-</a:t>
            </a:r>
            <a:r>
              <a:rPr lang="en-US" sz="3600" b="1" dirty="0" err="1"/>
              <a:t>hr</a:t>
            </a:r>
            <a:endParaRPr lang="en-US" sz="3600" b="1" dirty="0"/>
          </a:p>
        </p:txBody>
      </p:sp>
      <p:sp>
        <p:nvSpPr>
          <p:cNvPr id="53" name="TextBox 52">
            <a:extLst>
              <a:ext uri="{FF2B5EF4-FFF2-40B4-BE49-F238E27FC236}">
                <a16:creationId xmlns:a16="http://schemas.microsoft.com/office/drawing/2014/main" id="{2419C20F-63F3-4F98-A41C-2C866BA3E5D9}"/>
              </a:ext>
            </a:extLst>
          </p:cNvPr>
          <p:cNvSpPr txBox="1"/>
          <p:nvPr/>
        </p:nvSpPr>
        <p:spPr>
          <a:xfrm>
            <a:off x="5638506" y="2604485"/>
            <a:ext cx="6094520" cy="1015663"/>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Case2:-</a:t>
            </a:r>
            <a:r>
              <a:rPr lang="en-US" sz="2000" dirty="0">
                <a:effectLst/>
                <a:latin typeface="Times New Roman" panose="02020603050405020304" pitchFamily="18" charset="0"/>
                <a:cs typeface="Times New Roman" panose="02020603050405020304" pitchFamily="18" charset="0"/>
              </a:rPr>
              <a:t> If </a:t>
            </a:r>
            <a:r>
              <a:rPr lang="en-US" sz="2000" i="0" dirty="0">
                <a:effectLst/>
                <a:latin typeface="Times New Roman" panose="02020603050405020304" pitchFamily="18" charset="0"/>
                <a:cs typeface="Times New Roman" panose="02020603050405020304" pitchFamily="18" charset="0"/>
              </a:rPr>
              <a:t>node To Be Deleted</a:t>
            </a:r>
            <a:r>
              <a:rPr lang="en-US" sz="2000" dirty="0">
                <a:effectLst/>
                <a:latin typeface="Times New Roman" panose="02020603050405020304" pitchFamily="18" charset="0"/>
                <a:cs typeface="Times New Roman" panose="02020603050405020304" pitchFamily="18" charset="0"/>
              </a:rPr>
              <a:t> has one child, then substitute the contents of </a:t>
            </a:r>
            <a:r>
              <a:rPr lang="en-US" sz="2000" i="0" dirty="0">
                <a:effectLst/>
                <a:latin typeface="Times New Roman" panose="02020603050405020304" pitchFamily="18" charset="0"/>
                <a:cs typeface="Times New Roman" panose="02020603050405020304" pitchFamily="18" charset="0"/>
              </a:rPr>
              <a:t>node To Be Deleted</a:t>
            </a:r>
            <a:r>
              <a:rPr lang="en-US" sz="2000" dirty="0">
                <a:effectLst/>
                <a:latin typeface="Times New Roman" panose="02020603050405020304" pitchFamily="18" charset="0"/>
                <a:cs typeface="Times New Roman" panose="02020603050405020304" pitchFamily="18" charset="0"/>
              </a:rPr>
              <a:t> with that of the child. Remove the child.</a:t>
            </a:r>
          </a:p>
        </p:txBody>
      </p:sp>
    </p:spTree>
    <p:extLst>
      <p:ext uri="{BB962C8B-B14F-4D97-AF65-F5344CB8AC3E}">
        <p14:creationId xmlns:p14="http://schemas.microsoft.com/office/powerpoint/2010/main" val="384339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1D4B5BF-AB92-446A-BA2A-A049DFE708F2}"/>
              </a:ext>
            </a:extLst>
          </p:cNvPr>
          <p:cNvSpPr/>
          <p:nvPr/>
        </p:nvSpPr>
        <p:spPr>
          <a:xfrm>
            <a:off x="2250209" y="371301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E31FBD-3EA9-4535-AAE0-9FC092A5A79C}"/>
              </a:ext>
            </a:extLst>
          </p:cNvPr>
          <p:cNvSpPr/>
          <p:nvPr/>
        </p:nvSpPr>
        <p:spPr>
          <a:xfrm>
            <a:off x="3211945" y="3777671"/>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3653C3-94DF-44E3-A911-EBD9AAB332A9}"/>
              </a:ext>
            </a:extLst>
          </p:cNvPr>
          <p:cNvSpPr/>
          <p:nvPr/>
        </p:nvSpPr>
        <p:spPr>
          <a:xfrm>
            <a:off x="3378201" y="462279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ED43F8-102C-4AF4-9806-BC75582C3D38}"/>
              </a:ext>
            </a:extLst>
          </p:cNvPr>
          <p:cNvCxnSpPr>
            <a:stCxn id="5" idx="3"/>
            <a:endCxn id="7" idx="0"/>
          </p:cNvCxnSpPr>
          <p:nvPr/>
        </p:nvCxnSpPr>
        <p:spPr>
          <a:xfrm flipH="1">
            <a:off x="2494973" y="3435615"/>
            <a:ext cx="243410" cy="277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stCxn id="5" idx="5"/>
            <a:endCxn id="8" idx="1"/>
          </p:cNvCxnSpPr>
          <p:nvPr/>
        </p:nvCxnSpPr>
        <p:spPr>
          <a:xfrm>
            <a:off x="3078000" y="3435615"/>
            <a:ext cx="204282" cy="41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stCxn id="8" idx="4"/>
            <a:endCxn id="13" idx="0"/>
          </p:cNvCxnSpPr>
          <p:nvPr/>
        </p:nvCxnSpPr>
        <p:spPr>
          <a:xfrm>
            <a:off x="3452091" y="4304144"/>
            <a:ext cx="170874" cy="3186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11</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5" name="TextBox 74">
            <a:extLst>
              <a:ext uri="{FF2B5EF4-FFF2-40B4-BE49-F238E27FC236}">
                <a16:creationId xmlns:a16="http://schemas.microsoft.com/office/drawing/2014/main" id="{B4D2C05B-4168-453B-8FD1-2FEFCB5C1209}"/>
              </a:ext>
            </a:extLst>
          </p:cNvPr>
          <p:cNvSpPr txBox="1"/>
          <p:nvPr/>
        </p:nvSpPr>
        <p:spPr>
          <a:xfrm>
            <a:off x="2381923" y="3856364"/>
            <a:ext cx="369458" cy="369332"/>
          </a:xfrm>
          <a:prstGeom prst="rect">
            <a:avLst/>
          </a:prstGeom>
          <a:noFill/>
        </p:spPr>
        <p:txBody>
          <a:bodyPr wrap="square" rtlCol="0">
            <a:spAutoFit/>
          </a:bodyPr>
          <a:lstStyle/>
          <a:p>
            <a:r>
              <a:rPr lang="en-US" dirty="0"/>
              <a:t>4</a:t>
            </a:r>
          </a:p>
        </p:txBody>
      </p:sp>
      <p:sp>
        <p:nvSpPr>
          <p:cNvPr id="76" name="TextBox 75">
            <a:extLst>
              <a:ext uri="{FF2B5EF4-FFF2-40B4-BE49-F238E27FC236}">
                <a16:creationId xmlns:a16="http://schemas.microsoft.com/office/drawing/2014/main" id="{79F6D47F-59A4-43BB-BF95-A807B85AFB34}"/>
              </a:ext>
            </a:extLst>
          </p:cNvPr>
          <p:cNvSpPr txBox="1"/>
          <p:nvPr/>
        </p:nvSpPr>
        <p:spPr>
          <a:xfrm>
            <a:off x="3240648" y="3908320"/>
            <a:ext cx="914400" cy="369332"/>
          </a:xfrm>
          <a:prstGeom prst="rect">
            <a:avLst/>
          </a:prstGeom>
          <a:noFill/>
        </p:spPr>
        <p:txBody>
          <a:bodyPr wrap="square" rtlCol="0">
            <a:spAutoFit/>
          </a:bodyPr>
          <a:lstStyle/>
          <a:p>
            <a:r>
              <a:rPr lang="en-US" dirty="0"/>
              <a:t>12</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410528" y="4754479"/>
            <a:ext cx="914400" cy="369332"/>
          </a:xfrm>
          <a:prstGeom prst="rect">
            <a:avLst/>
          </a:prstGeom>
          <a:noFill/>
        </p:spPr>
        <p:txBody>
          <a:bodyPr wrap="square" rtlCol="0">
            <a:spAutoFit/>
          </a:bodyPr>
          <a:lstStyle/>
          <a:p>
            <a:r>
              <a:rPr lang="en-US" dirty="0"/>
              <a:t>13</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0</a:t>
            </a:r>
          </a:p>
        </p:txBody>
      </p:sp>
      <p:sp>
        <p:nvSpPr>
          <p:cNvPr id="19" name="TextBox 18">
            <a:extLst>
              <a:ext uri="{FF2B5EF4-FFF2-40B4-BE49-F238E27FC236}">
                <a16:creationId xmlns:a16="http://schemas.microsoft.com/office/drawing/2014/main" id="{DE85996D-11A7-479C-8445-1BABADFDFF67}"/>
              </a:ext>
            </a:extLst>
          </p:cNvPr>
          <p:cNvSpPr txBox="1"/>
          <p:nvPr/>
        </p:nvSpPr>
        <p:spPr>
          <a:xfrm>
            <a:off x="1909006" y="3777671"/>
            <a:ext cx="914400" cy="369332"/>
          </a:xfrm>
          <a:prstGeom prst="rect">
            <a:avLst/>
          </a:prstGeom>
          <a:noFill/>
        </p:spPr>
        <p:txBody>
          <a:bodyPr wrap="square" rtlCol="0">
            <a:spAutoFit/>
          </a:bodyPr>
          <a:lstStyle/>
          <a:p>
            <a:r>
              <a:rPr lang="en-US" dirty="0"/>
              <a:t>0</a:t>
            </a:r>
          </a:p>
        </p:txBody>
      </p:sp>
      <p:sp>
        <p:nvSpPr>
          <p:cNvPr id="20" name="TextBox 19">
            <a:extLst>
              <a:ext uri="{FF2B5EF4-FFF2-40B4-BE49-F238E27FC236}">
                <a16:creationId xmlns:a16="http://schemas.microsoft.com/office/drawing/2014/main" id="{E202C8B9-1BFB-48E6-8698-55AA18087356}"/>
              </a:ext>
            </a:extLst>
          </p:cNvPr>
          <p:cNvSpPr txBox="1"/>
          <p:nvPr/>
        </p:nvSpPr>
        <p:spPr>
          <a:xfrm>
            <a:off x="3233244" y="3435615"/>
            <a:ext cx="914400"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420763" y="2850162"/>
            <a:ext cx="914400" cy="369332"/>
          </a:xfrm>
          <a:prstGeom prst="rect">
            <a:avLst/>
          </a:prstGeom>
          <a:noFill/>
        </p:spPr>
        <p:txBody>
          <a:bodyPr wrap="square" rtlCol="0">
            <a:spAutoFit/>
          </a:bodyPr>
          <a:lstStyle/>
          <a:p>
            <a:r>
              <a:rPr lang="en-US" dirty="0"/>
              <a:t>-1</a:t>
            </a:r>
          </a:p>
        </p:txBody>
      </p:sp>
      <p:sp>
        <p:nvSpPr>
          <p:cNvPr id="23" name="TextBox 22">
            <a:extLst>
              <a:ext uri="{FF2B5EF4-FFF2-40B4-BE49-F238E27FC236}">
                <a16:creationId xmlns:a16="http://schemas.microsoft.com/office/drawing/2014/main" id="{C240A356-E5CF-4494-92A0-AA121FE68A15}"/>
              </a:ext>
            </a:extLst>
          </p:cNvPr>
          <p:cNvSpPr txBox="1"/>
          <p:nvPr/>
        </p:nvSpPr>
        <p:spPr>
          <a:xfrm>
            <a:off x="4056189" y="4470924"/>
            <a:ext cx="406404" cy="369332"/>
          </a:xfrm>
          <a:prstGeom prst="rect">
            <a:avLst/>
          </a:prstGeom>
          <a:noFill/>
        </p:spPr>
        <p:txBody>
          <a:bodyPr wrap="square" rtlCol="0">
            <a:spAutoFit/>
          </a:bodyPr>
          <a:lstStyle/>
          <a:p>
            <a:r>
              <a:rPr lang="en-US" dirty="0"/>
              <a:t>0</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3101319" y="4562886"/>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418445" y="2636011"/>
            <a:ext cx="914400" cy="369332"/>
          </a:xfrm>
          <a:prstGeom prst="rect">
            <a:avLst/>
          </a:prstGeom>
          <a:noFill/>
        </p:spPr>
        <p:txBody>
          <a:bodyPr wrap="square" rtlCol="0">
            <a:spAutoFit/>
          </a:bodyPr>
          <a:lstStyle/>
          <a:p>
            <a:r>
              <a:rPr lang="en-US" dirty="0"/>
              <a:t>0</a:t>
            </a:r>
          </a:p>
        </p:txBody>
      </p:sp>
      <p:sp>
        <p:nvSpPr>
          <p:cNvPr id="48" name="TextBox 47">
            <a:extLst>
              <a:ext uri="{FF2B5EF4-FFF2-40B4-BE49-F238E27FC236}">
                <a16:creationId xmlns:a16="http://schemas.microsoft.com/office/drawing/2014/main" id="{4B445787-190B-45F4-AACB-9D6C36B9AD8C}"/>
              </a:ext>
            </a:extLst>
          </p:cNvPr>
          <p:cNvSpPr txBox="1"/>
          <p:nvPr/>
        </p:nvSpPr>
        <p:spPr>
          <a:xfrm>
            <a:off x="5700946" y="2031777"/>
            <a:ext cx="609452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Case 3:-</a:t>
            </a:r>
            <a:r>
              <a:rPr lang="en-US" sz="2400" i="0" dirty="0">
                <a:effectLst/>
                <a:latin typeface="Times New Roman" panose="02020603050405020304" pitchFamily="18" charset="0"/>
                <a:cs typeface="Times New Roman" panose="02020603050405020304" pitchFamily="18" charset="0"/>
              </a:rPr>
              <a:t>If node To Be Deleted has two children, find the </a:t>
            </a:r>
            <a:r>
              <a:rPr lang="en-US" sz="2400" i="0" dirty="0" err="1">
                <a:effectLst/>
                <a:latin typeface="Times New Roman" panose="02020603050405020304" pitchFamily="18" charset="0"/>
                <a:cs typeface="Times New Roman" panose="02020603050405020304" pitchFamily="18" charset="0"/>
              </a:rPr>
              <a:t>inorder</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prede</a:t>
            </a:r>
            <a:r>
              <a:rPr lang="en-US" sz="2400" i="0" dirty="0">
                <a:effectLst/>
                <a:latin typeface="Times New Roman" panose="02020603050405020304" pitchFamily="18" charset="0"/>
                <a:cs typeface="Times New Roman" panose="02020603050405020304" pitchFamily="18" charset="0"/>
              </a:rPr>
              <a:t>cessor  of node To Be Deleted (</a:t>
            </a:r>
            <a:r>
              <a:rPr lang="en-US" sz="2400" i="0" dirty="0" err="1">
                <a:effectLst/>
                <a:latin typeface="Times New Roman" panose="02020603050405020304" pitchFamily="18" charset="0"/>
                <a:cs typeface="Times New Roman" panose="02020603050405020304" pitchFamily="18" charset="0"/>
              </a:rPr>
              <a:t>ie</a:t>
            </a:r>
            <a:r>
              <a:rPr lang="en-US" sz="2400" i="0" dirty="0">
                <a:effectLst/>
                <a:latin typeface="Times New Roman" panose="02020603050405020304" pitchFamily="18" charset="0"/>
                <a:cs typeface="Times New Roman" panose="02020603050405020304" pitchFamily="18" charset="0"/>
              </a:rPr>
              <a:t>. node with a </a:t>
            </a:r>
            <a:r>
              <a:rPr lang="en-US" sz="2400" dirty="0">
                <a:latin typeface="Times New Roman" panose="02020603050405020304" pitchFamily="18" charset="0"/>
                <a:cs typeface="Times New Roman" panose="02020603050405020304" pitchFamily="18" charset="0"/>
              </a:rPr>
              <a:t>max</a:t>
            </a:r>
            <a:r>
              <a:rPr lang="en-US" sz="2400" i="0" dirty="0">
                <a:effectLst/>
                <a:latin typeface="Times New Roman" panose="02020603050405020304" pitchFamily="18" charset="0"/>
                <a:cs typeface="Times New Roman" panose="02020603050405020304" pitchFamily="18" charset="0"/>
              </a:rPr>
              <a:t>imum value of key in the </a:t>
            </a:r>
            <a:r>
              <a:rPr lang="en-US" sz="2400" dirty="0" err="1">
                <a:latin typeface="Times New Roman" panose="02020603050405020304" pitchFamily="18" charset="0"/>
                <a:cs typeface="Times New Roman" panose="02020603050405020304" pitchFamily="18" charset="0"/>
              </a:rPr>
              <a:t>left</a:t>
            </a:r>
            <a:r>
              <a:rPr lang="en-US" sz="2400" i="0" dirty="0" err="1">
                <a:effectLst/>
                <a:latin typeface="Times New Roman" panose="02020603050405020304" pitchFamily="18" charset="0"/>
                <a:cs typeface="Times New Roman" panose="02020603050405020304" pitchFamily="18" charset="0"/>
              </a:rPr>
              <a:t>t</a:t>
            </a:r>
            <a:r>
              <a:rPr lang="en-US" sz="2400" i="0" dirty="0">
                <a:effectLst/>
                <a:latin typeface="Times New Roman" panose="02020603050405020304" pitchFamily="18" charset="0"/>
                <a:cs typeface="Times New Roman" panose="02020603050405020304" pitchFamily="18" charset="0"/>
              </a:rPr>
              <a:t> subtree).</a:t>
            </a:r>
            <a:endParaRPr lang="en-US" sz="2400" dirty="0"/>
          </a:p>
        </p:txBody>
      </p:sp>
      <p:sp>
        <p:nvSpPr>
          <p:cNvPr id="50" name="TextBox 49">
            <a:extLst>
              <a:ext uri="{FF2B5EF4-FFF2-40B4-BE49-F238E27FC236}">
                <a16:creationId xmlns:a16="http://schemas.microsoft.com/office/drawing/2014/main" id="{FF0990BD-0B6E-4DB1-BA9F-14B1A28490E9}"/>
              </a:ext>
            </a:extLst>
          </p:cNvPr>
          <p:cNvSpPr txBox="1"/>
          <p:nvPr/>
        </p:nvSpPr>
        <p:spPr>
          <a:xfrm>
            <a:off x="6463634" y="4038597"/>
            <a:ext cx="6094520" cy="830997"/>
          </a:xfrm>
          <a:prstGeom prst="rect">
            <a:avLst/>
          </a:prstGeom>
          <a:noFill/>
        </p:spPr>
        <p:txBody>
          <a:bodyPr wrap="square">
            <a:spAutoFit/>
          </a:bodyPr>
          <a:lstStyle/>
          <a:p>
            <a:r>
              <a:rPr lang="en-US" sz="2400" dirty="0">
                <a:effectLst/>
                <a:latin typeface="Times New Roman" panose="02020603050405020304" pitchFamily="18" charset="0"/>
                <a:cs typeface="Times New Roman" panose="02020603050405020304" pitchFamily="18" charset="0"/>
              </a:rPr>
              <a:t>c. </a:t>
            </a:r>
            <a:r>
              <a:rPr lang="en-US" sz="2400" i="0" dirty="0">
                <a:effectLst/>
                <a:latin typeface="Times New Roman" panose="02020603050405020304" pitchFamily="18" charset="0"/>
                <a:cs typeface="Times New Roman" panose="02020603050405020304" pitchFamily="18" charset="0"/>
              </a:rPr>
              <a:t>Substitute the contents of node To Be Deleted with that </a:t>
            </a:r>
            <a:r>
              <a:rPr lang="en-US" sz="2400" dirty="0">
                <a:latin typeface="Times New Roman" panose="02020603050405020304" pitchFamily="18" charset="0"/>
                <a:cs typeface="Times New Roman" panose="02020603050405020304" pitchFamily="18" charset="0"/>
              </a:rPr>
              <a:t>node</a:t>
            </a:r>
            <a:r>
              <a:rPr lang="en-US" sz="2400" i="0" dirty="0">
                <a:effectLst/>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1582619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1E31FBD-3EA9-4535-AAE0-9FC092A5A79C}"/>
              </a:ext>
            </a:extLst>
          </p:cNvPr>
          <p:cNvSpPr/>
          <p:nvPr/>
        </p:nvSpPr>
        <p:spPr>
          <a:xfrm>
            <a:off x="3158268" y="3776609"/>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3653C3-94DF-44E3-A911-EBD9AAB332A9}"/>
              </a:ext>
            </a:extLst>
          </p:cNvPr>
          <p:cNvSpPr/>
          <p:nvPr/>
        </p:nvSpPr>
        <p:spPr>
          <a:xfrm>
            <a:off x="3378201" y="462279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stCxn id="5" idx="5"/>
            <a:endCxn id="8" idx="1"/>
          </p:cNvCxnSpPr>
          <p:nvPr/>
        </p:nvCxnSpPr>
        <p:spPr>
          <a:xfrm>
            <a:off x="3078000" y="3435615"/>
            <a:ext cx="150605" cy="418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endCxn id="13" idx="0"/>
          </p:cNvCxnSpPr>
          <p:nvPr/>
        </p:nvCxnSpPr>
        <p:spPr>
          <a:xfrm>
            <a:off x="3502347" y="4334161"/>
            <a:ext cx="120618" cy="28863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4</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6" name="TextBox 75">
            <a:extLst>
              <a:ext uri="{FF2B5EF4-FFF2-40B4-BE49-F238E27FC236}">
                <a16:creationId xmlns:a16="http://schemas.microsoft.com/office/drawing/2014/main" id="{79F6D47F-59A4-43BB-BF95-A807B85AFB34}"/>
              </a:ext>
            </a:extLst>
          </p:cNvPr>
          <p:cNvSpPr txBox="1"/>
          <p:nvPr/>
        </p:nvSpPr>
        <p:spPr>
          <a:xfrm>
            <a:off x="3173652" y="3865905"/>
            <a:ext cx="635578" cy="369332"/>
          </a:xfrm>
          <a:prstGeom prst="rect">
            <a:avLst/>
          </a:prstGeom>
          <a:noFill/>
        </p:spPr>
        <p:txBody>
          <a:bodyPr wrap="square" rtlCol="0">
            <a:spAutoFit/>
          </a:bodyPr>
          <a:lstStyle/>
          <a:p>
            <a:r>
              <a:rPr lang="en-US" dirty="0"/>
              <a:t>12</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410528" y="4754479"/>
            <a:ext cx="914400" cy="369332"/>
          </a:xfrm>
          <a:prstGeom prst="rect">
            <a:avLst/>
          </a:prstGeom>
          <a:noFill/>
        </p:spPr>
        <p:txBody>
          <a:bodyPr wrap="square" rtlCol="0">
            <a:spAutoFit/>
          </a:bodyPr>
          <a:lstStyle/>
          <a:p>
            <a:r>
              <a:rPr lang="en-US" dirty="0"/>
              <a:t>13</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0</a:t>
            </a:r>
          </a:p>
        </p:txBody>
      </p:sp>
      <p:sp>
        <p:nvSpPr>
          <p:cNvPr id="20" name="TextBox 19">
            <a:extLst>
              <a:ext uri="{FF2B5EF4-FFF2-40B4-BE49-F238E27FC236}">
                <a16:creationId xmlns:a16="http://schemas.microsoft.com/office/drawing/2014/main" id="{E202C8B9-1BFB-48E6-8698-55AA18087356}"/>
              </a:ext>
            </a:extLst>
          </p:cNvPr>
          <p:cNvSpPr txBox="1"/>
          <p:nvPr/>
        </p:nvSpPr>
        <p:spPr>
          <a:xfrm>
            <a:off x="2878705" y="3694031"/>
            <a:ext cx="914400"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420763" y="2850162"/>
            <a:ext cx="914400" cy="369332"/>
          </a:xfrm>
          <a:prstGeom prst="rect">
            <a:avLst/>
          </a:prstGeom>
          <a:noFill/>
        </p:spPr>
        <p:txBody>
          <a:bodyPr wrap="square" rtlCol="0">
            <a:spAutoFit/>
          </a:bodyPr>
          <a:lstStyle/>
          <a:p>
            <a:r>
              <a:rPr lang="en-US" dirty="0"/>
              <a:t>-2</a:t>
            </a:r>
          </a:p>
        </p:txBody>
      </p:sp>
      <p:sp>
        <p:nvSpPr>
          <p:cNvPr id="23" name="TextBox 22">
            <a:extLst>
              <a:ext uri="{FF2B5EF4-FFF2-40B4-BE49-F238E27FC236}">
                <a16:creationId xmlns:a16="http://schemas.microsoft.com/office/drawing/2014/main" id="{C240A356-E5CF-4494-92A0-AA121FE68A15}"/>
              </a:ext>
            </a:extLst>
          </p:cNvPr>
          <p:cNvSpPr txBox="1"/>
          <p:nvPr/>
        </p:nvSpPr>
        <p:spPr>
          <a:xfrm>
            <a:off x="4056189" y="4470924"/>
            <a:ext cx="406404" cy="369332"/>
          </a:xfrm>
          <a:prstGeom prst="rect">
            <a:avLst/>
          </a:prstGeom>
          <a:noFill/>
        </p:spPr>
        <p:txBody>
          <a:bodyPr wrap="square" rtlCol="0">
            <a:spAutoFit/>
          </a:bodyPr>
          <a:lstStyle/>
          <a:p>
            <a:r>
              <a:rPr lang="en-US" dirty="0"/>
              <a:t>0</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3192044" y="4563763"/>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418445" y="2636011"/>
            <a:ext cx="914400" cy="369332"/>
          </a:xfrm>
          <a:prstGeom prst="rect">
            <a:avLst/>
          </a:prstGeom>
          <a:noFill/>
        </p:spPr>
        <p:txBody>
          <a:bodyPr wrap="square" rtlCol="0">
            <a:spAutoFit/>
          </a:bodyPr>
          <a:lstStyle/>
          <a:p>
            <a:r>
              <a:rPr lang="en-US" dirty="0"/>
              <a:t>0</a:t>
            </a:r>
          </a:p>
        </p:txBody>
      </p:sp>
      <p:sp>
        <p:nvSpPr>
          <p:cNvPr id="50" name="TextBox 49">
            <a:extLst>
              <a:ext uri="{FF2B5EF4-FFF2-40B4-BE49-F238E27FC236}">
                <a16:creationId xmlns:a16="http://schemas.microsoft.com/office/drawing/2014/main" id="{3CAF6C4A-974A-48AA-AD53-F5F3012C5B99}"/>
              </a:ext>
            </a:extLst>
          </p:cNvPr>
          <p:cNvSpPr txBox="1"/>
          <p:nvPr/>
        </p:nvSpPr>
        <p:spPr>
          <a:xfrm>
            <a:off x="5987798" y="2337025"/>
            <a:ext cx="6094520" cy="1200329"/>
          </a:xfrm>
          <a:prstGeom prst="rect">
            <a:avLst/>
          </a:prstGeom>
          <a:noFill/>
        </p:spPr>
        <p:txBody>
          <a:bodyPr wrap="square">
            <a:spAutoFit/>
          </a:bodyPr>
          <a:lstStyle/>
          <a:p>
            <a:r>
              <a:rPr lang="en-US" sz="3600" i="0" dirty="0">
                <a:effectLst/>
                <a:latin typeface="Times New Roman" panose="02020603050405020304" pitchFamily="18" charset="0"/>
                <a:cs typeface="Times New Roman" panose="02020603050405020304" pitchFamily="18" charset="0"/>
              </a:rPr>
              <a:t>If balance Factor of right Child &lt;= 0, do left rotation.</a:t>
            </a:r>
            <a:endParaRPr lang="en-US" sz="3600" dirty="0"/>
          </a:p>
        </p:txBody>
      </p:sp>
      <p:sp>
        <p:nvSpPr>
          <p:cNvPr id="31" name="Arrow: Curved Up 30">
            <a:extLst>
              <a:ext uri="{FF2B5EF4-FFF2-40B4-BE49-F238E27FC236}">
                <a16:creationId xmlns:a16="http://schemas.microsoft.com/office/drawing/2014/main" id="{6A4BFDFF-8CA1-46A6-BFB6-332B6EA1BCEC}"/>
              </a:ext>
            </a:extLst>
          </p:cNvPr>
          <p:cNvSpPr/>
          <p:nvPr/>
        </p:nvSpPr>
        <p:spPr>
          <a:xfrm rot="-7500000">
            <a:off x="2700929" y="3007245"/>
            <a:ext cx="1207008" cy="350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1760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1E31FBD-3EA9-4535-AAE0-9FC092A5A79C}"/>
              </a:ext>
            </a:extLst>
          </p:cNvPr>
          <p:cNvSpPr/>
          <p:nvPr/>
        </p:nvSpPr>
        <p:spPr>
          <a:xfrm>
            <a:off x="1948872" y="3847848"/>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3653C3-94DF-44E3-A911-EBD9AAB332A9}"/>
              </a:ext>
            </a:extLst>
          </p:cNvPr>
          <p:cNvSpPr/>
          <p:nvPr/>
        </p:nvSpPr>
        <p:spPr>
          <a:xfrm flipV="1">
            <a:off x="3239914" y="3936410"/>
            <a:ext cx="489527" cy="43596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cxnSpLocks/>
            <a:stCxn id="59" idx="1"/>
            <a:endCxn id="8" idx="1"/>
          </p:cNvCxnSpPr>
          <p:nvPr/>
        </p:nvCxnSpPr>
        <p:spPr>
          <a:xfrm flipH="1">
            <a:off x="2019209" y="3266291"/>
            <a:ext cx="660395" cy="658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CD7699-01C9-4EE9-8276-695C6043F296}"/>
              </a:ext>
            </a:extLst>
          </p:cNvPr>
          <p:cNvCxnSpPr>
            <a:cxnSpLocks/>
            <a:stCxn id="59" idx="3"/>
          </p:cNvCxnSpPr>
          <p:nvPr/>
        </p:nvCxnSpPr>
        <p:spPr>
          <a:xfrm>
            <a:off x="3159894" y="3266291"/>
            <a:ext cx="281795" cy="65713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14</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12</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6" name="TextBox 75">
            <a:extLst>
              <a:ext uri="{FF2B5EF4-FFF2-40B4-BE49-F238E27FC236}">
                <a16:creationId xmlns:a16="http://schemas.microsoft.com/office/drawing/2014/main" id="{79F6D47F-59A4-43BB-BF95-A807B85AFB34}"/>
              </a:ext>
            </a:extLst>
          </p:cNvPr>
          <p:cNvSpPr txBox="1"/>
          <p:nvPr/>
        </p:nvSpPr>
        <p:spPr>
          <a:xfrm>
            <a:off x="2050418" y="3906536"/>
            <a:ext cx="914400" cy="369332"/>
          </a:xfrm>
          <a:prstGeom prst="rect">
            <a:avLst/>
          </a:prstGeom>
          <a:noFill/>
        </p:spPr>
        <p:txBody>
          <a:bodyPr wrap="square" rtlCol="0">
            <a:spAutoFit/>
          </a:bodyPr>
          <a:lstStyle/>
          <a:p>
            <a:r>
              <a:rPr lang="en-US" dirty="0"/>
              <a:t>4</a:t>
            </a:r>
          </a:p>
        </p:txBody>
      </p:sp>
      <p:sp>
        <p:nvSpPr>
          <p:cNvPr id="79" name="TextBox 78">
            <a:extLst>
              <a:ext uri="{FF2B5EF4-FFF2-40B4-BE49-F238E27FC236}">
                <a16:creationId xmlns:a16="http://schemas.microsoft.com/office/drawing/2014/main" id="{1C0372A1-03B4-4861-B810-BF7C0133AFCE}"/>
              </a:ext>
            </a:extLst>
          </p:cNvPr>
          <p:cNvSpPr txBox="1"/>
          <p:nvPr/>
        </p:nvSpPr>
        <p:spPr>
          <a:xfrm>
            <a:off x="3285357" y="3987348"/>
            <a:ext cx="914400" cy="369332"/>
          </a:xfrm>
          <a:prstGeom prst="rect">
            <a:avLst/>
          </a:prstGeom>
          <a:noFill/>
        </p:spPr>
        <p:txBody>
          <a:bodyPr wrap="square" rtlCol="0">
            <a:spAutoFit/>
          </a:bodyPr>
          <a:lstStyle/>
          <a:p>
            <a:r>
              <a:rPr lang="en-US" dirty="0"/>
              <a:t>13</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E202C8B9-1BFB-48E6-8698-55AA18087356}"/>
              </a:ext>
            </a:extLst>
          </p:cNvPr>
          <p:cNvSpPr txBox="1"/>
          <p:nvPr/>
        </p:nvSpPr>
        <p:spPr>
          <a:xfrm>
            <a:off x="3058638" y="3702836"/>
            <a:ext cx="914400" cy="369332"/>
          </a:xfrm>
          <a:prstGeom prst="rect">
            <a:avLst/>
          </a:prstGeom>
          <a:noFill/>
        </p:spPr>
        <p:txBody>
          <a:bodyPr wrap="square" rtlCol="0">
            <a:spAutoFit/>
          </a:bodyPr>
          <a:lstStyle/>
          <a:p>
            <a:r>
              <a:rPr lang="en-US" dirty="0"/>
              <a:t>0</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420763" y="2850162"/>
            <a:ext cx="914400" cy="369332"/>
          </a:xfrm>
          <a:prstGeom prst="rect">
            <a:avLst/>
          </a:prstGeom>
          <a:noFill/>
        </p:spPr>
        <p:txBody>
          <a:bodyPr wrap="square" rtlCol="0">
            <a:spAutoFit/>
          </a:bodyPr>
          <a:lstStyle/>
          <a:p>
            <a:r>
              <a:rPr lang="en-US" dirty="0"/>
              <a:t>0</a:t>
            </a:r>
          </a:p>
        </p:txBody>
      </p:sp>
      <p:sp>
        <p:nvSpPr>
          <p:cNvPr id="23" name="TextBox 22">
            <a:extLst>
              <a:ext uri="{FF2B5EF4-FFF2-40B4-BE49-F238E27FC236}">
                <a16:creationId xmlns:a16="http://schemas.microsoft.com/office/drawing/2014/main" id="{C240A356-E5CF-4494-92A0-AA121FE68A15}"/>
              </a:ext>
            </a:extLst>
          </p:cNvPr>
          <p:cNvSpPr txBox="1"/>
          <p:nvPr/>
        </p:nvSpPr>
        <p:spPr>
          <a:xfrm>
            <a:off x="4056189" y="4470924"/>
            <a:ext cx="406404" cy="369332"/>
          </a:xfrm>
          <a:prstGeom prst="rect">
            <a:avLst/>
          </a:prstGeom>
          <a:noFill/>
        </p:spPr>
        <p:txBody>
          <a:bodyPr wrap="square" rtlCol="0">
            <a:spAutoFit/>
          </a:bodyPr>
          <a:lstStyle/>
          <a:p>
            <a:r>
              <a:rPr lang="en-US" dirty="0"/>
              <a:t>0</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1717233" y="3667806"/>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418445" y="2636011"/>
            <a:ext cx="914400" cy="369332"/>
          </a:xfrm>
          <a:prstGeom prst="rect">
            <a:avLst/>
          </a:prstGeom>
          <a:noFill/>
        </p:spPr>
        <p:txBody>
          <a:bodyPr wrap="square" rtlCol="0">
            <a:spAutoFit/>
          </a:bodyPr>
          <a:lstStyle/>
          <a:p>
            <a:r>
              <a:rPr lang="en-US" dirty="0"/>
              <a:t>0</a:t>
            </a:r>
          </a:p>
        </p:txBody>
      </p:sp>
      <p:sp>
        <p:nvSpPr>
          <p:cNvPr id="45" name="TextBox 44">
            <a:extLst>
              <a:ext uri="{FF2B5EF4-FFF2-40B4-BE49-F238E27FC236}">
                <a16:creationId xmlns:a16="http://schemas.microsoft.com/office/drawing/2014/main" id="{9A667E41-9F61-43C8-A127-F6249427082D}"/>
              </a:ext>
            </a:extLst>
          </p:cNvPr>
          <p:cNvSpPr txBox="1"/>
          <p:nvPr/>
        </p:nvSpPr>
        <p:spPr>
          <a:xfrm>
            <a:off x="5572989" y="1965879"/>
            <a:ext cx="6094520" cy="1569660"/>
          </a:xfrm>
          <a:prstGeom prst="rect">
            <a:avLst/>
          </a:prstGeom>
          <a:noFill/>
        </p:spPr>
        <p:txBody>
          <a:bodyPr wrap="square">
            <a:spAutoFit/>
          </a:bodyPr>
          <a:lstStyle/>
          <a:p>
            <a:r>
              <a:rPr lang="en-US" sz="2400" i="0" dirty="0">
                <a:effectLst/>
                <a:latin typeface="Times New Roman" panose="02020603050405020304" pitchFamily="18" charset="0"/>
                <a:cs typeface="Times New Roman" panose="02020603050405020304" pitchFamily="18" charset="0"/>
              </a:rPr>
              <a:t>c. If node To Be Deleted has two children, find the </a:t>
            </a:r>
            <a:r>
              <a:rPr lang="en-US" sz="2400" i="0" dirty="0" err="1">
                <a:effectLst/>
                <a:latin typeface="Times New Roman" panose="02020603050405020304" pitchFamily="18" charset="0"/>
                <a:cs typeface="Times New Roman" panose="02020603050405020304" pitchFamily="18" charset="0"/>
              </a:rPr>
              <a:t>inorder</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prede</a:t>
            </a:r>
            <a:r>
              <a:rPr lang="en-US" sz="2400" i="0" dirty="0">
                <a:effectLst/>
                <a:latin typeface="Times New Roman" panose="02020603050405020304" pitchFamily="18" charset="0"/>
                <a:cs typeface="Times New Roman" panose="02020603050405020304" pitchFamily="18" charset="0"/>
              </a:rPr>
              <a:t>cessor  of node To Be Deleted (</a:t>
            </a:r>
            <a:r>
              <a:rPr lang="en-US" sz="2400" i="0" dirty="0" err="1">
                <a:effectLst/>
                <a:latin typeface="Times New Roman" panose="02020603050405020304" pitchFamily="18" charset="0"/>
                <a:cs typeface="Times New Roman" panose="02020603050405020304" pitchFamily="18" charset="0"/>
              </a:rPr>
              <a:t>ie</a:t>
            </a:r>
            <a:r>
              <a:rPr lang="en-US" sz="2400" i="0" dirty="0">
                <a:effectLst/>
                <a:latin typeface="Times New Roman" panose="02020603050405020304" pitchFamily="18" charset="0"/>
                <a:cs typeface="Times New Roman" panose="02020603050405020304" pitchFamily="18" charset="0"/>
              </a:rPr>
              <a:t>. node with a </a:t>
            </a:r>
            <a:r>
              <a:rPr lang="en-US" sz="2400" dirty="0">
                <a:latin typeface="Times New Roman" panose="02020603050405020304" pitchFamily="18" charset="0"/>
                <a:cs typeface="Times New Roman" panose="02020603050405020304" pitchFamily="18" charset="0"/>
              </a:rPr>
              <a:t>max</a:t>
            </a:r>
            <a:r>
              <a:rPr lang="en-US" sz="2400" i="0" dirty="0">
                <a:effectLst/>
                <a:latin typeface="Times New Roman" panose="02020603050405020304" pitchFamily="18" charset="0"/>
                <a:cs typeface="Times New Roman" panose="02020603050405020304" pitchFamily="18" charset="0"/>
              </a:rPr>
              <a:t>imum value of key in the </a:t>
            </a:r>
            <a:r>
              <a:rPr lang="en-US" sz="2400" dirty="0" err="1">
                <a:latin typeface="Times New Roman" panose="02020603050405020304" pitchFamily="18" charset="0"/>
                <a:cs typeface="Times New Roman" panose="02020603050405020304" pitchFamily="18" charset="0"/>
              </a:rPr>
              <a:t>left</a:t>
            </a:r>
            <a:r>
              <a:rPr lang="en-US" sz="2400" i="0" dirty="0" err="1">
                <a:effectLst/>
                <a:latin typeface="Times New Roman" panose="02020603050405020304" pitchFamily="18" charset="0"/>
                <a:cs typeface="Times New Roman" panose="02020603050405020304" pitchFamily="18" charset="0"/>
              </a:rPr>
              <a:t>t</a:t>
            </a:r>
            <a:r>
              <a:rPr lang="en-US" sz="2400" i="0" dirty="0">
                <a:effectLst/>
                <a:latin typeface="Times New Roman" panose="02020603050405020304" pitchFamily="18" charset="0"/>
                <a:cs typeface="Times New Roman" panose="02020603050405020304" pitchFamily="18" charset="0"/>
              </a:rPr>
              <a:t> subtree).</a:t>
            </a:r>
            <a:endParaRPr lang="en-US" sz="2400" dirty="0"/>
          </a:p>
        </p:txBody>
      </p:sp>
    </p:spTree>
    <p:extLst>
      <p:ext uri="{BB962C8B-B14F-4D97-AF65-F5344CB8AC3E}">
        <p14:creationId xmlns:p14="http://schemas.microsoft.com/office/powerpoint/2010/main" val="3093949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1E31FBD-3EA9-4535-AAE0-9FC092A5A79C}"/>
              </a:ext>
            </a:extLst>
          </p:cNvPr>
          <p:cNvSpPr/>
          <p:nvPr/>
        </p:nvSpPr>
        <p:spPr>
          <a:xfrm>
            <a:off x="1948872" y="3847848"/>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E0E5E4-6EDF-4EB4-94A8-1DD192D22225}"/>
              </a:ext>
            </a:extLst>
          </p:cNvPr>
          <p:cNvSpPr/>
          <p:nvPr/>
        </p:nvSpPr>
        <p:spPr>
          <a:xfrm>
            <a:off x="4244109" y="4650508"/>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cxnSpLocks/>
            <a:stCxn id="59" idx="1"/>
            <a:endCxn id="8" idx="1"/>
          </p:cNvCxnSpPr>
          <p:nvPr/>
        </p:nvCxnSpPr>
        <p:spPr>
          <a:xfrm flipH="1">
            <a:off x="2019209" y="3266291"/>
            <a:ext cx="660395" cy="658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2AA8E6-5D9D-4902-B740-F5F58FCC05C6}"/>
              </a:ext>
            </a:extLst>
          </p:cNvPr>
          <p:cNvCxnSpPr>
            <a:stCxn id="9" idx="4"/>
          </p:cNvCxnSpPr>
          <p:nvPr/>
        </p:nvCxnSpPr>
        <p:spPr>
          <a:xfrm>
            <a:off x="4244109" y="4334161"/>
            <a:ext cx="253459" cy="40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13</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12</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17</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3" name="TextBox 62">
            <a:extLst>
              <a:ext uri="{FF2B5EF4-FFF2-40B4-BE49-F238E27FC236}">
                <a16:creationId xmlns:a16="http://schemas.microsoft.com/office/drawing/2014/main" id="{EB981B22-41E3-4269-8F7E-544604A0513D}"/>
              </a:ext>
            </a:extLst>
          </p:cNvPr>
          <p:cNvSpPr txBox="1"/>
          <p:nvPr/>
        </p:nvSpPr>
        <p:spPr>
          <a:xfrm>
            <a:off x="4294675" y="4801123"/>
            <a:ext cx="405785" cy="369332"/>
          </a:xfrm>
          <a:prstGeom prst="rect">
            <a:avLst/>
          </a:prstGeom>
          <a:noFill/>
        </p:spPr>
        <p:txBody>
          <a:bodyPr wrap="square" rtlCol="0">
            <a:spAutoFit/>
          </a:bodyPr>
          <a:lstStyle/>
          <a:p>
            <a:r>
              <a:rPr lang="en-US" dirty="0"/>
              <a:t>16</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6" name="TextBox 75">
            <a:extLst>
              <a:ext uri="{FF2B5EF4-FFF2-40B4-BE49-F238E27FC236}">
                <a16:creationId xmlns:a16="http://schemas.microsoft.com/office/drawing/2014/main" id="{79F6D47F-59A4-43BB-BF95-A807B85AFB34}"/>
              </a:ext>
            </a:extLst>
          </p:cNvPr>
          <p:cNvSpPr txBox="1"/>
          <p:nvPr/>
        </p:nvSpPr>
        <p:spPr>
          <a:xfrm>
            <a:off x="2050418" y="3906536"/>
            <a:ext cx="914400" cy="369332"/>
          </a:xfrm>
          <a:prstGeom prst="rect">
            <a:avLst/>
          </a:prstGeom>
          <a:noFill/>
        </p:spPr>
        <p:txBody>
          <a:bodyPr wrap="square" rtlCol="0">
            <a:spAutoFit/>
          </a:bodyPr>
          <a:lstStyle/>
          <a:p>
            <a:r>
              <a:rPr lang="en-US" dirty="0"/>
              <a:t>4</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420763" y="2850162"/>
            <a:ext cx="914400" cy="369332"/>
          </a:xfrm>
          <a:prstGeom prst="rect">
            <a:avLst/>
          </a:prstGeom>
          <a:noFill/>
        </p:spPr>
        <p:txBody>
          <a:bodyPr wrap="square" rtlCol="0">
            <a:spAutoFit/>
          </a:bodyPr>
          <a:lstStyle/>
          <a:p>
            <a:r>
              <a:rPr lang="en-US" dirty="0"/>
              <a:t>1</a:t>
            </a:r>
          </a:p>
        </p:txBody>
      </p:sp>
      <p:sp>
        <p:nvSpPr>
          <p:cNvPr id="23" name="TextBox 22">
            <a:extLst>
              <a:ext uri="{FF2B5EF4-FFF2-40B4-BE49-F238E27FC236}">
                <a16:creationId xmlns:a16="http://schemas.microsoft.com/office/drawing/2014/main" id="{C240A356-E5CF-4494-92A0-AA121FE68A15}"/>
              </a:ext>
            </a:extLst>
          </p:cNvPr>
          <p:cNvSpPr txBox="1"/>
          <p:nvPr/>
        </p:nvSpPr>
        <p:spPr>
          <a:xfrm>
            <a:off x="4056189" y="4470924"/>
            <a:ext cx="406404" cy="369332"/>
          </a:xfrm>
          <a:prstGeom prst="rect">
            <a:avLst/>
          </a:prstGeom>
          <a:noFill/>
        </p:spPr>
        <p:txBody>
          <a:bodyPr wrap="square" rtlCol="0">
            <a:spAutoFit/>
          </a:bodyPr>
          <a:lstStyle/>
          <a:p>
            <a:r>
              <a:rPr lang="en-US" dirty="0"/>
              <a:t>0</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1717233" y="3667806"/>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418445" y="2636011"/>
            <a:ext cx="914400"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22BB00E-7ABF-4154-B940-3EE1E6BE993A}"/>
              </a:ext>
            </a:extLst>
          </p:cNvPr>
          <p:cNvSpPr txBox="1"/>
          <p:nvPr/>
        </p:nvSpPr>
        <p:spPr>
          <a:xfrm>
            <a:off x="5746499" y="1874982"/>
            <a:ext cx="6094520" cy="1815882"/>
          </a:xfrm>
          <a:prstGeom prst="rect">
            <a:avLst/>
          </a:prstGeom>
          <a:noFill/>
        </p:spPr>
        <p:txBody>
          <a:bodyPr wrap="square">
            <a:spAutoFit/>
          </a:bodyPr>
          <a:lstStyle/>
          <a:p>
            <a:pPr marL="0" indent="0">
              <a:buNone/>
            </a:pPr>
            <a:r>
              <a:rPr lang="en-US" sz="2800" dirty="0">
                <a:latin typeface="Times New Roman" panose="02020603050405020304" pitchFamily="18" charset="0"/>
                <a:cs typeface="Times New Roman" panose="02020603050405020304" pitchFamily="18" charset="0"/>
              </a:rPr>
              <a:t>Case1:-</a:t>
            </a:r>
            <a:r>
              <a:rPr lang="en-US" sz="2800" dirty="0">
                <a:effectLst/>
                <a:latin typeface="Times New Roman" panose="02020603050405020304" pitchFamily="18" charset="0"/>
                <a:cs typeface="Times New Roman" panose="02020603050405020304" pitchFamily="18" charset="0"/>
              </a:rPr>
              <a:t> If </a:t>
            </a:r>
            <a:r>
              <a:rPr lang="en-US" sz="2800" i="0" dirty="0">
                <a:effectLst/>
                <a:latin typeface="Times New Roman" panose="02020603050405020304" pitchFamily="18" charset="0"/>
                <a:cs typeface="Times New Roman" panose="02020603050405020304" pitchFamily="18" charset="0"/>
              </a:rPr>
              <a:t>node To Be Deleted</a:t>
            </a:r>
            <a:r>
              <a:rPr lang="en-US" sz="2800" dirty="0">
                <a:effectLst/>
                <a:latin typeface="Times New Roman" panose="02020603050405020304" pitchFamily="18" charset="0"/>
                <a:cs typeface="Times New Roman" panose="02020603050405020304" pitchFamily="18" charset="0"/>
              </a:rPr>
              <a:t> has one child, then substitute the contents of </a:t>
            </a:r>
            <a:r>
              <a:rPr lang="en-US" sz="2800" i="0" dirty="0">
                <a:effectLst/>
                <a:latin typeface="Times New Roman" panose="02020603050405020304" pitchFamily="18" charset="0"/>
                <a:cs typeface="Times New Roman" panose="02020603050405020304" pitchFamily="18" charset="0"/>
              </a:rPr>
              <a:t>node To Be Deleted</a:t>
            </a:r>
            <a:r>
              <a:rPr lang="en-US" sz="2800" dirty="0">
                <a:effectLst/>
                <a:latin typeface="Times New Roman" panose="02020603050405020304" pitchFamily="18" charset="0"/>
                <a:cs typeface="Times New Roman" panose="02020603050405020304" pitchFamily="18" charset="0"/>
              </a:rPr>
              <a:t> with that of the child. Remove the child.</a:t>
            </a:r>
          </a:p>
        </p:txBody>
      </p:sp>
    </p:spTree>
    <p:extLst>
      <p:ext uri="{BB962C8B-B14F-4D97-AF65-F5344CB8AC3E}">
        <p14:creationId xmlns:p14="http://schemas.microsoft.com/office/powerpoint/2010/main" val="973503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0F04-722E-4CE6-89DB-D74A5090CBE3}"/>
              </a:ext>
            </a:extLst>
          </p:cNvPr>
          <p:cNvSpPr>
            <a:spLocks noGrp="1"/>
          </p:cNvSpPr>
          <p:nvPr>
            <p:ph type="title"/>
          </p:nvPr>
        </p:nvSpPr>
        <p:spPr>
          <a:xfrm>
            <a:off x="591126" y="628073"/>
            <a:ext cx="10963565" cy="1246909"/>
          </a:xfrm>
          <a:solidFill>
            <a:srgbClr val="92D050"/>
          </a:solidFill>
        </p:spPr>
        <p:txBody>
          <a:bodyPr/>
          <a:lstStyle/>
          <a:p>
            <a:r>
              <a:rPr lang="en-US" b="1" dirty="0">
                <a:latin typeface="Times New Roman" panose="02020603050405020304" pitchFamily="18" charset="0"/>
                <a:cs typeface="Times New Roman" panose="02020603050405020304" pitchFamily="18" charset="0"/>
              </a:rPr>
              <a:t>Deletion in </a:t>
            </a:r>
            <a:r>
              <a:rPr lang="en-US" b="1" dirty="0" err="1">
                <a:latin typeface="Times New Roman" panose="02020603050405020304" pitchFamily="18" charset="0"/>
                <a:cs typeface="Times New Roman" panose="02020603050405020304" pitchFamily="18" charset="0"/>
              </a:rPr>
              <a:t>avl</a:t>
            </a:r>
            <a:r>
              <a:rPr lang="en-US" b="1" dirty="0">
                <a:latin typeface="Times New Roman" panose="02020603050405020304" pitchFamily="18" charset="0"/>
                <a:cs typeface="Times New Roman" panose="02020603050405020304" pitchFamily="18" charset="0"/>
              </a:rPr>
              <a:t> tree:-</a:t>
            </a:r>
          </a:p>
        </p:txBody>
      </p:sp>
      <p:sp>
        <p:nvSpPr>
          <p:cNvPr id="3" name="Content Placeholder 2">
            <a:extLst>
              <a:ext uri="{FF2B5EF4-FFF2-40B4-BE49-F238E27FC236}">
                <a16:creationId xmlns:a16="http://schemas.microsoft.com/office/drawing/2014/main" id="{827EE7DA-51E9-470E-89EA-89C9D2F7B1F5}"/>
              </a:ext>
            </a:extLst>
          </p:cNvPr>
          <p:cNvSpPr>
            <a:spLocks noGrp="1"/>
          </p:cNvSpPr>
          <p:nvPr>
            <p:ph idx="1"/>
          </p:nvPr>
        </p:nvSpPr>
        <p:spPr>
          <a:xfrm>
            <a:off x="614217" y="2041236"/>
            <a:ext cx="10963565" cy="4271818"/>
          </a:xfrm>
        </p:spPr>
        <p:txBody>
          <a:bodyPr/>
          <a:lstStyle/>
          <a:p>
            <a:r>
              <a:rPr lang="en-US" dirty="0"/>
              <a:t>Ex:-8,7,11,14,17</a:t>
            </a:r>
          </a:p>
        </p:txBody>
      </p:sp>
      <p:sp>
        <p:nvSpPr>
          <p:cNvPr id="4" name="Oval 3">
            <a:extLst>
              <a:ext uri="{FF2B5EF4-FFF2-40B4-BE49-F238E27FC236}">
                <a16:creationId xmlns:a16="http://schemas.microsoft.com/office/drawing/2014/main" id="{F75C1967-A639-4237-A32F-5DA7832EB35D}"/>
              </a:ext>
            </a:extLst>
          </p:cNvPr>
          <p:cNvSpPr/>
          <p:nvPr/>
        </p:nvSpPr>
        <p:spPr>
          <a:xfrm>
            <a:off x="3470563" y="2424545"/>
            <a:ext cx="443346"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CE23543-E5D8-4531-A805-5F1FFB10874E}"/>
              </a:ext>
            </a:extLst>
          </p:cNvPr>
          <p:cNvSpPr/>
          <p:nvPr/>
        </p:nvSpPr>
        <p:spPr>
          <a:xfrm>
            <a:off x="2668046" y="2986242"/>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3220ED-4D4A-4089-BB57-5EB64EC54A32}"/>
              </a:ext>
            </a:extLst>
          </p:cNvPr>
          <p:cNvSpPr/>
          <p:nvPr/>
        </p:nvSpPr>
        <p:spPr>
          <a:xfrm>
            <a:off x="4484253" y="2947809"/>
            <a:ext cx="563418"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1E31FBD-3EA9-4535-AAE0-9FC092A5A79C}"/>
              </a:ext>
            </a:extLst>
          </p:cNvPr>
          <p:cNvSpPr/>
          <p:nvPr/>
        </p:nvSpPr>
        <p:spPr>
          <a:xfrm>
            <a:off x="1948872" y="3847848"/>
            <a:ext cx="480291" cy="5264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3829F1-5174-48B8-8421-AC26AF689E87}"/>
              </a:ext>
            </a:extLst>
          </p:cNvPr>
          <p:cNvSpPr/>
          <p:nvPr/>
        </p:nvSpPr>
        <p:spPr>
          <a:xfrm>
            <a:off x="3999345" y="3743034"/>
            <a:ext cx="489527"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28A1D5-82C5-4183-9EFE-1155A94B49B0}"/>
              </a:ext>
            </a:extLst>
          </p:cNvPr>
          <p:cNvSpPr/>
          <p:nvPr/>
        </p:nvSpPr>
        <p:spPr>
          <a:xfrm>
            <a:off x="5410001" y="3669596"/>
            <a:ext cx="581891" cy="517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B9C81A9-EAF6-41AF-BD58-B6967BF527BF}"/>
              </a:ext>
            </a:extLst>
          </p:cNvPr>
          <p:cNvSpPr/>
          <p:nvPr/>
        </p:nvSpPr>
        <p:spPr>
          <a:xfrm>
            <a:off x="5791199" y="4650507"/>
            <a:ext cx="609600" cy="5911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92260A0-ABE7-4C11-9AB2-D1FCA45F502B}"/>
              </a:ext>
            </a:extLst>
          </p:cNvPr>
          <p:cNvSpPr/>
          <p:nvPr/>
        </p:nvSpPr>
        <p:spPr>
          <a:xfrm>
            <a:off x="4971476" y="4650508"/>
            <a:ext cx="535708" cy="59112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85F9FA3-066B-4BEA-AB02-892F2163A4FD}"/>
              </a:ext>
            </a:extLst>
          </p:cNvPr>
          <p:cNvCxnSpPr>
            <a:cxnSpLocks/>
            <a:stCxn id="4" idx="2"/>
            <a:endCxn id="5" idx="7"/>
          </p:cNvCxnSpPr>
          <p:nvPr/>
        </p:nvCxnSpPr>
        <p:spPr>
          <a:xfrm flipH="1">
            <a:off x="3078000" y="2683163"/>
            <a:ext cx="392563" cy="380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5B13E-EFA4-41DC-91DC-F0054C054369}"/>
              </a:ext>
            </a:extLst>
          </p:cNvPr>
          <p:cNvCxnSpPr>
            <a:cxnSpLocks/>
            <a:stCxn id="4" idx="6"/>
            <a:endCxn id="6" idx="1"/>
          </p:cNvCxnSpPr>
          <p:nvPr/>
        </p:nvCxnSpPr>
        <p:spPr>
          <a:xfrm>
            <a:off x="3913909" y="2683163"/>
            <a:ext cx="652855" cy="34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03A10B-34D0-4585-97BA-5856EBC9EBB3}"/>
              </a:ext>
            </a:extLst>
          </p:cNvPr>
          <p:cNvCxnSpPr>
            <a:cxnSpLocks/>
            <a:stCxn id="59" idx="1"/>
            <a:endCxn id="8" idx="1"/>
          </p:cNvCxnSpPr>
          <p:nvPr/>
        </p:nvCxnSpPr>
        <p:spPr>
          <a:xfrm flipH="1">
            <a:off x="2019209" y="3266291"/>
            <a:ext cx="660395" cy="658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178D99-65A0-4AB3-B5C9-8720E372064D}"/>
              </a:ext>
            </a:extLst>
          </p:cNvPr>
          <p:cNvCxnSpPr>
            <a:cxnSpLocks/>
            <a:stCxn id="6" idx="3"/>
            <a:endCxn id="9" idx="0"/>
          </p:cNvCxnSpPr>
          <p:nvPr/>
        </p:nvCxnSpPr>
        <p:spPr>
          <a:xfrm flipH="1">
            <a:off x="4244109" y="3397182"/>
            <a:ext cx="322655" cy="345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1033A9-4183-416B-918C-29E639F0C904}"/>
              </a:ext>
            </a:extLst>
          </p:cNvPr>
          <p:cNvCxnSpPr>
            <a:cxnSpLocks/>
            <a:stCxn id="6" idx="5"/>
            <a:endCxn id="10" idx="1"/>
          </p:cNvCxnSpPr>
          <p:nvPr/>
        </p:nvCxnSpPr>
        <p:spPr>
          <a:xfrm>
            <a:off x="4965160" y="3397182"/>
            <a:ext cx="530057" cy="34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36159D-64F7-4739-BF5A-07990C6B5EE6}"/>
              </a:ext>
            </a:extLst>
          </p:cNvPr>
          <p:cNvCxnSpPr>
            <a:cxnSpLocks/>
            <a:stCxn id="16" idx="0"/>
            <a:endCxn id="10" idx="3"/>
          </p:cNvCxnSpPr>
          <p:nvPr/>
        </p:nvCxnSpPr>
        <p:spPr>
          <a:xfrm flipV="1">
            <a:off x="5239330" y="4111085"/>
            <a:ext cx="255887" cy="53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7793AF-AD5E-41DA-BB35-ED6FB4343C8B}"/>
              </a:ext>
            </a:extLst>
          </p:cNvPr>
          <p:cNvCxnSpPr>
            <a:stCxn id="10" idx="5"/>
            <a:endCxn id="15" idx="0"/>
          </p:cNvCxnSpPr>
          <p:nvPr/>
        </p:nvCxnSpPr>
        <p:spPr>
          <a:xfrm>
            <a:off x="5906676" y="4111085"/>
            <a:ext cx="189323" cy="539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D01837C-0981-4F6D-8FA9-26E86A5EB493}"/>
              </a:ext>
            </a:extLst>
          </p:cNvPr>
          <p:cNvSpPr txBox="1"/>
          <p:nvPr/>
        </p:nvSpPr>
        <p:spPr>
          <a:xfrm>
            <a:off x="3470563" y="2503920"/>
            <a:ext cx="563417" cy="369332"/>
          </a:xfrm>
          <a:prstGeom prst="rect">
            <a:avLst/>
          </a:prstGeom>
          <a:noFill/>
        </p:spPr>
        <p:txBody>
          <a:bodyPr wrap="square" rtlCol="0">
            <a:spAutoFit/>
          </a:bodyPr>
          <a:lstStyle/>
          <a:p>
            <a:r>
              <a:rPr lang="en-US" dirty="0"/>
              <a:t>13</a:t>
            </a:r>
          </a:p>
        </p:txBody>
      </p:sp>
      <p:sp>
        <p:nvSpPr>
          <p:cNvPr id="59" name="TextBox 58">
            <a:extLst>
              <a:ext uri="{FF2B5EF4-FFF2-40B4-BE49-F238E27FC236}">
                <a16:creationId xmlns:a16="http://schemas.microsoft.com/office/drawing/2014/main" id="{08B17394-C79D-4430-B2C0-2B66C0599761}"/>
              </a:ext>
            </a:extLst>
          </p:cNvPr>
          <p:cNvSpPr txBox="1"/>
          <p:nvPr/>
        </p:nvSpPr>
        <p:spPr>
          <a:xfrm>
            <a:off x="2679604" y="3081625"/>
            <a:ext cx="480290" cy="369332"/>
          </a:xfrm>
          <a:prstGeom prst="rect">
            <a:avLst/>
          </a:prstGeom>
          <a:noFill/>
        </p:spPr>
        <p:txBody>
          <a:bodyPr wrap="square" rtlCol="0">
            <a:spAutoFit/>
          </a:bodyPr>
          <a:lstStyle/>
          <a:p>
            <a:r>
              <a:rPr lang="en-US" dirty="0"/>
              <a:t>12</a:t>
            </a:r>
          </a:p>
        </p:txBody>
      </p:sp>
      <p:sp>
        <p:nvSpPr>
          <p:cNvPr id="60" name="TextBox 59">
            <a:extLst>
              <a:ext uri="{FF2B5EF4-FFF2-40B4-BE49-F238E27FC236}">
                <a16:creationId xmlns:a16="http://schemas.microsoft.com/office/drawing/2014/main" id="{4A332944-82CC-4BC2-A369-4E7EBBDBF566}"/>
              </a:ext>
            </a:extLst>
          </p:cNvPr>
          <p:cNvSpPr txBox="1"/>
          <p:nvPr/>
        </p:nvSpPr>
        <p:spPr>
          <a:xfrm>
            <a:off x="4559475" y="3046262"/>
            <a:ext cx="467373" cy="369332"/>
          </a:xfrm>
          <a:prstGeom prst="rect">
            <a:avLst/>
          </a:prstGeom>
          <a:noFill/>
        </p:spPr>
        <p:txBody>
          <a:bodyPr wrap="square" rtlCol="0">
            <a:spAutoFit/>
          </a:bodyPr>
          <a:lstStyle/>
          <a:p>
            <a:r>
              <a:rPr lang="en-US" dirty="0"/>
              <a:t>19</a:t>
            </a:r>
          </a:p>
        </p:txBody>
      </p:sp>
      <p:sp>
        <p:nvSpPr>
          <p:cNvPr id="61" name="TextBox 60">
            <a:extLst>
              <a:ext uri="{FF2B5EF4-FFF2-40B4-BE49-F238E27FC236}">
                <a16:creationId xmlns:a16="http://schemas.microsoft.com/office/drawing/2014/main" id="{7EA90BA1-F8D2-44F6-A0AB-10620489B38C}"/>
              </a:ext>
            </a:extLst>
          </p:cNvPr>
          <p:cNvSpPr txBox="1"/>
          <p:nvPr/>
        </p:nvSpPr>
        <p:spPr>
          <a:xfrm>
            <a:off x="4051373" y="3874715"/>
            <a:ext cx="480907" cy="369332"/>
          </a:xfrm>
          <a:prstGeom prst="rect">
            <a:avLst/>
          </a:prstGeom>
          <a:noFill/>
        </p:spPr>
        <p:txBody>
          <a:bodyPr wrap="square" rtlCol="0">
            <a:spAutoFit/>
          </a:bodyPr>
          <a:lstStyle/>
          <a:p>
            <a:r>
              <a:rPr lang="en-US" dirty="0"/>
              <a:t>16</a:t>
            </a:r>
          </a:p>
        </p:txBody>
      </p:sp>
      <p:sp>
        <p:nvSpPr>
          <p:cNvPr id="62" name="TextBox 61">
            <a:extLst>
              <a:ext uri="{FF2B5EF4-FFF2-40B4-BE49-F238E27FC236}">
                <a16:creationId xmlns:a16="http://schemas.microsoft.com/office/drawing/2014/main" id="{CD7917A3-D29E-4B4F-A4CE-3AD6D23D11D8}"/>
              </a:ext>
            </a:extLst>
          </p:cNvPr>
          <p:cNvSpPr txBox="1"/>
          <p:nvPr/>
        </p:nvSpPr>
        <p:spPr>
          <a:xfrm>
            <a:off x="5453409" y="3785061"/>
            <a:ext cx="532242" cy="369332"/>
          </a:xfrm>
          <a:prstGeom prst="rect">
            <a:avLst/>
          </a:prstGeom>
          <a:noFill/>
        </p:spPr>
        <p:txBody>
          <a:bodyPr wrap="square" rtlCol="0">
            <a:spAutoFit/>
          </a:bodyPr>
          <a:lstStyle/>
          <a:p>
            <a:r>
              <a:rPr lang="en-US" dirty="0"/>
              <a:t>53</a:t>
            </a:r>
          </a:p>
        </p:txBody>
      </p:sp>
      <p:sp>
        <p:nvSpPr>
          <p:cNvPr id="65" name="TextBox 64">
            <a:extLst>
              <a:ext uri="{FF2B5EF4-FFF2-40B4-BE49-F238E27FC236}">
                <a16:creationId xmlns:a16="http://schemas.microsoft.com/office/drawing/2014/main" id="{EFF8B6F7-52AB-4073-8FAC-E61A3880EEFA}"/>
              </a:ext>
            </a:extLst>
          </p:cNvPr>
          <p:cNvSpPr txBox="1"/>
          <p:nvPr/>
        </p:nvSpPr>
        <p:spPr>
          <a:xfrm>
            <a:off x="5068454" y="4761405"/>
            <a:ext cx="914400" cy="369332"/>
          </a:xfrm>
          <a:prstGeom prst="rect">
            <a:avLst/>
          </a:prstGeom>
          <a:noFill/>
        </p:spPr>
        <p:txBody>
          <a:bodyPr wrap="square" rtlCol="0">
            <a:spAutoFit/>
          </a:bodyPr>
          <a:lstStyle/>
          <a:p>
            <a:r>
              <a:rPr lang="en-US" dirty="0"/>
              <a:t>20</a:t>
            </a:r>
          </a:p>
        </p:txBody>
      </p:sp>
      <p:sp>
        <p:nvSpPr>
          <p:cNvPr id="68" name="TextBox 67">
            <a:extLst>
              <a:ext uri="{FF2B5EF4-FFF2-40B4-BE49-F238E27FC236}">
                <a16:creationId xmlns:a16="http://schemas.microsoft.com/office/drawing/2014/main" id="{42AD40D8-1B5C-4B61-9C64-BE07ABF8F797}"/>
              </a:ext>
            </a:extLst>
          </p:cNvPr>
          <p:cNvSpPr txBox="1"/>
          <p:nvPr/>
        </p:nvSpPr>
        <p:spPr>
          <a:xfrm>
            <a:off x="5904973" y="4801123"/>
            <a:ext cx="480907" cy="369332"/>
          </a:xfrm>
          <a:prstGeom prst="rect">
            <a:avLst/>
          </a:prstGeom>
          <a:noFill/>
        </p:spPr>
        <p:txBody>
          <a:bodyPr wrap="square" rtlCol="0">
            <a:spAutoFit/>
          </a:bodyPr>
          <a:lstStyle/>
          <a:p>
            <a:r>
              <a:rPr lang="en-US" dirty="0"/>
              <a:t>60</a:t>
            </a:r>
          </a:p>
        </p:txBody>
      </p:sp>
      <p:sp>
        <p:nvSpPr>
          <p:cNvPr id="76" name="TextBox 75">
            <a:extLst>
              <a:ext uri="{FF2B5EF4-FFF2-40B4-BE49-F238E27FC236}">
                <a16:creationId xmlns:a16="http://schemas.microsoft.com/office/drawing/2014/main" id="{79F6D47F-59A4-43BB-BF95-A807B85AFB34}"/>
              </a:ext>
            </a:extLst>
          </p:cNvPr>
          <p:cNvSpPr txBox="1"/>
          <p:nvPr/>
        </p:nvSpPr>
        <p:spPr>
          <a:xfrm>
            <a:off x="2050418" y="3906536"/>
            <a:ext cx="914400" cy="369332"/>
          </a:xfrm>
          <a:prstGeom prst="rect">
            <a:avLst/>
          </a:prstGeom>
          <a:noFill/>
        </p:spPr>
        <p:txBody>
          <a:bodyPr wrap="square" rtlCol="0">
            <a:spAutoFit/>
          </a:bodyPr>
          <a:lstStyle/>
          <a:p>
            <a:r>
              <a:rPr lang="en-US" dirty="0"/>
              <a:t>4</a:t>
            </a:r>
          </a:p>
        </p:txBody>
      </p:sp>
      <p:sp>
        <p:nvSpPr>
          <p:cNvPr id="17" name="TextBox 16">
            <a:extLst>
              <a:ext uri="{FF2B5EF4-FFF2-40B4-BE49-F238E27FC236}">
                <a16:creationId xmlns:a16="http://schemas.microsoft.com/office/drawing/2014/main" id="{2120BF40-400E-49C8-8C5A-DA3C0D84C632}"/>
              </a:ext>
            </a:extLst>
          </p:cNvPr>
          <p:cNvSpPr txBox="1"/>
          <p:nvPr/>
        </p:nvSpPr>
        <p:spPr>
          <a:xfrm>
            <a:off x="3233244" y="2348496"/>
            <a:ext cx="914400"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43671E98-D35D-42EF-9416-86AD53FDBD30}"/>
              </a:ext>
            </a:extLst>
          </p:cNvPr>
          <p:cNvSpPr txBox="1"/>
          <p:nvPr/>
        </p:nvSpPr>
        <p:spPr>
          <a:xfrm>
            <a:off x="2420763" y="2850162"/>
            <a:ext cx="914400" cy="369332"/>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E11C600A-82D0-4D2F-A263-C47FB59080FC}"/>
              </a:ext>
            </a:extLst>
          </p:cNvPr>
          <p:cNvSpPr txBox="1"/>
          <p:nvPr/>
        </p:nvSpPr>
        <p:spPr>
          <a:xfrm>
            <a:off x="4794930" y="4460896"/>
            <a:ext cx="663913"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004D8B3-E8F0-46B2-BFCA-F0C17FF7D4FF}"/>
              </a:ext>
            </a:extLst>
          </p:cNvPr>
          <p:cNvSpPr txBox="1"/>
          <p:nvPr/>
        </p:nvSpPr>
        <p:spPr>
          <a:xfrm>
            <a:off x="5333999" y="3316833"/>
            <a:ext cx="914400" cy="369332"/>
          </a:xfrm>
          <a:prstGeom prst="rect">
            <a:avLst/>
          </a:prstGeom>
          <a:noFill/>
        </p:spPr>
        <p:txBody>
          <a:bodyPr wrap="square" rtlCol="0">
            <a:spAutoFit/>
          </a:bodyPr>
          <a:lstStyle/>
          <a:p>
            <a:r>
              <a:rPr lang="en-US" dirty="0"/>
              <a:t>0</a:t>
            </a:r>
          </a:p>
        </p:txBody>
      </p:sp>
      <p:sp>
        <p:nvSpPr>
          <p:cNvPr id="30" name="TextBox 29">
            <a:extLst>
              <a:ext uri="{FF2B5EF4-FFF2-40B4-BE49-F238E27FC236}">
                <a16:creationId xmlns:a16="http://schemas.microsoft.com/office/drawing/2014/main" id="{6BE27399-1470-44BC-863B-CF8FE06F66AF}"/>
              </a:ext>
            </a:extLst>
          </p:cNvPr>
          <p:cNvSpPr txBox="1"/>
          <p:nvPr/>
        </p:nvSpPr>
        <p:spPr>
          <a:xfrm>
            <a:off x="1717233" y="3667806"/>
            <a:ext cx="914400" cy="3693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0AF94DEC-C0E8-4C9D-A082-FC6B1025FC41}"/>
              </a:ext>
            </a:extLst>
          </p:cNvPr>
          <p:cNvSpPr txBox="1"/>
          <p:nvPr/>
        </p:nvSpPr>
        <p:spPr>
          <a:xfrm>
            <a:off x="3999052" y="3422256"/>
            <a:ext cx="914400" cy="369332"/>
          </a:xfrm>
          <a:prstGeom prst="rect">
            <a:avLst/>
          </a:prstGeom>
          <a:noFill/>
        </p:spPr>
        <p:txBody>
          <a:bodyPr wrap="square" rtlCol="0">
            <a:spAutoFit/>
          </a:bodyPr>
          <a:lstStyle/>
          <a:p>
            <a:r>
              <a:rPr lang="en-US" dirty="0"/>
              <a:t>0</a:t>
            </a:r>
          </a:p>
        </p:txBody>
      </p:sp>
      <p:sp>
        <p:nvSpPr>
          <p:cNvPr id="34" name="TextBox 33">
            <a:extLst>
              <a:ext uri="{FF2B5EF4-FFF2-40B4-BE49-F238E27FC236}">
                <a16:creationId xmlns:a16="http://schemas.microsoft.com/office/drawing/2014/main" id="{50F25B89-A7D9-45AD-A91A-06A55FFB06B7}"/>
              </a:ext>
            </a:extLst>
          </p:cNvPr>
          <p:cNvSpPr txBox="1"/>
          <p:nvPr/>
        </p:nvSpPr>
        <p:spPr>
          <a:xfrm>
            <a:off x="5665980" y="4454780"/>
            <a:ext cx="9144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00C8810E-D42B-461D-889E-121E68ABD562}"/>
              </a:ext>
            </a:extLst>
          </p:cNvPr>
          <p:cNvSpPr txBox="1"/>
          <p:nvPr/>
        </p:nvSpPr>
        <p:spPr>
          <a:xfrm>
            <a:off x="4384963" y="2691119"/>
            <a:ext cx="914400" cy="369332"/>
          </a:xfrm>
          <a:prstGeom prst="rect">
            <a:avLst/>
          </a:prstGeom>
          <a:noFill/>
        </p:spPr>
        <p:txBody>
          <a:bodyPr wrap="square" rtlCol="0">
            <a:spAutoFit/>
          </a:bodyPr>
          <a:lstStyle/>
          <a:p>
            <a:r>
              <a:rPr lang="en-US" dirty="0"/>
              <a:t>-1</a:t>
            </a:r>
          </a:p>
        </p:txBody>
      </p:sp>
      <p:sp>
        <p:nvSpPr>
          <p:cNvPr id="7" name="TextBox 6">
            <a:extLst>
              <a:ext uri="{FF2B5EF4-FFF2-40B4-BE49-F238E27FC236}">
                <a16:creationId xmlns:a16="http://schemas.microsoft.com/office/drawing/2014/main" id="{A77F3B79-60D3-4402-A7E0-457D9CCC1904}"/>
              </a:ext>
            </a:extLst>
          </p:cNvPr>
          <p:cNvSpPr txBox="1"/>
          <p:nvPr/>
        </p:nvSpPr>
        <p:spPr>
          <a:xfrm>
            <a:off x="7549536" y="2611642"/>
            <a:ext cx="1526380" cy="523220"/>
          </a:xfrm>
          <a:prstGeom prst="rect">
            <a:avLst/>
          </a:prstGeom>
          <a:solidFill>
            <a:srgbClr val="FFC000"/>
          </a:solidFill>
        </p:spPr>
        <p:txBody>
          <a:bodyPr wrap="none" rtlCol="0">
            <a:spAutoFit/>
          </a:bodyPr>
          <a:lstStyle/>
          <a:p>
            <a:r>
              <a:rPr lang="en-US" sz="2800" dirty="0"/>
              <a:t>BF=hl-</a:t>
            </a:r>
            <a:r>
              <a:rPr lang="en-US" sz="2800" dirty="0" err="1"/>
              <a:t>hr</a:t>
            </a:r>
            <a:endParaRPr lang="en-US" sz="2800" dirty="0"/>
          </a:p>
        </p:txBody>
      </p:sp>
      <p:sp>
        <p:nvSpPr>
          <p:cNvPr id="37" name="TextBox 36">
            <a:extLst>
              <a:ext uri="{FF2B5EF4-FFF2-40B4-BE49-F238E27FC236}">
                <a16:creationId xmlns:a16="http://schemas.microsoft.com/office/drawing/2014/main" id="{B62B0112-48C0-4D39-BFFD-CD459172693C}"/>
              </a:ext>
            </a:extLst>
          </p:cNvPr>
          <p:cNvSpPr txBox="1"/>
          <p:nvPr/>
        </p:nvSpPr>
        <p:spPr>
          <a:xfrm>
            <a:off x="4603589" y="1803906"/>
            <a:ext cx="6096000" cy="1446550"/>
          </a:xfrm>
          <a:prstGeom prst="rect">
            <a:avLst/>
          </a:prstGeom>
          <a:noFill/>
        </p:spPr>
        <p:txBody>
          <a:bodyPr wrap="square">
            <a:spAutoFit/>
          </a:bodyPr>
          <a:lstStyle/>
          <a:p>
            <a:r>
              <a:rPr lang="en-US" sz="4400" i="0" dirty="0">
                <a:effectLst/>
                <a:latin typeface="Times New Roman" panose="02020603050405020304" pitchFamily="18" charset="0"/>
                <a:cs typeface="Times New Roman" panose="02020603050405020304" pitchFamily="18" charset="0"/>
              </a:rPr>
              <a:t>The final tree:-</a:t>
            </a:r>
            <a:br>
              <a:rPr lang="en-US" sz="4400" dirty="0">
                <a:latin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4609382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FCE5-F4BD-484A-9E78-44AD2451CA69}"/>
              </a:ext>
            </a:extLst>
          </p:cNvPr>
          <p:cNvSpPr>
            <a:spLocks noGrp="1"/>
          </p:cNvSpPr>
          <p:nvPr>
            <p:ph type="title"/>
          </p:nvPr>
        </p:nvSpPr>
        <p:spPr>
          <a:xfrm>
            <a:off x="577049" y="585926"/>
            <a:ext cx="10972800" cy="1700073"/>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i="0" u="none" strike="noStrike" dirty="0">
                <a:solidFill>
                  <a:srgbClr val="000000"/>
                </a:solidFill>
                <a:effectLst/>
                <a:latin typeface="Times New Roman" panose="02020603050405020304" pitchFamily="18" charset="0"/>
                <a:cs typeface="Times New Roman" panose="02020603050405020304" pitchFamily="18" charset="0"/>
              </a:rPr>
              <a:t>Complexity:-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7502C4-3F24-46C0-8E07-E0BC67FE067D}"/>
              </a:ext>
            </a:extLst>
          </p:cNvPr>
          <p:cNvSpPr>
            <a:spLocks noGrp="1"/>
          </p:cNvSpPr>
          <p:nvPr>
            <p:ph idx="1"/>
          </p:nvPr>
        </p:nvSpPr>
        <p:spPr>
          <a:xfrm>
            <a:off x="577049" y="2556932"/>
            <a:ext cx="10972800" cy="3715142"/>
          </a:xfrm>
          <a:ln>
            <a:solidFill>
              <a:srgbClr val="C00000"/>
            </a:solidFill>
          </a:ln>
          <a:effectLst>
            <a:glow rad="228600">
              <a:schemeClr val="accent2">
                <a:satMod val="175000"/>
                <a:alpha val="40000"/>
              </a:schemeClr>
            </a:glow>
          </a:effectLst>
        </p:spPr>
        <p:txBody>
          <a:bodyPr>
            <a:noAutofit/>
          </a:bodyPr>
          <a:lstStyle/>
          <a:p>
            <a:pPr rtl="0">
              <a:spcBef>
                <a:spcPts val="0"/>
              </a:spcBef>
              <a:spcAft>
                <a:spcPts val="0"/>
              </a:spcAft>
            </a:pPr>
            <a:r>
              <a:rPr lang="en-US" sz="4000" b="1" i="0" u="none" strike="noStrike" dirty="0">
                <a:solidFill>
                  <a:srgbClr val="333333"/>
                </a:solidFill>
                <a:effectLst/>
                <a:latin typeface="Times New Roman" panose="02020603050405020304" pitchFamily="18" charset="0"/>
                <a:cs typeface="Times New Roman" panose="02020603050405020304" pitchFamily="18" charset="0"/>
              </a:rPr>
              <a:t>The running time of all the operations in AVL tree is O(</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logn</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This is because AVL tree guarantees the height of the tree is always in the order of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logn</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a:t>
            </a:r>
            <a:endParaRPr lang="en-US" sz="4000" b="1" dirty="0">
              <a:effectLst/>
              <a:latin typeface="Times New Roman" panose="02020603050405020304" pitchFamily="18" charset="0"/>
              <a:cs typeface="Times New Roman" panose="02020603050405020304" pitchFamily="18" charset="0"/>
            </a:endParaRPr>
          </a:p>
          <a:p>
            <a:pPr marL="0" indent="0">
              <a:buNone/>
            </a:pP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88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4F00-CBDD-4846-BEA2-9F43F5AE3C6E}"/>
              </a:ext>
            </a:extLst>
          </p:cNvPr>
          <p:cNvSpPr>
            <a:spLocks noGrp="1"/>
          </p:cNvSpPr>
          <p:nvPr>
            <p:ph type="title"/>
          </p:nvPr>
        </p:nvSpPr>
        <p:spPr>
          <a:xfrm>
            <a:off x="577047" y="701336"/>
            <a:ext cx="11017190" cy="1500327"/>
          </a:xfrm>
          <a:solidFill>
            <a:srgbClr val="92D050"/>
          </a:solidFill>
          <a:ln>
            <a:solidFill>
              <a:srgbClr val="C00000"/>
            </a:solidFill>
          </a:ln>
          <a:effectLst>
            <a:glow rad="228600">
              <a:schemeClr val="accent2">
                <a:satMod val="175000"/>
                <a:alpha val="40000"/>
              </a:schemeClr>
            </a:glow>
          </a:effectLst>
        </p:spPr>
        <p:txBody>
          <a:bodyPr>
            <a:noAutofit/>
          </a:bodyPr>
          <a:lstStyle/>
          <a:p>
            <a:pPr rtl="0">
              <a:spcBef>
                <a:spcPts val="1500"/>
              </a:spcBef>
              <a:spcAft>
                <a:spcPts val="1500"/>
              </a:spcAft>
            </a:pPr>
            <a:r>
              <a:rPr lang="en-US" sz="4000" b="1" i="0" u="none" strike="noStrike" dirty="0">
                <a:solidFill>
                  <a:srgbClr val="333333"/>
                </a:solidFill>
                <a:effectLst/>
                <a:latin typeface="Times New Roman" panose="02020603050405020304" pitchFamily="18" charset="0"/>
                <a:cs typeface="Times New Roman" panose="02020603050405020304" pitchFamily="18" charset="0"/>
              </a:rPr>
              <a:t>Implementation:-</a:t>
            </a:r>
            <a:br>
              <a:rPr lang="en-US" sz="4000" b="1" dirty="0">
                <a:effectLst/>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265B14-22C3-43C6-909F-5FCC96D87510}"/>
              </a:ext>
            </a:extLst>
          </p:cNvPr>
          <p:cNvSpPr>
            <a:spLocks noGrp="1"/>
          </p:cNvSpPr>
          <p:nvPr>
            <p:ph idx="1"/>
          </p:nvPr>
        </p:nvSpPr>
        <p:spPr>
          <a:xfrm>
            <a:off x="577046" y="2574524"/>
            <a:ext cx="11017190" cy="3582140"/>
          </a:xfrm>
          <a:ln>
            <a:solidFill>
              <a:srgbClr val="C00000"/>
            </a:solidFill>
          </a:ln>
          <a:effectLst>
            <a:glow rad="228600">
              <a:schemeClr val="accent2">
                <a:satMod val="175000"/>
                <a:alpha val="40000"/>
              </a:schemeClr>
            </a:glow>
          </a:effectLst>
        </p:spPr>
        <p:txBody>
          <a:bodyPr>
            <a:normAutofit/>
          </a:bodyPr>
          <a:lstStyle/>
          <a:p>
            <a:pPr marL="0" indent="0" rtl="0">
              <a:spcBef>
                <a:spcPts val="0"/>
              </a:spcBef>
              <a:spcAft>
                <a:spcPts val="800"/>
              </a:spcAft>
              <a:buNone/>
            </a:pPr>
            <a:r>
              <a:rPr lang="en-US" sz="2800" i="0" u="none" strike="noStrike" dirty="0">
                <a:solidFill>
                  <a:srgbClr val="333333"/>
                </a:solidFill>
                <a:effectLst/>
                <a:latin typeface="Times New Roman" panose="02020603050405020304" pitchFamily="18" charset="0"/>
                <a:cs typeface="Times New Roman" panose="02020603050405020304" pitchFamily="18" charset="0"/>
              </a:rPr>
              <a:t>The AVL tree node has the following properties.</a:t>
            </a:r>
            <a:endParaRPr lang="en-US" sz="2800"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sz="2800" i="0" u="none" strike="noStrike" dirty="0">
                <a:solidFill>
                  <a:srgbClr val="333333"/>
                </a:solidFill>
                <a:effectLst/>
                <a:latin typeface="Times New Roman" panose="02020603050405020304" pitchFamily="18" charset="0"/>
                <a:cs typeface="Times New Roman" panose="02020603050405020304" pitchFamily="18" charset="0"/>
              </a:rPr>
              <a:t>data: It contains the key of the node</a:t>
            </a:r>
          </a:p>
          <a:p>
            <a:pPr rtl="0" fontAlgn="base">
              <a:spcBef>
                <a:spcPts val="0"/>
              </a:spcBef>
              <a:spcAft>
                <a:spcPts val="0"/>
              </a:spcAft>
              <a:buFont typeface="+mj-lt"/>
              <a:buAutoNum type="arabicPeriod"/>
            </a:pPr>
            <a:r>
              <a:rPr lang="en-US" sz="2800" i="0" u="none" strike="noStrike" dirty="0">
                <a:solidFill>
                  <a:srgbClr val="333333"/>
                </a:solidFill>
                <a:effectLst/>
                <a:latin typeface="Times New Roman" panose="02020603050405020304" pitchFamily="18" charset="0"/>
                <a:cs typeface="Times New Roman" panose="02020603050405020304" pitchFamily="18" charset="0"/>
              </a:rPr>
              <a:t>parent: It contains the reference to the parent node.</a:t>
            </a:r>
          </a:p>
          <a:p>
            <a:pPr rtl="0" fontAlgn="base">
              <a:spcBef>
                <a:spcPts val="0"/>
              </a:spcBef>
              <a:spcAft>
                <a:spcPts val="0"/>
              </a:spcAft>
              <a:buFont typeface="+mj-lt"/>
              <a:buAutoNum type="arabicPeriod"/>
            </a:pPr>
            <a:r>
              <a:rPr lang="en-US" sz="2800" i="0" u="none" strike="noStrike" dirty="0">
                <a:solidFill>
                  <a:srgbClr val="333333"/>
                </a:solidFill>
                <a:effectLst/>
                <a:latin typeface="Times New Roman" panose="02020603050405020304" pitchFamily="18" charset="0"/>
                <a:cs typeface="Times New Roman" panose="02020603050405020304" pitchFamily="18" charset="0"/>
              </a:rPr>
              <a:t>left: It contains the reference to the left subtree.</a:t>
            </a:r>
          </a:p>
          <a:p>
            <a:pPr rtl="0" fontAlgn="base">
              <a:spcBef>
                <a:spcPts val="0"/>
              </a:spcBef>
              <a:spcAft>
                <a:spcPts val="0"/>
              </a:spcAft>
              <a:buFont typeface="+mj-lt"/>
              <a:buAutoNum type="arabicPeriod"/>
            </a:pPr>
            <a:r>
              <a:rPr lang="en-US" sz="2800" i="0" u="none" strike="noStrike" dirty="0">
                <a:solidFill>
                  <a:srgbClr val="333333"/>
                </a:solidFill>
                <a:effectLst/>
                <a:latin typeface="Times New Roman" panose="02020603050405020304" pitchFamily="18" charset="0"/>
                <a:cs typeface="Times New Roman" panose="02020603050405020304" pitchFamily="18" charset="0"/>
              </a:rPr>
              <a:t>right: It contains the reference to the right subtree.</a:t>
            </a:r>
          </a:p>
          <a:p>
            <a:pPr rtl="0" fontAlgn="base">
              <a:spcBef>
                <a:spcPts val="0"/>
              </a:spcBef>
              <a:spcAft>
                <a:spcPts val="800"/>
              </a:spcAft>
              <a:buFont typeface="+mj-lt"/>
              <a:buAutoNum type="arabicPeriod"/>
            </a:pPr>
            <a:r>
              <a:rPr lang="en-US" sz="2800" i="0" u="none" strike="noStrike" dirty="0">
                <a:solidFill>
                  <a:srgbClr val="333333"/>
                </a:solidFill>
                <a:effectLst/>
                <a:latin typeface="Times New Roman" panose="02020603050405020304" pitchFamily="18" charset="0"/>
                <a:cs typeface="Times New Roman" panose="02020603050405020304" pitchFamily="18" charset="0"/>
              </a:rPr>
              <a:t>bf: It contains the balance factor of the node. This is the additional property in the AVL tree which is not present in ordinary BST</a:t>
            </a: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976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CD85-4029-4A57-B307-020FA5B09701}"/>
              </a:ext>
            </a:extLst>
          </p:cNvPr>
          <p:cNvSpPr>
            <a:spLocks noGrp="1"/>
          </p:cNvSpPr>
          <p:nvPr>
            <p:ph type="title"/>
          </p:nvPr>
        </p:nvSpPr>
        <p:spPr>
          <a:xfrm>
            <a:off x="656947" y="674704"/>
            <a:ext cx="10892901" cy="1611296"/>
          </a:xfrm>
          <a:solidFill>
            <a:srgbClr val="92D050"/>
          </a:solidFill>
          <a:effectLst>
            <a:glow rad="228600">
              <a:schemeClr val="accent2">
                <a:satMod val="175000"/>
                <a:alpha val="40000"/>
              </a:schemeClr>
            </a:glow>
          </a:effectLst>
        </p:spPr>
        <p:txBody>
          <a:bodyPr>
            <a:normAutofit/>
          </a:bodyPr>
          <a:lstStyle/>
          <a:p>
            <a:r>
              <a:rPr lang="en-US" sz="4000" b="1" i="0" dirty="0">
                <a:solidFill>
                  <a:srgbClr val="222222"/>
                </a:solidFill>
                <a:effectLst/>
                <a:latin typeface="Times New Roman" panose="02020603050405020304" pitchFamily="18" charset="0"/>
                <a:cs typeface="Times New Roman" panose="02020603050405020304" pitchFamily="18" charset="0"/>
              </a:rPr>
              <a:t>Advantages And Disadvantages of AVL Trees</a:t>
            </a:r>
            <a:br>
              <a:rPr lang="en-US" sz="4000" b="1" i="0" dirty="0">
                <a:solidFill>
                  <a:srgbClr val="222222"/>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C0F9E3-0F49-40E6-A833-494105D3FBA2}"/>
              </a:ext>
            </a:extLst>
          </p:cNvPr>
          <p:cNvSpPr>
            <a:spLocks noGrp="1"/>
          </p:cNvSpPr>
          <p:nvPr>
            <p:ph idx="1"/>
          </p:nvPr>
        </p:nvSpPr>
        <p:spPr>
          <a:xfrm>
            <a:off x="585926" y="2556931"/>
            <a:ext cx="10963922" cy="3710703"/>
          </a:xfrm>
          <a:ln>
            <a:solidFill>
              <a:srgbClr val="C00000"/>
            </a:solidFill>
          </a:ln>
          <a:effectLst>
            <a:glow rad="228600">
              <a:schemeClr val="accent2">
                <a:satMod val="175000"/>
                <a:alpha val="40000"/>
              </a:schemeClr>
            </a:glow>
          </a:effectLst>
        </p:spPr>
        <p:txBody>
          <a:bodyPr>
            <a:noAutofit/>
          </a:bodyPr>
          <a:lstStyle/>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sz="2000" i="0" dirty="0">
                <a:solidFill>
                  <a:srgbClr val="222222"/>
                </a:solidFill>
                <a:effectLst/>
                <a:latin typeface="Times New Roman" panose="02020603050405020304" pitchFamily="18" charset="0"/>
                <a:cs typeface="Times New Roman" panose="02020603050405020304" pitchFamily="18" charset="0"/>
              </a:rPr>
              <a:t>The height of the AVL tree is always balanced. The height never grows beyond log N, where N is the total number of nodes in the tree.</a:t>
            </a:r>
          </a:p>
          <a:p>
            <a:pPr algn="l">
              <a:buFont typeface="Arial" panose="020B0604020202020204" pitchFamily="34" charset="0"/>
              <a:buChar char="•"/>
            </a:pPr>
            <a:r>
              <a:rPr lang="en-US" sz="2000" i="0" dirty="0">
                <a:solidFill>
                  <a:srgbClr val="222222"/>
                </a:solidFill>
                <a:effectLst/>
                <a:latin typeface="Times New Roman" panose="02020603050405020304" pitchFamily="18" charset="0"/>
                <a:cs typeface="Times New Roman" panose="02020603050405020304" pitchFamily="18" charset="0"/>
              </a:rPr>
              <a:t>It gives better search time complexity when compared to simple Binary Search trees.</a:t>
            </a:r>
          </a:p>
          <a:p>
            <a:pPr algn="l">
              <a:buFont typeface="Arial" panose="020B0604020202020204" pitchFamily="34" charset="0"/>
              <a:buChar char="•"/>
            </a:pPr>
            <a:r>
              <a:rPr lang="en-US" sz="2000" i="0" dirty="0">
                <a:solidFill>
                  <a:srgbClr val="222222"/>
                </a:solidFill>
                <a:effectLst/>
                <a:latin typeface="Times New Roman" panose="02020603050405020304" pitchFamily="18" charset="0"/>
                <a:cs typeface="Times New Roman" panose="02020603050405020304" pitchFamily="18" charset="0"/>
              </a:rPr>
              <a:t>AVL trees have self-balancing capabilities.</a:t>
            </a:r>
          </a:p>
          <a:p>
            <a:pPr marL="0" indent="0">
              <a:buNone/>
            </a:pPr>
            <a:r>
              <a:rPr lang="en-US" b="1"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AVL Trees have high </a:t>
            </a:r>
            <a:r>
              <a:rPr lang="en-US" sz="2000" dirty="0" err="1">
                <a:latin typeface="Times New Roman" panose="02020603050405020304" pitchFamily="18" charset="0"/>
                <a:cs typeface="Times New Roman" panose="02020603050405020304" pitchFamily="18" charset="0"/>
              </a:rPr>
              <a:t>constent</a:t>
            </a:r>
            <a:r>
              <a:rPr lang="en-US" sz="2000" dirty="0">
                <a:latin typeface="Times New Roman" panose="02020603050405020304" pitchFamily="18" charset="0"/>
                <a:cs typeface="Times New Roman" panose="02020603050405020304" pitchFamily="18" charset="0"/>
              </a:rPr>
              <a:t> factors for some </a:t>
            </a:r>
            <a:r>
              <a:rPr lang="en-US" sz="2000" dirty="0" err="1">
                <a:latin typeface="Times New Roman" panose="02020603050405020304" pitchFamily="18" charset="0"/>
                <a:cs typeface="Times New Roman" panose="02020603050405020304" pitchFamily="18" charset="0"/>
              </a:rPr>
              <a:t>oprations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AVL Tree are difficult to implement.</a:t>
            </a:r>
          </a:p>
        </p:txBody>
      </p:sp>
    </p:spTree>
    <p:extLst>
      <p:ext uri="{BB962C8B-B14F-4D97-AF65-F5344CB8AC3E}">
        <p14:creationId xmlns:p14="http://schemas.microsoft.com/office/powerpoint/2010/main" val="139188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B7C3101-0003-4249-82E6-A686EA841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84" y="699116"/>
            <a:ext cx="10999432" cy="54597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F67CEF2-534D-4275-AC2D-42D96632EB63}"/>
                  </a:ext>
                </a:extLst>
              </p14:cNvPr>
              <p14:cNvContentPartPr/>
              <p14:nvPr/>
            </p14:nvContentPartPr>
            <p14:xfrm>
              <a:off x="2778393" y="1260273"/>
              <a:ext cx="360" cy="360"/>
            </p14:xfrm>
          </p:contentPart>
        </mc:Choice>
        <mc:Fallback xmlns="">
          <p:pic>
            <p:nvPicPr>
              <p:cNvPr id="2" name="Ink 1">
                <a:extLst>
                  <a:ext uri="{FF2B5EF4-FFF2-40B4-BE49-F238E27FC236}">
                    <a16:creationId xmlns:a16="http://schemas.microsoft.com/office/drawing/2014/main" id="{1F67CEF2-534D-4275-AC2D-42D96632EB63}"/>
                  </a:ext>
                </a:extLst>
              </p:cNvPr>
              <p:cNvPicPr/>
              <p:nvPr/>
            </p:nvPicPr>
            <p:blipFill>
              <a:blip r:embed="rId4"/>
              <a:stretch>
                <a:fillRect/>
              </a:stretch>
            </p:blipFill>
            <p:spPr>
              <a:xfrm>
                <a:off x="2769393" y="12512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51ACA4A-0D33-4892-8512-A533A3DCF5D5}"/>
                  </a:ext>
                </a:extLst>
              </p14:cNvPr>
              <p14:cNvContentPartPr/>
              <p14:nvPr/>
            </p14:nvContentPartPr>
            <p14:xfrm>
              <a:off x="3248913" y="1686153"/>
              <a:ext cx="360" cy="360"/>
            </p14:xfrm>
          </p:contentPart>
        </mc:Choice>
        <mc:Fallback xmlns="">
          <p:pic>
            <p:nvPicPr>
              <p:cNvPr id="9" name="Ink 8">
                <a:extLst>
                  <a:ext uri="{FF2B5EF4-FFF2-40B4-BE49-F238E27FC236}">
                    <a16:creationId xmlns:a16="http://schemas.microsoft.com/office/drawing/2014/main" id="{C51ACA4A-0D33-4892-8512-A533A3DCF5D5}"/>
                  </a:ext>
                </a:extLst>
              </p:cNvPr>
              <p:cNvPicPr/>
              <p:nvPr/>
            </p:nvPicPr>
            <p:blipFill>
              <a:blip r:embed="rId6"/>
              <a:stretch>
                <a:fillRect/>
              </a:stretch>
            </p:blipFill>
            <p:spPr>
              <a:xfrm>
                <a:off x="3239913" y="1677153"/>
                <a:ext cx="18000" cy="18000"/>
              </a:xfrm>
              <a:prstGeom prst="rect">
                <a:avLst/>
              </a:prstGeom>
            </p:spPr>
          </p:pic>
        </mc:Fallback>
      </mc:AlternateContent>
      <p:grpSp>
        <p:nvGrpSpPr>
          <p:cNvPr id="22" name="Group 21">
            <a:extLst>
              <a:ext uri="{FF2B5EF4-FFF2-40B4-BE49-F238E27FC236}">
                <a16:creationId xmlns:a16="http://schemas.microsoft.com/office/drawing/2014/main" id="{7DA71B07-5F29-44E9-815F-240F9C97E26E}"/>
              </a:ext>
            </a:extLst>
          </p:cNvPr>
          <p:cNvGrpSpPr/>
          <p:nvPr/>
        </p:nvGrpSpPr>
        <p:grpSpPr>
          <a:xfrm>
            <a:off x="7527873" y="1588593"/>
            <a:ext cx="360" cy="360"/>
            <a:chOff x="7527873" y="1588593"/>
            <a:chExt cx="360" cy="3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D3240CC3-E660-46E7-9D67-5A0F49072EA9}"/>
                    </a:ext>
                  </a:extLst>
                </p14:cNvPr>
                <p14:cNvContentPartPr/>
                <p14:nvPr/>
              </p14:nvContentPartPr>
              <p14:xfrm>
                <a:off x="7527873" y="1588593"/>
                <a:ext cx="360" cy="360"/>
              </p14:xfrm>
            </p:contentPart>
          </mc:Choice>
          <mc:Fallback xmlns="">
            <p:pic>
              <p:nvPicPr>
                <p:cNvPr id="16" name="Ink 15">
                  <a:extLst>
                    <a:ext uri="{FF2B5EF4-FFF2-40B4-BE49-F238E27FC236}">
                      <a16:creationId xmlns:a16="http://schemas.microsoft.com/office/drawing/2014/main" id="{D3240CC3-E660-46E7-9D67-5A0F49072EA9}"/>
                    </a:ext>
                  </a:extLst>
                </p:cNvPr>
                <p:cNvPicPr/>
                <p:nvPr/>
              </p:nvPicPr>
              <p:blipFill>
                <a:blip r:embed="rId8"/>
                <a:stretch>
                  <a:fillRect/>
                </a:stretch>
              </p:blipFill>
              <p:spPr>
                <a:xfrm>
                  <a:off x="7518873" y="15795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EC456F1-89BB-4517-A3B3-A63FC97FC5EF}"/>
                    </a:ext>
                  </a:extLst>
                </p14:cNvPr>
                <p14:cNvContentPartPr/>
                <p14:nvPr/>
              </p14:nvContentPartPr>
              <p14:xfrm>
                <a:off x="7527873" y="1588593"/>
                <a:ext cx="360" cy="360"/>
              </p14:xfrm>
            </p:contentPart>
          </mc:Choice>
          <mc:Fallback xmlns="">
            <p:pic>
              <p:nvPicPr>
                <p:cNvPr id="17" name="Ink 16">
                  <a:extLst>
                    <a:ext uri="{FF2B5EF4-FFF2-40B4-BE49-F238E27FC236}">
                      <a16:creationId xmlns:a16="http://schemas.microsoft.com/office/drawing/2014/main" id="{1EC456F1-89BB-4517-A3B3-A63FC97FC5EF}"/>
                    </a:ext>
                  </a:extLst>
                </p:cNvPr>
                <p:cNvPicPr/>
                <p:nvPr/>
              </p:nvPicPr>
              <p:blipFill>
                <a:blip r:embed="rId8"/>
                <a:stretch>
                  <a:fillRect/>
                </a:stretch>
              </p:blipFill>
              <p:spPr>
                <a:xfrm>
                  <a:off x="7518873" y="1579593"/>
                  <a:ext cx="18000" cy="18000"/>
                </a:xfrm>
                <a:prstGeom prst="rect">
                  <a:avLst/>
                </a:prstGeom>
              </p:spPr>
            </p:pic>
          </mc:Fallback>
        </mc:AlternateContent>
      </p:grpSp>
      <p:sp>
        <p:nvSpPr>
          <p:cNvPr id="3" name="TextBox 2">
            <a:extLst>
              <a:ext uri="{FF2B5EF4-FFF2-40B4-BE49-F238E27FC236}">
                <a16:creationId xmlns:a16="http://schemas.microsoft.com/office/drawing/2014/main" id="{15B6905C-ADEB-419A-90D6-0C535F8585EF}"/>
              </a:ext>
            </a:extLst>
          </p:cNvPr>
          <p:cNvSpPr txBox="1"/>
          <p:nvPr/>
        </p:nvSpPr>
        <p:spPr>
          <a:xfrm>
            <a:off x="596284" y="613942"/>
            <a:ext cx="2963662" cy="646331"/>
          </a:xfrm>
          <a:prstGeom prst="rect">
            <a:avLst/>
          </a:prstGeom>
          <a:solidFill>
            <a:srgbClr val="FF0000"/>
          </a:solidFill>
        </p:spPr>
        <p:txBody>
          <a:bodyPr wrap="square" rtlCol="0">
            <a:spAutoFit/>
          </a:bodyPr>
          <a:lstStyle/>
          <a:p>
            <a:r>
              <a:rPr lang="en-US" sz="3600" b="1" dirty="0">
                <a:latin typeface="Times New Roman" panose="02020603050405020304" pitchFamily="18" charset="0"/>
                <a:cs typeface="Times New Roman" panose="02020603050405020304" pitchFamily="18" charset="0"/>
              </a:rPr>
              <a:t>BF=hl-</a:t>
            </a:r>
            <a:r>
              <a:rPr lang="en-US" sz="3600" b="1" dirty="0" err="1">
                <a:latin typeface="Times New Roman" panose="02020603050405020304" pitchFamily="18" charset="0"/>
                <a:cs typeface="Times New Roman" panose="02020603050405020304" pitchFamily="18" charset="0"/>
              </a:rPr>
              <a:t>hr</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398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2CB5-9321-47C8-8F35-38AC65BAE450}"/>
              </a:ext>
            </a:extLst>
          </p:cNvPr>
          <p:cNvSpPr>
            <a:spLocks noGrp="1"/>
          </p:cNvSpPr>
          <p:nvPr>
            <p:ph type="title"/>
          </p:nvPr>
        </p:nvSpPr>
        <p:spPr>
          <a:xfrm>
            <a:off x="639192" y="674704"/>
            <a:ext cx="10981678" cy="1611296"/>
          </a:xfrm>
          <a:solidFill>
            <a:srgbClr val="92D050"/>
          </a:solidFill>
          <a:ln>
            <a:solidFill>
              <a:srgbClr val="0070C0"/>
            </a:solidFill>
          </a:ln>
          <a:effectLst>
            <a:glow rad="228600">
              <a:schemeClr val="accent2">
                <a:satMod val="175000"/>
                <a:alpha val="40000"/>
              </a:schemeClr>
            </a:glow>
          </a:effectLst>
        </p:spPr>
        <p:txBody>
          <a:bodyPr>
            <a:normAutofit/>
          </a:bodyPr>
          <a:lstStyle/>
          <a:p>
            <a:r>
              <a:rPr lang="en-US" sz="4000" b="1" i="0" dirty="0">
                <a:solidFill>
                  <a:srgbClr val="25265E"/>
                </a:solidFill>
                <a:effectLst/>
                <a:latin typeface="Times New Roman" panose="02020603050405020304" pitchFamily="18" charset="0"/>
                <a:cs typeface="Times New Roman" panose="02020603050405020304" pitchFamily="18" charset="0"/>
              </a:rPr>
              <a:t>AVL Tree Applications</a:t>
            </a:r>
            <a:br>
              <a:rPr lang="en-US" sz="4000" b="1" i="0" dirty="0">
                <a:solidFill>
                  <a:srgbClr val="25265E"/>
                </a:solidFill>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CC625A-0E36-42EE-8B1C-FA01DA42C0C1}"/>
              </a:ext>
            </a:extLst>
          </p:cNvPr>
          <p:cNvSpPr>
            <a:spLocks noGrp="1"/>
          </p:cNvSpPr>
          <p:nvPr>
            <p:ph idx="1"/>
          </p:nvPr>
        </p:nvSpPr>
        <p:spPr>
          <a:xfrm>
            <a:off x="639192" y="2556932"/>
            <a:ext cx="10981678" cy="3626364"/>
          </a:xfrm>
          <a:ln>
            <a:solidFill>
              <a:srgbClr val="C00000"/>
            </a:solidFill>
          </a:ln>
          <a:effectLst>
            <a:glow rad="228600">
              <a:schemeClr val="accent2">
                <a:satMod val="175000"/>
                <a:alpha val="40000"/>
              </a:schemeClr>
            </a:glow>
          </a:effectLst>
        </p:spPr>
        <p:txBody>
          <a:bodyPr>
            <a:normAutofit/>
          </a:bodyPr>
          <a:lstStyle/>
          <a:p>
            <a:pPr marL="457200" indent="-457200" algn="l">
              <a:buFont typeface="+mj-lt"/>
              <a:buAutoNum type="arabicPeriod"/>
            </a:pPr>
            <a:r>
              <a:rPr lang="en-US" sz="3600" b="1" dirty="0">
                <a:latin typeface="euclid_circular_a"/>
              </a:rPr>
              <a:t>AVL Tree are used in database applications.</a:t>
            </a:r>
            <a:endParaRPr lang="en-US" sz="3600" b="1" i="0" dirty="0">
              <a:effectLst/>
              <a:latin typeface="euclid_circular_a"/>
            </a:endParaRPr>
          </a:p>
          <a:p>
            <a:pPr marL="457200" indent="-457200" algn="l">
              <a:buFont typeface="+mj-lt"/>
              <a:buAutoNum type="arabicPeriod"/>
            </a:pPr>
            <a:r>
              <a:rPr lang="en-US" sz="3600" b="1" dirty="0">
                <a:latin typeface="euclid_circular_a"/>
              </a:rPr>
              <a:t>Manipulate sorted lists of data.</a:t>
            </a:r>
          </a:p>
          <a:p>
            <a:pPr marL="457200" indent="-457200" algn="l">
              <a:buFont typeface="+mj-lt"/>
              <a:buAutoNum type="arabicPeriod"/>
            </a:pPr>
            <a:r>
              <a:rPr lang="en-US" sz="3600" b="1" i="0" dirty="0">
                <a:effectLst/>
                <a:latin typeface="euclid_circular_a"/>
              </a:rPr>
              <a:t>Man</a:t>
            </a:r>
            <a:r>
              <a:rPr lang="en-US" sz="3600" b="1" dirty="0">
                <a:latin typeface="euclid_circular_a"/>
              </a:rPr>
              <a:t>ipulate hierchical data.</a:t>
            </a:r>
            <a:endParaRPr lang="en-US" sz="3600" b="1" i="0" dirty="0">
              <a:effectLst/>
              <a:latin typeface="euclid_circular_a"/>
            </a:endParaRPr>
          </a:p>
          <a:p>
            <a:pPr marL="457200" indent="-457200">
              <a:buFont typeface="+mj-lt"/>
              <a:buAutoNum type="arabicPeriod"/>
            </a:pPr>
            <a:endParaRPr lang="en-US" sz="3600" b="1" dirty="0"/>
          </a:p>
        </p:txBody>
      </p:sp>
    </p:spTree>
    <p:extLst>
      <p:ext uri="{BB962C8B-B14F-4D97-AF65-F5344CB8AC3E}">
        <p14:creationId xmlns:p14="http://schemas.microsoft.com/office/powerpoint/2010/main" val="2107969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EEAA-0EE8-4D48-87A1-679AFC3B6B2D}"/>
              </a:ext>
            </a:extLst>
          </p:cNvPr>
          <p:cNvSpPr>
            <a:spLocks noGrp="1"/>
          </p:cNvSpPr>
          <p:nvPr>
            <p:ph type="title"/>
          </p:nvPr>
        </p:nvSpPr>
        <p:spPr>
          <a:xfrm>
            <a:off x="639192" y="727970"/>
            <a:ext cx="10919534" cy="1558030"/>
          </a:xfrm>
          <a:solidFill>
            <a:srgbClr val="92D050"/>
          </a:solidFill>
          <a:ln>
            <a:solidFill>
              <a:srgbClr val="002060"/>
            </a:solidFill>
          </a:ln>
          <a:effectLst>
            <a:glow rad="228600">
              <a:schemeClr val="accent2">
                <a:satMod val="175000"/>
                <a:alpha val="40000"/>
              </a:schemeClr>
            </a:glow>
          </a:effectLst>
        </p:spPr>
        <p:txBody>
          <a:bodyPr>
            <a:normAutofit/>
          </a:bodyPr>
          <a:lstStyle/>
          <a:p>
            <a:r>
              <a:rPr lang="en-US" sz="4000" b="1" i="0" dirty="0">
                <a:solidFill>
                  <a:srgbClr val="222222"/>
                </a:solidFill>
                <a:effectLst/>
                <a:latin typeface="Times New Roman" panose="02020603050405020304" pitchFamily="18" charset="0"/>
                <a:cs typeface="Times New Roman" panose="02020603050405020304" pitchFamily="18" charset="0"/>
              </a:rPr>
              <a:t>summary</a:t>
            </a:r>
            <a:r>
              <a:rPr lang="en-US" b="1" i="0" dirty="0">
                <a:solidFill>
                  <a:srgbClr val="222222"/>
                </a:solidFill>
                <a:effectLst/>
                <a:latin typeface="Source Sans Pro" panose="020B0503030403020204" pitchFamily="34" charset="0"/>
              </a:rPr>
              <a:t>:</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998DF544-81D2-4B54-A3F9-6DAACD0708FC}"/>
              </a:ext>
            </a:extLst>
          </p:cNvPr>
          <p:cNvSpPr>
            <a:spLocks noGrp="1"/>
          </p:cNvSpPr>
          <p:nvPr>
            <p:ph idx="1"/>
          </p:nvPr>
        </p:nvSpPr>
        <p:spPr>
          <a:xfrm>
            <a:off x="639192" y="2556932"/>
            <a:ext cx="10839635" cy="3684070"/>
          </a:xfrm>
          <a:ln>
            <a:solidFill>
              <a:srgbClr val="C00000"/>
            </a:solidFill>
          </a:ln>
          <a:effectLst>
            <a:glow rad="228600">
              <a:schemeClr val="accent2">
                <a:satMod val="175000"/>
                <a:alpha val="40000"/>
              </a:schemeClr>
            </a:glow>
          </a:effectLst>
        </p:spPr>
        <p:txBody>
          <a:bodyPr>
            <a:noAutofit/>
          </a:bodyPr>
          <a:lstStyle/>
          <a:p>
            <a:pPr marL="342900" indent="-342900" algn="l">
              <a:buFont typeface="+mj-lt"/>
              <a:buAutoNum type="arabicPeriod"/>
            </a:pPr>
            <a:r>
              <a:rPr lang="en-US" b="1" dirty="0">
                <a:solidFill>
                  <a:srgbClr val="222222"/>
                </a:solidFill>
                <a:latin typeface="Source Sans Pro" panose="020B0503030403020204" pitchFamily="34" charset="0"/>
              </a:rPr>
              <a:t> </a:t>
            </a:r>
            <a:r>
              <a:rPr lang="en-US" b="1" i="0" dirty="0">
                <a:solidFill>
                  <a:srgbClr val="222222"/>
                </a:solidFill>
                <a:effectLst/>
                <a:latin typeface="Source Sans Pro" panose="020B0503030403020204" pitchFamily="34" charset="0"/>
              </a:rPr>
              <a:t>AVL trees are self-balancing binary search trees.</a:t>
            </a:r>
          </a:p>
          <a:p>
            <a:pPr marL="342900" indent="-342900" algn="l">
              <a:buFont typeface="+mj-lt"/>
              <a:buAutoNum type="arabicPeriod"/>
            </a:pPr>
            <a:r>
              <a:rPr lang="en-US" b="1" i="0" dirty="0">
                <a:solidFill>
                  <a:srgbClr val="222222"/>
                </a:solidFill>
                <a:effectLst/>
                <a:latin typeface="Source Sans Pro" panose="020B0503030403020204" pitchFamily="34" charset="0"/>
              </a:rPr>
              <a:t>Balance factor is the fundamental attribute of AVL trees</a:t>
            </a:r>
          </a:p>
          <a:p>
            <a:pPr marL="342900" indent="-342900" algn="l">
              <a:buFont typeface="+mj-lt"/>
              <a:buAutoNum type="arabicPeriod"/>
            </a:pPr>
            <a:r>
              <a:rPr lang="en-US" b="1" i="0" dirty="0">
                <a:solidFill>
                  <a:srgbClr val="222222"/>
                </a:solidFill>
                <a:effectLst/>
                <a:latin typeface="Source Sans Pro" panose="020B0503030403020204" pitchFamily="34" charset="0"/>
              </a:rPr>
              <a:t>The balance factor of a node is defined as the difference between the height of the left and right subtree of that node.</a:t>
            </a:r>
          </a:p>
          <a:p>
            <a:pPr marL="342900" indent="-342900" algn="l">
              <a:buFont typeface="+mj-lt"/>
              <a:buAutoNum type="arabicPeriod"/>
            </a:pPr>
            <a:r>
              <a:rPr lang="en-US" b="1" i="0" dirty="0">
                <a:solidFill>
                  <a:srgbClr val="222222"/>
                </a:solidFill>
                <a:effectLst/>
                <a:latin typeface="Source Sans Pro" panose="020B0503030403020204" pitchFamily="34" charset="0"/>
              </a:rPr>
              <a:t>The valid values of the balance factor are -1, 0, and +1.</a:t>
            </a:r>
          </a:p>
          <a:p>
            <a:pPr marL="342900" indent="-342900" algn="l">
              <a:buFont typeface="+mj-lt"/>
              <a:buAutoNum type="arabicPeriod"/>
            </a:pPr>
            <a:r>
              <a:rPr lang="en-US" b="1" i="0" dirty="0">
                <a:solidFill>
                  <a:srgbClr val="222222"/>
                </a:solidFill>
                <a:effectLst/>
                <a:latin typeface="Source Sans Pro" panose="020B0503030403020204" pitchFamily="34" charset="0"/>
              </a:rPr>
              <a:t>The insert and delete operation require rotations to be performed after violating the balance factor.</a:t>
            </a:r>
          </a:p>
          <a:p>
            <a:pPr marL="0" indent="0" algn="l">
              <a:buNone/>
            </a:pPr>
            <a:endParaRPr lang="en-US" b="1" i="0" dirty="0">
              <a:solidFill>
                <a:srgbClr val="222222"/>
              </a:solidFill>
              <a:effectLst/>
              <a:latin typeface="Source Sans Pro" panose="020B0503030403020204" pitchFamily="34" charset="0"/>
            </a:endParaRPr>
          </a:p>
          <a:p>
            <a:pPr marL="342900" indent="-342900">
              <a:buFont typeface="+mj-lt"/>
              <a:buAutoNum type="arabicPeriod"/>
            </a:pPr>
            <a:endParaRPr lang="en-US" b="1" dirty="0"/>
          </a:p>
        </p:txBody>
      </p:sp>
    </p:spTree>
    <p:extLst>
      <p:ext uri="{BB962C8B-B14F-4D97-AF65-F5344CB8AC3E}">
        <p14:creationId xmlns:p14="http://schemas.microsoft.com/office/powerpoint/2010/main" val="1371332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FEC16-4B10-4034-83C2-BAF4E699FECF}"/>
              </a:ext>
            </a:extLst>
          </p:cNvPr>
          <p:cNvSpPr txBox="1"/>
          <p:nvPr/>
        </p:nvSpPr>
        <p:spPr>
          <a:xfrm>
            <a:off x="645110" y="767853"/>
            <a:ext cx="10901779" cy="4031873"/>
          </a:xfrm>
          <a:prstGeom prst="rect">
            <a:avLst/>
          </a:prstGeom>
          <a:noFill/>
        </p:spPr>
        <p:txBody>
          <a:bodyPr wrap="square">
            <a:spAutoFit/>
          </a:bodyPr>
          <a:lstStyle/>
          <a:p>
            <a:pPr marL="457200" indent="-457200" algn="l">
              <a:buFont typeface="Wingdings" panose="05000000000000000000" pitchFamily="2" charset="2"/>
              <a:buChar char="§"/>
            </a:pPr>
            <a:r>
              <a:rPr lang="en-US" sz="3200" b="1" i="0" dirty="0">
                <a:solidFill>
                  <a:srgbClr val="222222"/>
                </a:solidFill>
                <a:effectLst/>
                <a:latin typeface="Source Sans Pro" panose="020B0503030403020204" pitchFamily="34" charset="0"/>
              </a:rPr>
              <a:t>The time complexity of insert, delete, and search operation is O(log N).</a:t>
            </a:r>
          </a:p>
          <a:p>
            <a:pPr marL="457200" indent="-457200" algn="l">
              <a:buFont typeface="Wingdings" panose="05000000000000000000" pitchFamily="2" charset="2"/>
              <a:buChar char="§"/>
            </a:pPr>
            <a:r>
              <a:rPr lang="en-US" sz="3200" b="1" i="0" dirty="0">
                <a:solidFill>
                  <a:srgbClr val="222222"/>
                </a:solidFill>
                <a:effectLst/>
                <a:latin typeface="Source Sans Pro" panose="020B0503030403020204" pitchFamily="34" charset="0"/>
              </a:rPr>
              <a:t>AVL trees follow all properties of Binary Search Trees.</a:t>
            </a:r>
          </a:p>
          <a:p>
            <a:pPr marL="457200" indent="-457200" algn="l">
              <a:buFont typeface="Wingdings" panose="05000000000000000000" pitchFamily="2" charset="2"/>
              <a:buChar char="§"/>
            </a:pPr>
            <a:r>
              <a:rPr lang="en-US" sz="3200" b="1" i="0" dirty="0">
                <a:solidFill>
                  <a:srgbClr val="222222"/>
                </a:solidFill>
                <a:effectLst/>
                <a:latin typeface="Source Sans Pro" panose="020B0503030403020204" pitchFamily="34" charset="0"/>
              </a:rPr>
              <a:t>The left subtree has nodes that are lesser than the root node. The right subtree has nodes that are always greater than the root node.</a:t>
            </a:r>
          </a:p>
          <a:p>
            <a:pPr marL="457200" indent="-457200" algn="l">
              <a:buFont typeface="Wingdings" panose="05000000000000000000" pitchFamily="2" charset="2"/>
              <a:buChar char="§"/>
            </a:pPr>
            <a:r>
              <a:rPr lang="en-US" sz="3200" b="1" i="0" dirty="0">
                <a:solidFill>
                  <a:srgbClr val="222222"/>
                </a:solidFill>
                <a:effectLst/>
                <a:latin typeface="Source Sans Pro" panose="020B0503030403020204" pitchFamily="34" charset="0"/>
              </a:rPr>
              <a:t>AVL trees are used where search operation is more frequent compared to insert and delete operations</a:t>
            </a:r>
            <a:endParaRPr lang="en-US" sz="3200" dirty="0"/>
          </a:p>
        </p:txBody>
      </p:sp>
    </p:spTree>
    <p:extLst>
      <p:ext uri="{BB962C8B-B14F-4D97-AF65-F5344CB8AC3E}">
        <p14:creationId xmlns:p14="http://schemas.microsoft.com/office/powerpoint/2010/main" val="4115197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8DF0-5D71-45F3-9BB1-A19F76DC824C}"/>
              </a:ext>
            </a:extLst>
          </p:cNvPr>
          <p:cNvSpPr>
            <a:spLocks noGrp="1"/>
          </p:cNvSpPr>
          <p:nvPr>
            <p:ph type="title"/>
          </p:nvPr>
        </p:nvSpPr>
        <p:spPr>
          <a:xfrm>
            <a:off x="556727" y="634482"/>
            <a:ext cx="11003902" cy="1175657"/>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sz="4000" b="1" dirty="0">
                <a:latin typeface="Times New Roman" panose="02020603050405020304" pitchFamily="18" charset="0"/>
                <a:cs typeface="Times New Roman" panose="02020603050405020304" pitchFamily="18" charset="0"/>
              </a:rPr>
              <a:t>PSEUDOCODE FOR DELETION</a:t>
            </a:r>
          </a:p>
        </p:txBody>
      </p:sp>
      <p:sp>
        <p:nvSpPr>
          <p:cNvPr id="4" name="Rectangle 1">
            <a:extLst>
              <a:ext uri="{FF2B5EF4-FFF2-40B4-BE49-F238E27FC236}">
                <a16:creationId xmlns:a16="http://schemas.microsoft.com/office/drawing/2014/main" id="{890B5E95-03A8-42F5-A92F-B3D641E0FC32}"/>
              </a:ext>
            </a:extLst>
          </p:cNvPr>
          <p:cNvSpPr>
            <a:spLocks noGrp="1" noChangeArrowheads="1"/>
          </p:cNvSpPr>
          <p:nvPr>
            <p:ph idx="1"/>
          </p:nvPr>
        </p:nvSpPr>
        <p:spPr bwMode="auto">
          <a:xfrm>
            <a:off x="587829" y="1810139"/>
            <a:ext cx="10972800" cy="4573002"/>
          </a:xfrm>
          <a:prstGeom prst="rect">
            <a:avLst/>
          </a:prstGeom>
          <a:solidFill>
            <a:srgbClr val="EBEBEB"/>
          </a:solidFill>
          <a:ln w="9525">
            <a:solidFill>
              <a:schemeClr val="tx1"/>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0" tIns="76176"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DELETE(T, 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if </a:t>
            </a:r>
            <a:r>
              <a:rPr kumimoji="0" lang="en-US" altLang="en-US" sz="3200" b="1" i="0" u="none" strike="noStrike" cap="none" normalizeH="0" baseline="0" dirty="0" err="1">
                <a:ln>
                  <a:noFill/>
                </a:ln>
                <a:solidFill>
                  <a:srgbClr val="333333"/>
                </a:solidFill>
                <a:effectLst/>
                <a:latin typeface="Menlo"/>
              </a:rPr>
              <a:t>z.left</a:t>
            </a:r>
            <a:r>
              <a:rPr kumimoji="0" lang="en-US" altLang="en-US" sz="3200" b="1" i="0" u="none" strike="noStrike" cap="none" normalizeH="0" baseline="0" dirty="0">
                <a:ln>
                  <a:noFill/>
                </a:ln>
                <a:solidFill>
                  <a:srgbClr val="333333"/>
                </a:solidFill>
                <a:effectLst/>
                <a:latin typeface="Menlo"/>
              </a:rPr>
              <a: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TRANSPLANT(T, z, </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if </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AVL_DELETE_FIXUP(T, </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elseif </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TRANSPLANT(T, z, </a:t>
            </a:r>
            <a:r>
              <a:rPr kumimoji="0" lang="en-US" altLang="en-US" sz="3200" b="1" i="0" u="none" strike="noStrike" cap="none" normalizeH="0" baseline="0" dirty="0" err="1">
                <a:ln>
                  <a:noFill/>
                </a:ln>
                <a:solidFill>
                  <a:srgbClr val="333333"/>
                </a:solidFill>
                <a:effectLst/>
                <a:latin typeface="Menlo"/>
              </a:rPr>
              <a:t>z.left</a:t>
            </a:r>
            <a:r>
              <a:rPr kumimoji="0" lang="en-US" altLang="en-US" sz="32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if </a:t>
            </a:r>
            <a:r>
              <a:rPr kumimoji="0" lang="en-US" altLang="en-US" sz="3200" b="1" i="0" u="none" strike="noStrike" cap="none" normalizeH="0" baseline="0" dirty="0" err="1">
                <a:ln>
                  <a:noFill/>
                </a:ln>
                <a:solidFill>
                  <a:srgbClr val="333333"/>
                </a:solidFill>
                <a:effectLst/>
                <a:latin typeface="Menlo"/>
              </a:rPr>
              <a:t>z.left</a:t>
            </a:r>
            <a:r>
              <a:rPr kumimoji="0" lang="en-US" altLang="en-US" sz="3200" b="1" i="0" u="none" strike="noStrike" cap="none" normalizeH="0" baseline="0" dirty="0">
                <a:ln>
                  <a:noFill/>
                </a:ln>
                <a:solidFill>
                  <a:srgbClr val="333333"/>
                </a:solidFill>
                <a:effectLst/>
                <a:latin typeface="Menlo"/>
              </a:rPr>
              <a: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AVL_DELETE_FIXUP(T, </a:t>
            </a:r>
            <a:r>
              <a:rPr kumimoji="0" lang="en-US" altLang="en-US" sz="3200" b="1" i="0" u="none" strike="noStrike" cap="none" normalizeH="0" baseline="0" dirty="0" err="1">
                <a:ln>
                  <a:noFill/>
                </a:ln>
                <a:solidFill>
                  <a:srgbClr val="333333"/>
                </a:solidFill>
                <a:effectLst/>
                <a:latin typeface="Menlo"/>
              </a:rPr>
              <a:t>z.left</a:t>
            </a:r>
            <a:r>
              <a:rPr kumimoji="0" lang="en-US" altLang="en-US" sz="3200" b="1" i="0" u="none" strike="noStrike" cap="none" normalizeH="0" baseline="0" dirty="0">
                <a:ln>
                  <a:noFill/>
                </a:ln>
                <a:solidFill>
                  <a:srgbClr val="333333"/>
                </a:solidFill>
                <a:effectLst/>
                <a:latin typeface="Menlo"/>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188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2E1AD-01B8-437B-8A9D-6A5917B0CC51}"/>
              </a:ext>
            </a:extLst>
          </p:cNvPr>
          <p:cNvSpPr>
            <a:spLocks noChangeArrowheads="1"/>
          </p:cNvSpPr>
          <p:nvPr/>
        </p:nvSpPr>
        <p:spPr bwMode="auto">
          <a:xfrm>
            <a:off x="566737" y="573084"/>
            <a:ext cx="11058525" cy="5557887"/>
          </a:xfrm>
          <a:prstGeom prst="rect">
            <a:avLst/>
          </a:prstGeom>
          <a:solidFill>
            <a:srgbClr val="EBEBEB"/>
          </a:solidFill>
          <a:ln w="9525">
            <a:solidFill>
              <a:schemeClr val="tx1"/>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0" tIns="76176"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y = MINIMUM(</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 //minimum element in right subtree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if </a:t>
            </a:r>
            <a:r>
              <a:rPr kumimoji="0" lang="en-US" altLang="en-US" sz="3200" b="1" i="0" u="none" strike="noStrike" cap="none" normalizeH="0" baseline="0" dirty="0" err="1">
                <a:ln>
                  <a:noFill/>
                </a:ln>
                <a:solidFill>
                  <a:srgbClr val="333333"/>
                </a:solidFill>
                <a:effectLst/>
                <a:latin typeface="Menlo"/>
              </a:rPr>
              <a:t>y.parent</a:t>
            </a:r>
            <a:r>
              <a:rPr kumimoji="0" lang="en-US" altLang="en-US" sz="3200" b="1" i="0" u="none" strike="noStrike" cap="none" normalizeH="0" baseline="0" dirty="0">
                <a:ln>
                  <a:noFill/>
                </a:ln>
                <a:solidFill>
                  <a:srgbClr val="333333"/>
                </a:solidFill>
                <a:effectLst/>
                <a:latin typeface="Menlo"/>
              </a:rPr>
              <a:t> != z //z is not direct child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TRANSPLANT(T, y, </a:t>
            </a:r>
            <a:r>
              <a:rPr kumimoji="0" lang="en-US" altLang="en-US" sz="3200" b="1" i="0" u="none" strike="noStrike" cap="none" normalizeH="0" baseline="0" dirty="0" err="1">
                <a:ln>
                  <a:noFill/>
                </a:ln>
                <a:solidFill>
                  <a:srgbClr val="333333"/>
                </a:solidFill>
                <a:effectLst/>
                <a:latin typeface="Menlo"/>
              </a:rPr>
              <a:t>y.right</a:t>
            </a:r>
            <a:r>
              <a:rPr kumimoji="0" lang="en-US" altLang="en-US" sz="32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a:t>
            </a:r>
            <a:r>
              <a:rPr kumimoji="0" lang="en-US" altLang="en-US" sz="3200" b="1" i="0" u="none" strike="noStrike" cap="none" normalizeH="0" baseline="0" dirty="0" err="1">
                <a:ln>
                  <a:noFill/>
                </a:ln>
                <a:solidFill>
                  <a:srgbClr val="333333"/>
                </a:solidFill>
                <a:effectLst/>
                <a:latin typeface="Menlo"/>
              </a:rPr>
              <a:t>y.right</a:t>
            </a:r>
            <a:r>
              <a:rPr kumimoji="0" lang="en-US" altLang="en-US" sz="3200" b="1" i="0" u="none" strike="noStrike" cap="none" normalizeH="0" baseline="0" dirty="0">
                <a:ln>
                  <a:noFill/>
                </a:ln>
                <a:solidFill>
                  <a:srgbClr val="333333"/>
                </a:solidFill>
                <a:effectLst/>
                <a:latin typeface="Menlo"/>
              </a:rPr>
              <a:t> = </a:t>
            </a:r>
            <a:r>
              <a:rPr kumimoji="0" lang="en-US" altLang="en-US" sz="3200" b="1" i="0" u="none" strike="noStrike" cap="none" normalizeH="0" baseline="0" dirty="0" err="1">
                <a:ln>
                  <a:noFill/>
                </a:ln>
                <a:solidFill>
                  <a:srgbClr val="333333"/>
                </a:solidFill>
                <a:effectLst/>
                <a:latin typeface="Menlo"/>
              </a:rPr>
              <a:t>z.right</a:t>
            </a:r>
            <a:r>
              <a:rPr kumimoji="0" lang="en-US" altLang="en-US" sz="3200" b="1"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333333"/>
                </a:solidFill>
                <a:effectLst/>
                <a:latin typeface="Menlo"/>
              </a:rPr>
              <a:t>y.right.parent</a:t>
            </a:r>
            <a:r>
              <a:rPr kumimoji="0" lang="en-US" altLang="en-US" sz="3200" b="1" i="0" u="none" strike="noStrike" cap="none" normalizeH="0" baseline="0" dirty="0">
                <a:ln>
                  <a:noFill/>
                </a:ln>
                <a:solidFill>
                  <a:srgbClr val="333333"/>
                </a:solidFill>
                <a:effectLst/>
                <a:latin typeface="Menlo"/>
              </a:rPr>
              <a:t>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TRANSPLANT(T, z,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a:t>
            </a:r>
            <a:r>
              <a:rPr kumimoji="0" lang="en-US" altLang="en-US" sz="3200" b="1" i="0" u="none" strike="noStrike" cap="none" normalizeH="0" baseline="0" dirty="0" err="1">
                <a:ln>
                  <a:noFill/>
                </a:ln>
                <a:solidFill>
                  <a:srgbClr val="333333"/>
                </a:solidFill>
                <a:effectLst/>
                <a:latin typeface="Menlo"/>
              </a:rPr>
              <a:t>y.left</a:t>
            </a:r>
            <a:r>
              <a:rPr kumimoji="0" lang="en-US" altLang="en-US" sz="3200" b="1" i="0" u="none" strike="noStrike" cap="none" normalizeH="0" baseline="0" dirty="0">
                <a:ln>
                  <a:noFill/>
                </a:ln>
                <a:solidFill>
                  <a:srgbClr val="333333"/>
                </a:solidFill>
                <a:effectLst/>
                <a:latin typeface="Menlo"/>
              </a:rPr>
              <a:t> = </a:t>
            </a:r>
            <a:r>
              <a:rPr kumimoji="0" lang="en-US" altLang="en-US" sz="3200" b="1" i="0" u="none" strike="noStrike" cap="none" normalizeH="0" baseline="0" dirty="0" err="1">
                <a:ln>
                  <a:noFill/>
                </a:ln>
                <a:solidFill>
                  <a:srgbClr val="333333"/>
                </a:solidFill>
                <a:effectLst/>
                <a:latin typeface="Menlo"/>
              </a:rPr>
              <a:t>z.left</a:t>
            </a:r>
            <a:endParaRPr kumimoji="0" lang="en-US" altLang="en-US" sz="3200" b="1"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 </a:t>
            </a:r>
            <a:r>
              <a:rPr kumimoji="0" lang="en-US" altLang="en-US" sz="3200" b="1" i="0" u="none" strike="noStrike" cap="none" normalizeH="0" baseline="0" dirty="0" err="1">
                <a:ln>
                  <a:noFill/>
                </a:ln>
                <a:solidFill>
                  <a:srgbClr val="333333"/>
                </a:solidFill>
                <a:effectLst/>
                <a:latin typeface="Menlo"/>
              </a:rPr>
              <a:t>y.left.parent</a:t>
            </a:r>
            <a:r>
              <a:rPr kumimoji="0" lang="en-US" altLang="en-US" sz="3200" b="1" i="0" u="none" strike="noStrike" cap="none" normalizeH="0" baseline="0" dirty="0">
                <a:ln>
                  <a:noFill/>
                </a:ln>
                <a:solidFill>
                  <a:srgbClr val="333333"/>
                </a:solidFill>
                <a:effectLst/>
                <a:latin typeface="Menlo"/>
              </a:rPr>
              <a:t>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if y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Menlo"/>
              </a:rPr>
              <a:t>AVL_DELETE_FIXUP(T, y)</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652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6CD88-603A-4F5E-AEFD-87D11FF83802}"/>
              </a:ext>
            </a:extLst>
          </p:cNvPr>
          <p:cNvSpPr txBox="1"/>
          <p:nvPr/>
        </p:nvSpPr>
        <p:spPr>
          <a:xfrm>
            <a:off x="594804" y="1956993"/>
            <a:ext cx="10999433" cy="3139321"/>
          </a:xfrm>
          <a:prstGeom prst="rect">
            <a:avLst/>
          </a:prstGeom>
          <a:noFill/>
          <a:ln>
            <a:solidFill>
              <a:schemeClr val="bg1"/>
            </a:solidFill>
          </a:ln>
        </p:spPr>
        <p:txBody>
          <a:bodyPr wrap="square">
            <a:spAutoFit/>
          </a:bodyPr>
          <a:lstStyle/>
          <a:p>
            <a:pPr algn="ctr" rtl="0">
              <a:spcBef>
                <a:spcPts val="0"/>
              </a:spcBef>
              <a:spcAft>
                <a:spcPts val="0"/>
              </a:spcAft>
            </a:pPr>
            <a:r>
              <a:rPr lang="en-US" sz="6600" b="0" i="0" u="none" strike="noStrike" dirty="0">
                <a:solidFill>
                  <a:srgbClr val="C00000"/>
                </a:solidFill>
                <a:effectLst/>
                <a:latin typeface="Arial" panose="020B0604020202020204" pitchFamily="34" charset="0"/>
              </a:rPr>
              <a:t>THANK YOU!</a:t>
            </a:r>
            <a:endParaRPr lang="en-US" sz="6600" b="0" dirty="0">
              <a:solidFill>
                <a:srgbClr val="C00000"/>
              </a:solidFill>
              <a:effectLst/>
            </a:endParaRPr>
          </a:p>
          <a:p>
            <a:pPr algn="ctr"/>
            <a:br>
              <a:rPr lang="en-US" sz="6600" dirty="0">
                <a:solidFill>
                  <a:srgbClr val="C00000"/>
                </a:solidFill>
              </a:rPr>
            </a:br>
            <a:endParaRPr lang="en-US" sz="6600" dirty="0">
              <a:solidFill>
                <a:srgbClr val="C00000"/>
              </a:solidFill>
            </a:endParaRPr>
          </a:p>
        </p:txBody>
      </p:sp>
    </p:spTree>
    <p:extLst>
      <p:ext uri="{BB962C8B-B14F-4D97-AF65-F5344CB8AC3E}">
        <p14:creationId xmlns:p14="http://schemas.microsoft.com/office/powerpoint/2010/main" val="287736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VL Tree - javatpoint">
            <a:extLst>
              <a:ext uri="{FF2B5EF4-FFF2-40B4-BE49-F238E27FC236}">
                <a16:creationId xmlns:a16="http://schemas.microsoft.com/office/drawing/2014/main" id="{618CD84C-74BC-4A4D-9BD5-C1089B035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79" y="928688"/>
            <a:ext cx="10670960" cy="5000625"/>
          </a:xfrm>
          <a:prstGeom prst="rect">
            <a:avLst/>
          </a:prstGeom>
          <a:solidFill>
            <a:srgbClr val="FFC000"/>
          </a:solidFill>
        </p:spPr>
      </p:pic>
      <p:sp>
        <p:nvSpPr>
          <p:cNvPr id="2" name="TextBox 1">
            <a:extLst>
              <a:ext uri="{FF2B5EF4-FFF2-40B4-BE49-F238E27FC236}">
                <a16:creationId xmlns:a16="http://schemas.microsoft.com/office/drawing/2014/main" id="{BF0EAA17-EF73-4864-B2F2-029DA5AE0C0A}"/>
              </a:ext>
            </a:extLst>
          </p:cNvPr>
          <p:cNvSpPr txBox="1"/>
          <p:nvPr/>
        </p:nvSpPr>
        <p:spPr>
          <a:xfrm>
            <a:off x="872969" y="843378"/>
            <a:ext cx="3139737" cy="584775"/>
          </a:xfrm>
          <a:prstGeom prst="rect">
            <a:avLst/>
          </a:prstGeom>
          <a:solidFill>
            <a:srgbClr val="FF0000"/>
          </a:solidFill>
        </p:spPr>
        <p:txBody>
          <a:bodyPr wrap="square" rtlCol="0">
            <a:spAutoFit/>
          </a:bodyPr>
          <a:lstStyle/>
          <a:p>
            <a:r>
              <a:rPr lang="en-US" sz="3200" dirty="0"/>
              <a:t> AVL tree:-</a:t>
            </a:r>
          </a:p>
        </p:txBody>
      </p:sp>
    </p:spTree>
    <p:extLst>
      <p:ext uri="{BB962C8B-B14F-4D97-AF65-F5344CB8AC3E}">
        <p14:creationId xmlns:p14="http://schemas.microsoft.com/office/powerpoint/2010/main" val="421062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C3E-EBC9-4BF0-83E2-6C488B5D3351}"/>
              </a:ext>
            </a:extLst>
          </p:cNvPr>
          <p:cNvSpPr>
            <a:spLocks noGrp="1"/>
          </p:cNvSpPr>
          <p:nvPr>
            <p:ph type="title"/>
          </p:nvPr>
        </p:nvSpPr>
        <p:spPr>
          <a:xfrm>
            <a:off x="665085" y="683582"/>
            <a:ext cx="10884763" cy="1602948"/>
          </a:xfrm>
          <a:solidFill>
            <a:srgbClr val="92D050"/>
          </a:solidFill>
          <a:effectLst>
            <a:glow rad="228600">
              <a:schemeClr val="accent2">
                <a:satMod val="175000"/>
                <a:alpha val="40000"/>
              </a:schemeClr>
            </a:glow>
          </a:effectLst>
        </p:spPr>
        <p:txBody>
          <a:bodyPr/>
          <a:lstStyle/>
          <a:p>
            <a:r>
              <a:rPr lang="en-US" b="1" dirty="0"/>
              <a:t>AVL Tree</a:t>
            </a:r>
          </a:p>
        </p:txBody>
      </p:sp>
      <p:pic>
        <p:nvPicPr>
          <p:cNvPr id="1026" name="Picture 2" descr="avl tree">
            <a:extLst>
              <a:ext uri="{FF2B5EF4-FFF2-40B4-BE49-F238E27FC236}">
                <a16:creationId xmlns:a16="http://schemas.microsoft.com/office/drawing/2014/main" id="{C3757D3A-33CF-4B4B-A9CF-DF1AD87C16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5084" y="2557462"/>
            <a:ext cx="10760477" cy="3616955"/>
          </a:xfrm>
          <a:prstGeom prst="rect">
            <a:avLst/>
          </a:prstGeom>
          <a:noFill/>
          <a:ln>
            <a:solidFill>
              <a:schemeClr val="accent1">
                <a:lumMod val="50000"/>
              </a:schemeClr>
            </a:solidFill>
          </a:ln>
          <a:effectLst>
            <a:glow rad="228600">
              <a:schemeClr val="accent2">
                <a:satMod val="175000"/>
                <a:alpha val="40000"/>
              </a:schemeClr>
            </a:glow>
          </a:effectLst>
        </p:spPr>
      </p:pic>
    </p:spTree>
    <p:extLst>
      <p:ext uri="{BB962C8B-B14F-4D97-AF65-F5344CB8AC3E}">
        <p14:creationId xmlns:p14="http://schemas.microsoft.com/office/powerpoint/2010/main" val="315542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8CE1-3704-4641-98FC-D9B810A58A32}"/>
              </a:ext>
            </a:extLst>
          </p:cNvPr>
          <p:cNvSpPr>
            <a:spLocks noGrp="1"/>
          </p:cNvSpPr>
          <p:nvPr>
            <p:ph type="title"/>
          </p:nvPr>
        </p:nvSpPr>
        <p:spPr>
          <a:xfrm>
            <a:off x="630315" y="621438"/>
            <a:ext cx="10919534" cy="1473692"/>
          </a:xfrm>
          <a:solidFill>
            <a:srgbClr val="92D050"/>
          </a:solidFill>
          <a:ln>
            <a:solidFill>
              <a:srgbClr val="C00000"/>
            </a:solidFill>
          </a:ln>
          <a:effectLst>
            <a:glow rad="228600">
              <a:schemeClr val="accent2">
                <a:satMod val="175000"/>
                <a:alpha val="40000"/>
              </a:schemeClr>
            </a:glow>
          </a:effectLst>
        </p:spPr>
        <p:txBody>
          <a:bodyPr>
            <a:norm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Properties: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1FE4D1-F012-4C16-9C49-C30A76BBD5C5}"/>
              </a:ext>
            </a:extLst>
          </p:cNvPr>
          <p:cNvSpPr>
            <a:spLocks noGrp="1"/>
          </p:cNvSpPr>
          <p:nvPr>
            <p:ph idx="1"/>
          </p:nvPr>
        </p:nvSpPr>
        <p:spPr>
          <a:xfrm>
            <a:off x="630314" y="2379216"/>
            <a:ext cx="10919533" cy="3857346"/>
          </a:xfrm>
          <a:noFill/>
          <a:ln>
            <a:solidFill>
              <a:srgbClr val="C00000"/>
            </a:solidFill>
          </a:ln>
          <a:effectLst>
            <a:glow rad="228600">
              <a:schemeClr val="accent2">
                <a:satMod val="175000"/>
                <a:alpha val="40000"/>
              </a:schemeClr>
            </a:glow>
          </a:effectLst>
        </p:spPr>
        <p:txBody>
          <a:bodyPr>
            <a:noAutofit/>
          </a:bodyPr>
          <a:lstStyle/>
          <a:p>
            <a:pPr marL="0" indent="0" rtl="0">
              <a:spcBef>
                <a:spcPts val="0"/>
              </a:spcBef>
              <a:spcAft>
                <a:spcPts val="1200"/>
              </a:spcAft>
              <a:buNone/>
            </a:pPr>
            <a:r>
              <a:rPr lang="en-US" b="1" i="0" u="none" strike="noStrike" dirty="0">
                <a:solidFill>
                  <a:srgbClr val="595959"/>
                </a:solidFill>
                <a:effectLst/>
                <a:latin typeface="Times New Roman" panose="02020603050405020304" pitchFamily="18" charset="0"/>
                <a:cs typeface="Times New Roman" panose="02020603050405020304" pitchFamily="18" charset="0"/>
              </a:rPr>
              <a:t> An AVL Tree has the following properties:</a:t>
            </a:r>
            <a:endParaRPr lang="en-US" b="1" dirty="0">
              <a:effectLst/>
              <a:latin typeface="Times New Roman" panose="02020603050405020304" pitchFamily="18" charset="0"/>
              <a:cs typeface="Times New Roman" panose="02020603050405020304" pitchFamily="18" charset="0"/>
            </a:endParaRPr>
          </a:p>
          <a:p>
            <a:pPr marL="0" indent="0" rtl="0">
              <a:spcBef>
                <a:spcPts val="0"/>
              </a:spcBef>
              <a:spcAft>
                <a:spcPts val="1200"/>
              </a:spcAft>
              <a:buNone/>
            </a:pPr>
            <a:r>
              <a:rPr lang="en-US" b="1" i="0" u="none" strike="noStrike" dirty="0">
                <a:solidFill>
                  <a:srgbClr val="595959"/>
                </a:solidFill>
                <a:effectLst/>
                <a:latin typeface="Times New Roman" panose="02020603050405020304" pitchFamily="18" charset="0"/>
                <a:cs typeface="Times New Roman" panose="02020603050405020304" pitchFamily="18" charset="0"/>
              </a:rPr>
              <a:t>AVL Property:</a:t>
            </a:r>
            <a:endParaRPr lang="en-US"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b="1" i="0" u="none" strike="noStrike" dirty="0">
                <a:solidFill>
                  <a:srgbClr val="595959"/>
                </a:solidFill>
                <a:effectLst/>
                <a:latin typeface="Times New Roman" panose="02020603050405020304" pitchFamily="18" charset="0"/>
                <a:cs typeface="Times New Roman" panose="02020603050405020304" pitchFamily="18" charset="0"/>
              </a:rPr>
              <a:t>Sub-trees of each node can differ by at most 1 in their height.</a:t>
            </a:r>
            <a:endParaRPr lang="en-US"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mj-lt"/>
              <a:buAutoNum type="arabicPeriod"/>
            </a:pPr>
            <a:r>
              <a:rPr lang="en-US" b="1" i="0" u="none" strike="noStrike" dirty="0">
                <a:solidFill>
                  <a:srgbClr val="595959"/>
                </a:solidFill>
                <a:effectLst/>
                <a:latin typeface="Times New Roman" panose="02020603050405020304" pitchFamily="18" charset="0"/>
                <a:cs typeface="Times New Roman" panose="02020603050405020304" pitchFamily="18" charset="0"/>
              </a:rPr>
              <a:t>Every sub-tree is an AVL Tree.</a:t>
            </a:r>
            <a:endParaRPr lang="en-US" b="1"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US" b="1" i="0" u="none" strike="noStrike" dirty="0">
                <a:solidFill>
                  <a:srgbClr val="333333"/>
                </a:solidFill>
                <a:effectLst/>
                <a:latin typeface="Times New Roman" panose="02020603050405020304" pitchFamily="18" charset="0"/>
                <a:cs typeface="Times New Roman" panose="02020603050405020304" pitchFamily="18" charset="0"/>
              </a:rPr>
              <a:t>The total number of nodes in the tree is the sum of the total number of nodes in the left subtree, the total number of nodes in the right subtree and the root node.</a:t>
            </a:r>
            <a:endParaRPr lang="en-US" b="1"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US" b="1" i="0" u="none" strike="noStrike" dirty="0">
                <a:solidFill>
                  <a:srgbClr val="333333"/>
                </a:solidFill>
                <a:effectLst/>
                <a:latin typeface="Times New Roman" panose="02020603050405020304" pitchFamily="18" charset="0"/>
                <a:cs typeface="Times New Roman" panose="02020603050405020304" pitchFamily="18" charset="0"/>
              </a:rPr>
              <a:t>        N</a:t>
            </a:r>
            <a:r>
              <a:rPr lang="en-US" b="1" i="0" u="none" strike="noStrike" baseline="-25000" dirty="0">
                <a:solidFill>
                  <a:srgbClr val="333333"/>
                </a:solidFill>
                <a:effectLst/>
                <a:latin typeface="Times New Roman" panose="02020603050405020304" pitchFamily="18" charset="0"/>
                <a:cs typeface="Times New Roman" panose="02020603050405020304" pitchFamily="18" charset="0"/>
              </a:rPr>
              <a:t>h</a:t>
            </a:r>
            <a:r>
              <a:rPr lang="en-US" b="1" i="0" u="none" strike="noStrike" dirty="0">
                <a:solidFill>
                  <a:srgbClr val="333333"/>
                </a:solidFill>
                <a:effectLst/>
                <a:latin typeface="Times New Roman" panose="02020603050405020304" pitchFamily="18" charset="0"/>
                <a:cs typeface="Times New Roman" panose="02020603050405020304" pitchFamily="18" charset="0"/>
              </a:rPr>
              <a:t>= N</a:t>
            </a:r>
            <a:r>
              <a:rPr lang="en-US" b="1" i="0" u="none" strike="noStrike" baseline="-25000" dirty="0">
                <a:solidFill>
                  <a:srgbClr val="333333"/>
                </a:solidFill>
                <a:effectLst/>
                <a:latin typeface="Times New Roman" panose="02020603050405020304" pitchFamily="18" charset="0"/>
                <a:cs typeface="Times New Roman" panose="02020603050405020304" pitchFamily="18" charset="0"/>
              </a:rPr>
              <a:t>h-1 </a:t>
            </a:r>
            <a:r>
              <a:rPr lang="en-US" b="1" i="0" u="none" strike="noStrike" dirty="0">
                <a:solidFill>
                  <a:srgbClr val="333333"/>
                </a:solidFill>
                <a:effectLst/>
                <a:latin typeface="Times New Roman" panose="02020603050405020304" pitchFamily="18" charset="0"/>
                <a:cs typeface="Times New Roman" panose="02020603050405020304" pitchFamily="18" charset="0"/>
              </a:rPr>
              <a:t>+ N</a:t>
            </a:r>
            <a:r>
              <a:rPr lang="en-US" b="1" i="0" u="none" strike="noStrike" baseline="-25000" dirty="0">
                <a:solidFill>
                  <a:srgbClr val="333333"/>
                </a:solidFill>
                <a:effectLst/>
                <a:latin typeface="Times New Roman" panose="02020603050405020304" pitchFamily="18" charset="0"/>
                <a:cs typeface="Times New Roman" panose="02020603050405020304" pitchFamily="18" charset="0"/>
              </a:rPr>
              <a:t>h-2 </a:t>
            </a:r>
            <a:r>
              <a:rPr lang="en-US" b="1" i="0" u="none" strike="noStrike" dirty="0">
                <a:solidFill>
                  <a:srgbClr val="333333"/>
                </a:solidFill>
                <a:effectLst/>
                <a:latin typeface="Times New Roman" panose="02020603050405020304" pitchFamily="18" charset="0"/>
                <a:cs typeface="Times New Roman" panose="02020603050405020304" pitchFamily="18" charset="0"/>
              </a:rPr>
              <a:t>+ 1</a:t>
            </a:r>
            <a:endParaRPr lang="en-US" b="1" dirty="0">
              <a:effectLst/>
              <a:latin typeface="Times New Roman" panose="02020603050405020304" pitchFamily="18" charset="0"/>
              <a:cs typeface="Times New Roman" panose="02020603050405020304" pitchFamily="18" charset="0"/>
            </a:endParaRPr>
          </a:p>
          <a:p>
            <a:pPr marL="0" indent="0">
              <a:buNone/>
            </a:pP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834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Slice</Template>
  <TotalTime>4552</TotalTime>
  <Words>3439</Words>
  <Application>Microsoft Office PowerPoint</Application>
  <PresentationFormat>Widescreen</PresentationFormat>
  <Paragraphs>550</Paragraphs>
  <Slides>65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Arial</vt:lpstr>
      <vt:lpstr>Arial</vt:lpstr>
      <vt:lpstr>Courier New</vt:lpstr>
      <vt:lpstr>droid sans mono</vt:lpstr>
      <vt:lpstr>euclid_circular_a</vt:lpstr>
      <vt:lpstr>Garamond</vt:lpstr>
      <vt:lpstr>Georgia</vt:lpstr>
      <vt:lpstr>Menlo</vt:lpstr>
      <vt:lpstr>New times romaans</vt:lpstr>
      <vt:lpstr>Roboto</vt:lpstr>
      <vt:lpstr>Source Sans Pro</vt:lpstr>
      <vt:lpstr>Times New Roman</vt:lpstr>
      <vt:lpstr>Wingdings</vt:lpstr>
      <vt:lpstr>Organic</vt:lpstr>
      <vt:lpstr>Presentation on :</vt:lpstr>
      <vt:lpstr>AGENDA</vt:lpstr>
      <vt:lpstr>INTRODUCTION:-</vt:lpstr>
      <vt:lpstr>Definition</vt:lpstr>
      <vt:lpstr>PowerPoint Presentation</vt:lpstr>
      <vt:lpstr>PowerPoint Presentation</vt:lpstr>
      <vt:lpstr>PowerPoint Presentation</vt:lpstr>
      <vt:lpstr>AVL Tree</vt:lpstr>
      <vt:lpstr>Properties:</vt:lpstr>
      <vt:lpstr>BALANCE FACTOR:-</vt:lpstr>
      <vt:lpstr>PowerPoint Presentation</vt:lpstr>
      <vt:lpstr>PowerPoint Presentation</vt:lpstr>
      <vt:lpstr>PowerPoint Presentation</vt:lpstr>
      <vt:lpstr>AVL tree rotations:-</vt:lpstr>
      <vt:lpstr>Left Rotation:-</vt:lpstr>
      <vt:lpstr>PowerPoint Presentation</vt:lpstr>
      <vt:lpstr>Pseudocode for left rotation:-</vt:lpstr>
      <vt:lpstr>Left rotation Pseudocode Ex:-</vt:lpstr>
      <vt:lpstr>Left rotation Pseudocode Ex:-</vt:lpstr>
      <vt:lpstr>Right-Rotation(RR):-</vt:lpstr>
      <vt:lpstr>Fig-Right Rotation(RR)   </vt:lpstr>
      <vt:lpstr>Pseudocode for right rotation:-</vt:lpstr>
      <vt:lpstr>Right rotation Pseudocode Ex:-</vt:lpstr>
      <vt:lpstr>Left- Right Rotation(LR):-</vt:lpstr>
      <vt:lpstr>Fig:- illustrating left-right tree</vt:lpstr>
      <vt:lpstr>Right-Left rotation(RL):-</vt:lpstr>
      <vt:lpstr>Cont:-</vt:lpstr>
      <vt:lpstr>Operations on AVL tree</vt:lpstr>
      <vt:lpstr>Insertion in AVL Tree example:-  </vt:lpstr>
      <vt:lpstr>Algorithm To Insert a New Node</vt:lpstr>
      <vt:lpstr>Cont:-</vt:lpstr>
      <vt:lpstr>Cont:</vt:lpstr>
      <vt:lpstr>Cont:-</vt:lpstr>
      <vt:lpstr>4.Update balanceFactor of the nodes </vt:lpstr>
      <vt:lpstr>Cont:</vt:lpstr>
      <vt:lpstr>Ex:-</vt:lpstr>
      <vt:lpstr>                                                                                                                                                                                                                                                                                                                                                                                                                                                                                                                                                                                                                                                                                                                                                                                                                                                                                                                                                                                                                                                              b. if  balanceFactor &lt; -1, it means the height of the right subtree is greater than that of the left subtree. So, do right rotation or right-left rotation  If newNodeKey &gt; rightChildKey do left rotation. Else, do right-left rotation    </vt:lpstr>
      <vt:lpstr>The final tree is:</vt:lpstr>
      <vt:lpstr>PSEUDOCODE FOR INSERTION</vt:lpstr>
      <vt:lpstr>PowerPoint Presentation</vt:lpstr>
      <vt:lpstr>PowerPoint Presentation</vt:lpstr>
      <vt:lpstr>Deletion:  </vt:lpstr>
      <vt:lpstr>Algorithm to Delete a node </vt:lpstr>
      <vt:lpstr>Cont:-</vt:lpstr>
      <vt:lpstr>Cont:-</vt:lpstr>
      <vt:lpstr>Cont:-</vt:lpstr>
      <vt:lpstr>Example of deletion :-  </vt:lpstr>
      <vt:lpstr>PowerPoint Presentation</vt:lpstr>
      <vt:lpstr>Deletion in avl tree:-</vt:lpstr>
      <vt:lpstr>Deletion in avl tree:-</vt:lpstr>
      <vt:lpstr>Deletion in avl tree:-</vt:lpstr>
      <vt:lpstr>Deletion in avl tree:-</vt:lpstr>
      <vt:lpstr>Deletion in avl tree:-</vt:lpstr>
      <vt:lpstr>Deletion in avl tree:-</vt:lpstr>
      <vt:lpstr>Deletion in avl tree:-</vt:lpstr>
      <vt:lpstr>Deletion in avl tree:-</vt:lpstr>
      <vt:lpstr>Complexity:-</vt:lpstr>
      <vt:lpstr>Implementation:-  </vt:lpstr>
      <vt:lpstr>Advantages And Disadvantages of AVL Trees </vt:lpstr>
      <vt:lpstr>AVL Tree Applications </vt:lpstr>
      <vt:lpstr>summary: </vt:lpstr>
      <vt:lpstr>PowerPoint Presentation</vt:lpstr>
      <vt:lpstr>PSEUDOCODE FOR DELETION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c:title>
  <dc:creator>pooja pawade</dc:creator>
  <cp:lastModifiedBy>pooja pawade</cp:lastModifiedBy>
  <cp:revision>85</cp:revision>
  <dcterms:created xsi:type="dcterms:W3CDTF">2021-12-04T12:03:03Z</dcterms:created>
  <dcterms:modified xsi:type="dcterms:W3CDTF">2021-12-15T06:23:21Z</dcterms:modified>
</cp:coreProperties>
</file>