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2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0"/>
  </p:normalViewPr>
  <p:slideViewPr>
    <p:cSldViewPr snapToGrid="0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AE9CAC-EB6E-4984-BF59-89CD014BBEEB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ACCCCE9-9AB4-4AA9-A191-CD09A91CE8CB}">
      <dgm:prSet/>
      <dgm:spPr/>
      <dgm:t>
        <a:bodyPr/>
        <a:lstStyle/>
        <a:p>
          <a:r>
            <a:rPr lang="en-US"/>
            <a:t>Initially the total columns were 111</a:t>
          </a:r>
        </a:p>
      </dgm:t>
    </dgm:pt>
    <dgm:pt modelId="{72518885-3180-4469-91B2-EBB7F2DA8E84}" type="parTrans" cxnId="{947EE42C-DDBE-4763-8F90-741E17E259EA}">
      <dgm:prSet/>
      <dgm:spPr/>
      <dgm:t>
        <a:bodyPr/>
        <a:lstStyle/>
        <a:p>
          <a:endParaRPr lang="en-US"/>
        </a:p>
      </dgm:t>
    </dgm:pt>
    <dgm:pt modelId="{4A3122C0-731C-461B-BECB-679A0E1C1115}" type="sibTrans" cxnId="{947EE42C-DDBE-4763-8F90-741E17E259EA}">
      <dgm:prSet/>
      <dgm:spPr/>
      <dgm:t>
        <a:bodyPr/>
        <a:lstStyle/>
        <a:p>
          <a:endParaRPr lang="en-US"/>
        </a:p>
      </dgm:t>
    </dgm:pt>
    <dgm:pt modelId="{B094039D-C2FC-4860-B271-D717869B21F9}">
      <dgm:prSet/>
      <dgm:spPr/>
      <dgm:t>
        <a:bodyPr/>
        <a:lstStyle/>
        <a:p>
          <a:r>
            <a:rPr lang="en-US"/>
            <a:t>After removing all the columns with all values with NAN, total no of columns came down to 57</a:t>
          </a:r>
        </a:p>
      </dgm:t>
    </dgm:pt>
    <dgm:pt modelId="{D8BA4C84-F7AC-47CA-B0CC-97B8025372D9}" type="parTrans" cxnId="{81E045A2-C0B9-4866-BECC-734349444A6A}">
      <dgm:prSet/>
      <dgm:spPr/>
      <dgm:t>
        <a:bodyPr/>
        <a:lstStyle/>
        <a:p>
          <a:endParaRPr lang="en-US"/>
        </a:p>
      </dgm:t>
    </dgm:pt>
    <dgm:pt modelId="{0010A2C5-C592-4752-9563-04D350893324}" type="sibTrans" cxnId="{81E045A2-C0B9-4866-BECC-734349444A6A}">
      <dgm:prSet/>
      <dgm:spPr/>
      <dgm:t>
        <a:bodyPr/>
        <a:lstStyle/>
        <a:p>
          <a:endParaRPr lang="en-US"/>
        </a:p>
      </dgm:t>
    </dgm:pt>
    <dgm:pt modelId="{B9B16548-E943-4742-9119-08BA8DAE8C99}">
      <dgm:prSet/>
      <dgm:spPr/>
      <dgm:t>
        <a:bodyPr/>
        <a:lstStyle/>
        <a:p>
          <a:r>
            <a:rPr lang="en-US"/>
            <a:t>After that found out the total percentage of null values in columns having NAN,  then fixed the threshold to 30 and removed all the columns having greater that 30% null values.</a:t>
          </a:r>
        </a:p>
      </dgm:t>
    </dgm:pt>
    <dgm:pt modelId="{31E67AF2-0380-42CE-8E16-0E12CE0EEF96}" type="parTrans" cxnId="{12A9689C-9BC6-4CBE-B489-46B95894AAB7}">
      <dgm:prSet/>
      <dgm:spPr/>
      <dgm:t>
        <a:bodyPr/>
        <a:lstStyle/>
        <a:p>
          <a:endParaRPr lang="en-US"/>
        </a:p>
      </dgm:t>
    </dgm:pt>
    <dgm:pt modelId="{46932623-C6D8-4CB8-AAB4-615892F76233}" type="sibTrans" cxnId="{12A9689C-9BC6-4CBE-B489-46B95894AAB7}">
      <dgm:prSet/>
      <dgm:spPr/>
      <dgm:t>
        <a:bodyPr/>
        <a:lstStyle/>
        <a:p>
          <a:endParaRPr lang="en-US"/>
        </a:p>
      </dgm:t>
    </dgm:pt>
    <dgm:pt modelId="{22E4C783-E717-4D0C-AF8D-C371D74689FF}">
      <dgm:prSet/>
      <dgm:spPr/>
      <dgm:t>
        <a:bodyPr/>
        <a:lstStyle/>
        <a:p>
          <a:r>
            <a:rPr lang="en-US"/>
            <a:t>For rest with less than 30% null values, replaced the missing values by calculations as in next slide.</a:t>
          </a:r>
        </a:p>
      </dgm:t>
    </dgm:pt>
    <dgm:pt modelId="{2BCE51AF-4E06-44B4-A175-52D9EE3BF83A}" type="parTrans" cxnId="{C75E345F-5357-4E6E-8F9F-55BFFC290AD1}">
      <dgm:prSet/>
      <dgm:spPr/>
      <dgm:t>
        <a:bodyPr/>
        <a:lstStyle/>
        <a:p>
          <a:endParaRPr lang="en-US"/>
        </a:p>
      </dgm:t>
    </dgm:pt>
    <dgm:pt modelId="{C8B3DB3E-130C-4F2F-8AD4-15B95B66FEAB}" type="sibTrans" cxnId="{C75E345F-5357-4E6E-8F9F-55BFFC290AD1}">
      <dgm:prSet/>
      <dgm:spPr/>
      <dgm:t>
        <a:bodyPr/>
        <a:lstStyle/>
        <a:p>
          <a:endParaRPr lang="en-US"/>
        </a:p>
      </dgm:t>
    </dgm:pt>
    <dgm:pt modelId="{BCF8268E-F580-254C-992C-FFA82D95D101}" type="pres">
      <dgm:prSet presAssocID="{C1AE9CAC-EB6E-4984-BF59-89CD014BBEEB}" presName="outerComposite" presStyleCnt="0">
        <dgm:presLayoutVars>
          <dgm:chMax val="5"/>
          <dgm:dir/>
          <dgm:resizeHandles val="exact"/>
        </dgm:presLayoutVars>
      </dgm:prSet>
      <dgm:spPr/>
    </dgm:pt>
    <dgm:pt modelId="{BA5E439B-DE08-8B41-A5FE-3FFECAC30AA5}" type="pres">
      <dgm:prSet presAssocID="{C1AE9CAC-EB6E-4984-BF59-89CD014BBEEB}" presName="dummyMaxCanvas" presStyleCnt="0">
        <dgm:presLayoutVars/>
      </dgm:prSet>
      <dgm:spPr/>
    </dgm:pt>
    <dgm:pt modelId="{5FEC098A-6FF7-7F46-936A-8F30B5426A82}" type="pres">
      <dgm:prSet presAssocID="{C1AE9CAC-EB6E-4984-BF59-89CD014BBEEB}" presName="FourNodes_1" presStyleLbl="node1" presStyleIdx="0" presStyleCnt="4">
        <dgm:presLayoutVars>
          <dgm:bulletEnabled val="1"/>
        </dgm:presLayoutVars>
      </dgm:prSet>
      <dgm:spPr/>
    </dgm:pt>
    <dgm:pt modelId="{F96C237C-D813-7048-8355-3DC66533B5B3}" type="pres">
      <dgm:prSet presAssocID="{C1AE9CAC-EB6E-4984-BF59-89CD014BBEEB}" presName="FourNodes_2" presStyleLbl="node1" presStyleIdx="1" presStyleCnt="4">
        <dgm:presLayoutVars>
          <dgm:bulletEnabled val="1"/>
        </dgm:presLayoutVars>
      </dgm:prSet>
      <dgm:spPr/>
    </dgm:pt>
    <dgm:pt modelId="{32E1BFA6-9E4C-504B-A29E-6737794523DB}" type="pres">
      <dgm:prSet presAssocID="{C1AE9CAC-EB6E-4984-BF59-89CD014BBEEB}" presName="FourNodes_3" presStyleLbl="node1" presStyleIdx="2" presStyleCnt="4">
        <dgm:presLayoutVars>
          <dgm:bulletEnabled val="1"/>
        </dgm:presLayoutVars>
      </dgm:prSet>
      <dgm:spPr/>
    </dgm:pt>
    <dgm:pt modelId="{1A5FFD35-25AC-2A4C-85F3-E5002C3DF1F4}" type="pres">
      <dgm:prSet presAssocID="{C1AE9CAC-EB6E-4984-BF59-89CD014BBEEB}" presName="FourNodes_4" presStyleLbl="node1" presStyleIdx="3" presStyleCnt="4">
        <dgm:presLayoutVars>
          <dgm:bulletEnabled val="1"/>
        </dgm:presLayoutVars>
      </dgm:prSet>
      <dgm:spPr/>
    </dgm:pt>
    <dgm:pt modelId="{57D8F4A4-B9EA-4344-8697-B40BC936DDA0}" type="pres">
      <dgm:prSet presAssocID="{C1AE9CAC-EB6E-4984-BF59-89CD014BBEEB}" presName="FourConn_1-2" presStyleLbl="fgAccFollowNode1" presStyleIdx="0" presStyleCnt="3">
        <dgm:presLayoutVars>
          <dgm:bulletEnabled val="1"/>
        </dgm:presLayoutVars>
      </dgm:prSet>
      <dgm:spPr/>
    </dgm:pt>
    <dgm:pt modelId="{29AFD779-B259-6049-93AA-CBD5E033DE51}" type="pres">
      <dgm:prSet presAssocID="{C1AE9CAC-EB6E-4984-BF59-89CD014BBEEB}" presName="FourConn_2-3" presStyleLbl="fgAccFollowNode1" presStyleIdx="1" presStyleCnt="3">
        <dgm:presLayoutVars>
          <dgm:bulletEnabled val="1"/>
        </dgm:presLayoutVars>
      </dgm:prSet>
      <dgm:spPr/>
    </dgm:pt>
    <dgm:pt modelId="{86C46BA2-9B9D-0849-8925-AFA32BEE27D9}" type="pres">
      <dgm:prSet presAssocID="{C1AE9CAC-EB6E-4984-BF59-89CD014BBEEB}" presName="FourConn_3-4" presStyleLbl="fgAccFollowNode1" presStyleIdx="2" presStyleCnt="3">
        <dgm:presLayoutVars>
          <dgm:bulletEnabled val="1"/>
        </dgm:presLayoutVars>
      </dgm:prSet>
      <dgm:spPr/>
    </dgm:pt>
    <dgm:pt modelId="{138564BB-7C7E-DB49-A1F1-340763709DA8}" type="pres">
      <dgm:prSet presAssocID="{C1AE9CAC-EB6E-4984-BF59-89CD014BBEEB}" presName="FourNodes_1_text" presStyleLbl="node1" presStyleIdx="3" presStyleCnt="4">
        <dgm:presLayoutVars>
          <dgm:bulletEnabled val="1"/>
        </dgm:presLayoutVars>
      </dgm:prSet>
      <dgm:spPr/>
    </dgm:pt>
    <dgm:pt modelId="{016F11EB-8CE9-FA40-8A9F-80348A064979}" type="pres">
      <dgm:prSet presAssocID="{C1AE9CAC-EB6E-4984-BF59-89CD014BBEEB}" presName="FourNodes_2_text" presStyleLbl="node1" presStyleIdx="3" presStyleCnt="4">
        <dgm:presLayoutVars>
          <dgm:bulletEnabled val="1"/>
        </dgm:presLayoutVars>
      </dgm:prSet>
      <dgm:spPr/>
    </dgm:pt>
    <dgm:pt modelId="{87E824EF-2737-694B-A958-BA1019D4C209}" type="pres">
      <dgm:prSet presAssocID="{C1AE9CAC-EB6E-4984-BF59-89CD014BBEEB}" presName="FourNodes_3_text" presStyleLbl="node1" presStyleIdx="3" presStyleCnt="4">
        <dgm:presLayoutVars>
          <dgm:bulletEnabled val="1"/>
        </dgm:presLayoutVars>
      </dgm:prSet>
      <dgm:spPr/>
    </dgm:pt>
    <dgm:pt modelId="{49CA9D88-C7F4-4745-A2FD-3536D8DE1391}" type="pres">
      <dgm:prSet presAssocID="{C1AE9CAC-EB6E-4984-BF59-89CD014BBEE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7DAE71E-3760-A04D-8C1E-C30567EA20D6}" type="presOf" srcId="{46932623-C6D8-4CB8-AAB4-615892F76233}" destId="{86C46BA2-9B9D-0849-8925-AFA32BEE27D9}" srcOrd="0" destOrd="0" presId="urn:microsoft.com/office/officeart/2005/8/layout/vProcess5"/>
    <dgm:cxn modelId="{A6AFDD2A-AC1F-B64F-8AC6-C2C53B014142}" type="presOf" srcId="{22E4C783-E717-4D0C-AF8D-C371D74689FF}" destId="{49CA9D88-C7F4-4745-A2FD-3536D8DE1391}" srcOrd="1" destOrd="0" presId="urn:microsoft.com/office/officeart/2005/8/layout/vProcess5"/>
    <dgm:cxn modelId="{947EE42C-DDBE-4763-8F90-741E17E259EA}" srcId="{C1AE9CAC-EB6E-4984-BF59-89CD014BBEEB}" destId="{DACCCCE9-9AB4-4AA9-A191-CD09A91CE8CB}" srcOrd="0" destOrd="0" parTransId="{72518885-3180-4469-91B2-EBB7F2DA8E84}" sibTransId="{4A3122C0-731C-461B-BECB-679A0E1C1115}"/>
    <dgm:cxn modelId="{3A7D1F2F-688E-E145-8A26-3A724BF3B251}" type="presOf" srcId="{B9B16548-E943-4742-9119-08BA8DAE8C99}" destId="{87E824EF-2737-694B-A958-BA1019D4C209}" srcOrd="1" destOrd="0" presId="urn:microsoft.com/office/officeart/2005/8/layout/vProcess5"/>
    <dgm:cxn modelId="{7F085E46-EA7A-B34A-A427-3817CC0A80F5}" type="presOf" srcId="{B9B16548-E943-4742-9119-08BA8DAE8C99}" destId="{32E1BFA6-9E4C-504B-A29E-6737794523DB}" srcOrd="0" destOrd="0" presId="urn:microsoft.com/office/officeart/2005/8/layout/vProcess5"/>
    <dgm:cxn modelId="{C75E345F-5357-4E6E-8F9F-55BFFC290AD1}" srcId="{C1AE9CAC-EB6E-4984-BF59-89CD014BBEEB}" destId="{22E4C783-E717-4D0C-AF8D-C371D74689FF}" srcOrd="3" destOrd="0" parTransId="{2BCE51AF-4E06-44B4-A175-52D9EE3BF83A}" sibTransId="{C8B3DB3E-130C-4F2F-8AD4-15B95B66FEAB}"/>
    <dgm:cxn modelId="{A420B561-7F9E-AE40-926E-B92E7CD9D6E5}" type="presOf" srcId="{B094039D-C2FC-4860-B271-D717869B21F9}" destId="{016F11EB-8CE9-FA40-8A9F-80348A064979}" srcOrd="1" destOrd="0" presId="urn:microsoft.com/office/officeart/2005/8/layout/vProcess5"/>
    <dgm:cxn modelId="{C94BC066-A89E-D24A-8FD9-145E9F891C0D}" type="presOf" srcId="{0010A2C5-C592-4752-9563-04D350893324}" destId="{29AFD779-B259-6049-93AA-CBD5E033DE51}" srcOrd="0" destOrd="0" presId="urn:microsoft.com/office/officeart/2005/8/layout/vProcess5"/>
    <dgm:cxn modelId="{848E7667-08EF-F341-B4D6-44FBCFEF101A}" type="presOf" srcId="{DACCCCE9-9AB4-4AA9-A191-CD09A91CE8CB}" destId="{138564BB-7C7E-DB49-A1F1-340763709DA8}" srcOrd="1" destOrd="0" presId="urn:microsoft.com/office/officeart/2005/8/layout/vProcess5"/>
    <dgm:cxn modelId="{9CC35393-D95E-9348-B79A-B0E7B54770FA}" type="presOf" srcId="{4A3122C0-731C-461B-BECB-679A0E1C1115}" destId="{57D8F4A4-B9EA-4344-8697-B40BC936DDA0}" srcOrd="0" destOrd="0" presId="urn:microsoft.com/office/officeart/2005/8/layout/vProcess5"/>
    <dgm:cxn modelId="{12A9689C-9BC6-4CBE-B489-46B95894AAB7}" srcId="{C1AE9CAC-EB6E-4984-BF59-89CD014BBEEB}" destId="{B9B16548-E943-4742-9119-08BA8DAE8C99}" srcOrd="2" destOrd="0" parTransId="{31E67AF2-0380-42CE-8E16-0E12CE0EEF96}" sibTransId="{46932623-C6D8-4CB8-AAB4-615892F76233}"/>
    <dgm:cxn modelId="{81E045A2-C0B9-4866-BECC-734349444A6A}" srcId="{C1AE9CAC-EB6E-4984-BF59-89CD014BBEEB}" destId="{B094039D-C2FC-4860-B271-D717869B21F9}" srcOrd="1" destOrd="0" parTransId="{D8BA4C84-F7AC-47CA-B0CC-97B8025372D9}" sibTransId="{0010A2C5-C592-4752-9563-04D350893324}"/>
    <dgm:cxn modelId="{28EAA9A4-2C0B-3B4C-A7CF-937622247D8C}" type="presOf" srcId="{DACCCCE9-9AB4-4AA9-A191-CD09A91CE8CB}" destId="{5FEC098A-6FF7-7F46-936A-8F30B5426A82}" srcOrd="0" destOrd="0" presId="urn:microsoft.com/office/officeart/2005/8/layout/vProcess5"/>
    <dgm:cxn modelId="{3C7D5AAD-B5DB-A84E-85FF-F5D1D55145FA}" type="presOf" srcId="{22E4C783-E717-4D0C-AF8D-C371D74689FF}" destId="{1A5FFD35-25AC-2A4C-85F3-E5002C3DF1F4}" srcOrd="0" destOrd="0" presId="urn:microsoft.com/office/officeart/2005/8/layout/vProcess5"/>
    <dgm:cxn modelId="{5959B3D1-6ECE-D74C-9C2C-0D89D480DF37}" type="presOf" srcId="{C1AE9CAC-EB6E-4984-BF59-89CD014BBEEB}" destId="{BCF8268E-F580-254C-992C-FFA82D95D101}" srcOrd="0" destOrd="0" presId="urn:microsoft.com/office/officeart/2005/8/layout/vProcess5"/>
    <dgm:cxn modelId="{023B99DC-D73E-7844-B8D1-C60DE1934DC7}" type="presOf" srcId="{B094039D-C2FC-4860-B271-D717869B21F9}" destId="{F96C237C-D813-7048-8355-3DC66533B5B3}" srcOrd="0" destOrd="0" presId="urn:microsoft.com/office/officeart/2005/8/layout/vProcess5"/>
    <dgm:cxn modelId="{EBB98994-0CE8-564A-9141-5D1A62E798C5}" type="presParOf" srcId="{BCF8268E-F580-254C-992C-FFA82D95D101}" destId="{BA5E439B-DE08-8B41-A5FE-3FFECAC30AA5}" srcOrd="0" destOrd="0" presId="urn:microsoft.com/office/officeart/2005/8/layout/vProcess5"/>
    <dgm:cxn modelId="{E6486D10-4675-574C-AD76-CF256666B074}" type="presParOf" srcId="{BCF8268E-F580-254C-992C-FFA82D95D101}" destId="{5FEC098A-6FF7-7F46-936A-8F30B5426A82}" srcOrd="1" destOrd="0" presId="urn:microsoft.com/office/officeart/2005/8/layout/vProcess5"/>
    <dgm:cxn modelId="{77E4DD98-8F95-0F4E-9404-412D9D0DB230}" type="presParOf" srcId="{BCF8268E-F580-254C-992C-FFA82D95D101}" destId="{F96C237C-D813-7048-8355-3DC66533B5B3}" srcOrd="2" destOrd="0" presId="urn:microsoft.com/office/officeart/2005/8/layout/vProcess5"/>
    <dgm:cxn modelId="{95297925-C89C-7047-9879-48C15F59A013}" type="presParOf" srcId="{BCF8268E-F580-254C-992C-FFA82D95D101}" destId="{32E1BFA6-9E4C-504B-A29E-6737794523DB}" srcOrd="3" destOrd="0" presId="urn:microsoft.com/office/officeart/2005/8/layout/vProcess5"/>
    <dgm:cxn modelId="{F59E1925-71BA-A641-AB69-55786050E24E}" type="presParOf" srcId="{BCF8268E-F580-254C-992C-FFA82D95D101}" destId="{1A5FFD35-25AC-2A4C-85F3-E5002C3DF1F4}" srcOrd="4" destOrd="0" presId="urn:microsoft.com/office/officeart/2005/8/layout/vProcess5"/>
    <dgm:cxn modelId="{4BA18104-F770-C44E-AD30-7B63D7D36572}" type="presParOf" srcId="{BCF8268E-F580-254C-992C-FFA82D95D101}" destId="{57D8F4A4-B9EA-4344-8697-B40BC936DDA0}" srcOrd="5" destOrd="0" presId="urn:microsoft.com/office/officeart/2005/8/layout/vProcess5"/>
    <dgm:cxn modelId="{9305C175-129A-304C-AD1E-0BFD3C53842A}" type="presParOf" srcId="{BCF8268E-F580-254C-992C-FFA82D95D101}" destId="{29AFD779-B259-6049-93AA-CBD5E033DE51}" srcOrd="6" destOrd="0" presId="urn:microsoft.com/office/officeart/2005/8/layout/vProcess5"/>
    <dgm:cxn modelId="{366C7D46-47B2-7A49-9E9B-459BB3800635}" type="presParOf" srcId="{BCF8268E-F580-254C-992C-FFA82D95D101}" destId="{86C46BA2-9B9D-0849-8925-AFA32BEE27D9}" srcOrd="7" destOrd="0" presId="urn:microsoft.com/office/officeart/2005/8/layout/vProcess5"/>
    <dgm:cxn modelId="{260BC0D0-1A00-ED4A-86C0-07B42709CC17}" type="presParOf" srcId="{BCF8268E-F580-254C-992C-FFA82D95D101}" destId="{138564BB-7C7E-DB49-A1F1-340763709DA8}" srcOrd="8" destOrd="0" presId="urn:microsoft.com/office/officeart/2005/8/layout/vProcess5"/>
    <dgm:cxn modelId="{623B3EA9-558F-FE44-8457-8DC86A4E10D0}" type="presParOf" srcId="{BCF8268E-F580-254C-992C-FFA82D95D101}" destId="{016F11EB-8CE9-FA40-8A9F-80348A064979}" srcOrd="9" destOrd="0" presId="urn:microsoft.com/office/officeart/2005/8/layout/vProcess5"/>
    <dgm:cxn modelId="{D7447DD8-10BE-7E46-83D6-D4D28EC1B454}" type="presParOf" srcId="{BCF8268E-F580-254C-992C-FFA82D95D101}" destId="{87E824EF-2737-694B-A958-BA1019D4C209}" srcOrd="10" destOrd="0" presId="urn:microsoft.com/office/officeart/2005/8/layout/vProcess5"/>
    <dgm:cxn modelId="{7279CFA8-98AB-1A46-BCF4-86B2B2FE2BD9}" type="presParOf" srcId="{BCF8268E-F580-254C-992C-FFA82D95D101}" destId="{49CA9D88-C7F4-4745-A2FD-3536D8DE139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C62467-DFB6-4069-86CB-E37CBDF97862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8DE1F1-3F49-4ED1-8416-DA42459D704A}">
      <dgm:prSet/>
      <dgm:spPr/>
      <dgm:t>
        <a:bodyPr/>
        <a:lstStyle/>
        <a:p>
          <a:r>
            <a:rPr lang="en-US"/>
            <a:t>Emp_title: This column had around 6% null values. Since this is a categorical variable, I calculated the mode and replaces the missing values with mode - </a:t>
          </a:r>
          <a:r>
            <a:rPr lang="en-IN"/>
            <a:t>US Army</a:t>
          </a:r>
          <a:endParaRPr lang="en-US"/>
        </a:p>
      </dgm:t>
    </dgm:pt>
    <dgm:pt modelId="{792D248A-B4E4-4850-BBC8-8365A9924F66}" type="parTrans" cxnId="{0CC301A2-A1EF-4E0D-A948-18A66E285EDB}">
      <dgm:prSet/>
      <dgm:spPr/>
      <dgm:t>
        <a:bodyPr/>
        <a:lstStyle/>
        <a:p>
          <a:endParaRPr lang="en-US"/>
        </a:p>
      </dgm:t>
    </dgm:pt>
    <dgm:pt modelId="{E993D66C-E947-433A-B01C-CE292DB39D17}" type="sibTrans" cxnId="{0CC301A2-A1EF-4E0D-A948-18A66E285ED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D8D1661-E601-4A23-ABD2-3F918DA7EC8C}">
      <dgm:prSet/>
      <dgm:spPr/>
      <dgm:t>
        <a:bodyPr/>
        <a:lstStyle/>
        <a:p>
          <a:r>
            <a:rPr lang="en-US"/>
            <a:t>title: This column had around </a:t>
          </a:r>
          <a:r>
            <a:rPr lang="en-IN"/>
            <a:t>title 0.03 </a:t>
          </a:r>
          <a:r>
            <a:rPr lang="en-US"/>
            <a:t>% null values. Since this is a categorical variable, I calculated the mode and replaces the missing values with mode - </a:t>
          </a:r>
          <a:r>
            <a:rPr lang="en-IN"/>
            <a:t>Debt Consolidation</a:t>
          </a:r>
          <a:endParaRPr lang="en-US"/>
        </a:p>
      </dgm:t>
    </dgm:pt>
    <dgm:pt modelId="{1D28FFAF-595C-459A-A952-0F3F3825CD33}" type="parTrans" cxnId="{3276AA57-8784-43A1-A176-0966EB4E096F}">
      <dgm:prSet/>
      <dgm:spPr/>
      <dgm:t>
        <a:bodyPr/>
        <a:lstStyle/>
        <a:p>
          <a:endParaRPr lang="en-US"/>
        </a:p>
      </dgm:t>
    </dgm:pt>
    <dgm:pt modelId="{4CB1FC73-D87A-4B9A-8FA0-CCE121795BA2}" type="sibTrans" cxnId="{3276AA57-8784-43A1-A176-0966EB4E096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5ACD3A7-757A-4C03-BF96-7AC21F22F22A}">
      <dgm:prSet/>
      <dgm:spPr/>
      <dgm:t>
        <a:bodyPr/>
        <a:lstStyle/>
        <a:p>
          <a:r>
            <a:rPr lang="en-IN"/>
            <a:t>revol_util:This column had missing values of 0.13%, since its numerical value and value id too small percentage, replacing it with 0.0</a:t>
          </a:r>
          <a:endParaRPr lang="en-US"/>
        </a:p>
      </dgm:t>
    </dgm:pt>
    <dgm:pt modelId="{6C3DF0D3-5B82-4E02-918C-389BCE57DA32}" type="parTrans" cxnId="{1BCBEBE8-B952-41D3-90E4-B769E5CE5601}">
      <dgm:prSet/>
      <dgm:spPr/>
      <dgm:t>
        <a:bodyPr/>
        <a:lstStyle/>
        <a:p>
          <a:endParaRPr lang="en-US"/>
        </a:p>
      </dgm:t>
    </dgm:pt>
    <dgm:pt modelId="{A86895C5-E44E-44C0-990D-33C728617D4D}" type="sibTrans" cxnId="{1BCBEBE8-B952-41D3-90E4-B769E5CE560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AAD429F-424F-4561-BF14-74E432024EB7}">
      <dgm:prSet/>
      <dgm:spPr/>
      <dgm:t>
        <a:bodyPr/>
        <a:lstStyle/>
        <a:p>
          <a:r>
            <a:rPr lang="en-IN"/>
            <a:t>last_pymnt_d: Since this is a date column and number is too small, replacing this with mode</a:t>
          </a:r>
          <a:endParaRPr lang="en-US"/>
        </a:p>
      </dgm:t>
    </dgm:pt>
    <dgm:pt modelId="{883344C4-6DC4-44F5-9ED2-DCD5283D5554}" type="parTrans" cxnId="{6696DA60-6B06-4649-B4C6-67EF322C07E6}">
      <dgm:prSet/>
      <dgm:spPr/>
      <dgm:t>
        <a:bodyPr/>
        <a:lstStyle/>
        <a:p>
          <a:endParaRPr lang="en-US"/>
        </a:p>
      </dgm:t>
    </dgm:pt>
    <dgm:pt modelId="{C70610BF-6B2E-4A1F-9C60-626AA5A411E6}" type="sibTrans" cxnId="{6696DA60-6B06-4649-B4C6-67EF322C07E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E2D5E0B5-3D25-4AF6-9C39-203BE535F02A}">
      <dgm:prSet/>
      <dgm:spPr/>
      <dgm:t>
        <a:bodyPr/>
        <a:lstStyle/>
        <a:p>
          <a:r>
            <a:rPr lang="en-IN"/>
            <a:t>collections_12_mths_ex_med, chargeoff_within_12_mths, pub_rec_bankruptcies, tax_liens – Since these are numerical values and percentage of nulls are too low, replacing all the NAN values with 0.0</a:t>
          </a:r>
          <a:endParaRPr lang="en-US"/>
        </a:p>
      </dgm:t>
    </dgm:pt>
    <dgm:pt modelId="{CF4341D7-880E-4815-B01D-4FD2219E1CC5}" type="parTrans" cxnId="{9AA07AF9-C4B3-46FB-8AF0-52C687F86065}">
      <dgm:prSet/>
      <dgm:spPr/>
      <dgm:t>
        <a:bodyPr/>
        <a:lstStyle/>
        <a:p>
          <a:endParaRPr lang="en-US"/>
        </a:p>
      </dgm:t>
    </dgm:pt>
    <dgm:pt modelId="{3568E124-63D7-443E-B175-6BA978CF494C}" type="sibTrans" cxnId="{9AA07AF9-C4B3-46FB-8AF0-52C687F86065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B368DD84-1905-46DB-A1D7-7F133F4F18B1}">
      <dgm:prSet/>
      <dgm:spPr/>
      <dgm:t>
        <a:bodyPr/>
        <a:lstStyle/>
        <a:p>
          <a:r>
            <a:rPr lang="en-IN"/>
            <a:t>emp_length: replacing this categorical variable with mode</a:t>
          </a:r>
          <a:endParaRPr lang="en-US"/>
        </a:p>
      </dgm:t>
    </dgm:pt>
    <dgm:pt modelId="{A1A27FD6-7638-46E3-9DF8-275C8A7EEB78}" type="parTrans" cxnId="{3D3D7E22-85B0-4711-BCBF-3A00DF4E713E}">
      <dgm:prSet/>
      <dgm:spPr/>
      <dgm:t>
        <a:bodyPr/>
        <a:lstStyle/>
        <a:p>
          <a:endParaRPr lang="en-US"/>
        </a:p>
      </dgm:t>
    </dgm:pt>
    <dgm:pt modelId="{482EFA06-517D-4446-B00F-4A3402952931}" type="sibTrans" cxnId="{3D3D7E22-85B0-4711-BCBF-3A00DF4E713E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32AC79FD-F0B8-C848-8A88-C2B1E24711D6}" type="pres">
      <dgm:prSet presAssocID="{43C62467-DFB6-4069-86CB-E37CBDF97862}" presName="linearFlow" presStyleCnt="0">
        <dgm:presLayoutVars>
          <dgm:dir/>
          <dgm:animLvl val="lvl"/>
          <dgm:resizeHandles val="exact"/>
        </dgm:presLayoutVars>
      </dgm:prSet>
      <dgm:spPr/>
    </dgm:pt>
    <dgm:pt modelId="{61C5446D-5803-2848-A877-03AE83AF8BCF}" type="pres">
      <dgm:prSet presAssocID="{A18DE1F1-3F49-4ED1-8416-DA42459D704A}" presName="compositeNode" presStyleCnt="0"/>
      <dgm:spPr/>
    </dgm:pt>
    <dgm:pt modelId="{C8C1C496-82BC-8141-85C3-C58163F68D04}" type="pres">
      <dgm:prSet presAssocID="{A18DE1F1-3F49-4ED1-8416-DA42459D704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7D7B5C6-A146-C845-B61B-24B28783E70A}" type="pres">
      <dgm:prSet presAssocID="{A18DE1F1-3F49-4ED1-8416-DA42459D704A}" presName="parSh" presStyleCnt="0"/>
      <dgm:spPr/>
    </dgm:pt>
    <dgm:pt modelId="{F0EC2E42-9876-D442-BCFE-205D12CEEAFB}" type="pres">
      <dgm:prSet presAssocID="{A18DE1F1-3F49-4ED1-8416-DA42459D704A}" presName="lineNode" presStyleLbl="alignAccFollowNode1" presStyleIdx="0" presStyleCnt="18"/>
      <dgm:spPr/>
    </dgm:pt>
    <dgm:pt modelId="{336C3B78-A4F6-714A-943C-869BC7743714}" type="pres">
      <dgm:prSet presAssocID="{A18DE1F1-3F49-4ED1-8416-DA42459D704A}" presName="lineArrowNode" presStyleLbl="alignAccFollowNode1" presStyleIdx="1" presStyleCnt="18"/>
      <dgm:spPr/>
    </dgm:pt>
    <dgm:pt modelId="{F6B1531E-8B28-8147-A561-09D59F36E727}" type="pres">
      <dgm:prSet presAssocID="{E993D66C-E947-433A-B01C-CE292DB39D1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6AE0241-DF19-6747-AA80-DC6A23D90CDB}" type="pres">
      <dgm:prSet presAssocID="{E993D66C-E947-433A-B01C-CE292DB39D17}" presName="spacerBetweenCircleAndCallout" presStyleCnt="0">
        <dgm:presLayoutVars/>
      </dgm:prSet>
      <dgm:spPr/>
    </dgm:pt>
    <dgm:pt modelId="{6BA505AD-E3A2-DC45-844A-2EAAD315FB11}" type="pres">
      <dgm:prSet presAssocID="{A18DE1F1-3F49-4ED1-8416-DA42459D704A}" presName="nodeText" presStyleLbl="alignAccFollowNode1" presStyleIdx="2" presStyleCnt="18">
        <dgm:presLayoutVars>
          <dgm:bulletEnabled val="1"/>
        </dgm:presLayoutVars>
      </dgm:prSet>
      <dgm:spPr/>
    </dgm:pt>
    <dgm:pt modelId="{E639A510-39C6-0A4D-B49C-65CBAA2A134C}" type="pres">
      <dgm:prSet presAssocID="{E993D66C-E947-433A-B01C-CE292DB39D17}" presName="sibTransComposite" presStyleCnt="0"/>
      <dgm:spPr/>
    </dgm:pt>
    <dgm:pt modelId="{A8261B0E-5342-8445-A894-86DE77C545CF}" type="pres">
      <dgm:prSet presAssocID="{5D8D1661-E601-4A23-ABD2-3F918DA7EC8C}" presName="compositeNode" presStyleCnt="0"/>
      <dgm:spPr/>
    </dgm:pt>
    <dgm:pt modelId="{9A206318-A579-DC43-B508-C37E4DAF29AE}" type="pres">
      <dgm:prSet presAssocID="{5D8D1661-E601-4A23-ABD2-3F918DA7EC8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51E84AA-D6FC-1A4D-B889-F40A3CBC3C5B}" type="pres">
      <dgm:prSet presAssocID="{5D8D1661-E601-4A23-ABD2-3F918DA7EC8C}" presName="parSh" presStyleCnt="0"/>
      <dgm:spPr/>
    </dgm:pt>
    <dgm:pt modelId="{0BAEA872-F813-BA4D-81F4-4A0E16F9E8F3}" type="pres">
      <dgm:prSet presAssocID="{5D8D1661-E601-4A23-ABD2-3F918DA7EC8C}" presName="lineNode" presStyleLbl="alignAccFollowNode1" presStyleIdx="3" presStyleCnt="18"/>
      <dgm:spPr/>
    </dgm:pt>
    <dgm:pt modelId="{81BAB77E-AD04-7B49-B12B-1D3CA57926B9}" type="pres">
      <dgm:prSet presAssocID="{5D8D1661-E601-4A23-ABD2-3F918DA7EC8C}" presName="lineArrowNode" presStyleLbl="alignAccFollowNode1" presStyleIdx="4" presStyleCnt="18"/>
      <dgm:spPr/>
    </dgm:pt>
    <dgm:pt modelId="{B88CDEDA-A356-0147-A267-E90A70F52541}" type="pres">
      <dgm:prSet presAssocID="{4CB1FC73-D87A-4B9A-8FA0-CCE121795BA2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7B9A81A2-3613-B845-9B8A-07FFA8204B3D}" type="pres">
      <dgm:prSet presAssocID="{4CB1FC73-D87A-4B9A-8FA0-CCE121795BA2}" presName="spacerBetweenCircleAndCallout" presStyleCnt="0">
        <dgm:presLayoutVars/>
      </dgm:prSet>
      <dgm:spPr/>
    </dgm:pt>
    <dgm:pt modelId="{28612A98-5EB9-AF40-B9CA-610740A4AD12}" type="pres">
      <dgm:prSet presAssocID="{5D8D1661-E601-4A23-ABD2-3F918DA7EC8C}" presName="nodeText" presStyleLbl="alignAccFollowNode1" presStyleIdx="5" presStyleCnt="18">
        <dgm:presLayoutVars>
          <dgm:bulletEnabled val="1"/>
        </dgm:presLayoutVars>
      </dgm:prSet>
      <dgm:spPr/>
    </dgm:pt>
    <dgm:pt modelId="{9E22DE8E-94A9-F64C-90E8-25B7AC11EEFC}" type="pres">
      <dgm:prSet presAssocID="{4CB1FC73-D87A-4B9A-8FA0-CCE121795BA2}" presName="sibTransComposite" presStyleCnt="0"/>
      <dgm:spPr/>
    </dgm:pt>
    <dgm:pt modelId="{DD388FC3-E640-7A45-873B-02EC41D116C3}" type="pres">
      <dgm:prSet presAssocID="{45ACD3A7-757A-4C03-BF96-7AC21F22F22A}" presName="compositeNode" presStyleCnt="0"/>
      <dgm:spPr/>
    </dgm:pt>
    <dgm:pt modelId="{C188A15A-A86D-C945-BBDD-F4CB09322EAA}" type="pres">
      <dgm:prSet presAssocID="{45ACD3A7-757A-4C03-BF96-7AC21F22F22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3CBCDBA-F68B-4E47-A0D8-F44FD0CFFC86}" type="pres">
      <dgm:prSet presAssocID="{45ACD3A7-757A-4C03-BF96-7AC21F22F22A}" presName="parSh" presStyleCnt="0"/>
      <dgm:spPr/>
    </dgm:pt>
    <dgm:pt modelId="{034B245A-C531-574B-BD70-828F4402CE2E}" type="pres">
      <dgm:prSet presAssocID="{45ACD3A7-757A-4C03-BF96-7AC21F22F22A}" presName="lineNode" presStyleLbl="alignAccFollowNode1" presStyleIdx="6" presStyleCnt="18"/>
      <dgm:spPr/>
    </dgm:pt>
    <dgm:pt modelId="{9C7C1C98-0CA5-4E48-B8FD-74E60CDC0AF8}" type="pres">
      <dgm:prSet presAssocID="{45ACD3A7-757A-4C03-BF96-7AC21F22F22A}" presName="lineArrowNode" presStyleLbl="alignAccFollowNode1" presStyleIdx="7" presStyleCnt="18"/>
      <dgm:spPr/>
    </dgm:pt>
    <dgm:pt modelId="{CD46DB3D-ADF0-284A-B90C-E0FB9A35725E}" type="pres">
      <dgm:prSet presAssocID="{A86895C5-E44E-44C0-990D-33C728617D4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10D12AF8-2933-7345-B5FF-54914520ECCD}" type="pres">
      <dgm:prSet presAssocID="{A86895C5-E44E-44C0-990D-33C728617D4D}" presName="spacerBetweenCircleAndCallout" presStyleCnt="0">
        <dgm:presLayoutVars/>
      </dgm:prSet>
      <dgm:spPr/>
    </dgm:pt>
    <dgm:pt modelId="{1A65544E-7415-D942-BD1E-C3938DA02200}" type="pres">
      <dgm:prSet presAssocID="{45ACD3A7-757A-4C03-BF96-7AC21F22F22A}" presName="nodeText" presStyleLbl="alignAccFollowNode1" presStyleIdx="8" presStyleCnt="18">
        <dgm:presLayoutVars>
          <dgm:bulletEnabled val="1"/>
        </dgm:presLayoutVars>
      </dgm:prSet>
      <dgm:spPr/>
    </dgm:pt>
    <dgm:pt modelId="{8393E421-35D7-6945-9F3C-EBAFEFEAF7E6}" type="pres">
      <dgm:prSet presAssocID="{A86895C5-E44E-44C0-990D-33C728617D4D}" presName="sibTransComposite" presStyleCnt="0"/>
      <dgm:spPr/>
    </dgm:pt>
    <dgm:pt modelId="{0248A445-D7D0-A443-986E-E1AB3E527308}" type="pres">
      <dgm:prSet presAssocID="{6AAD429F-424F-4561-BF14-74E432024EB7}" presName="compositeNode" presStyleCnt="0"/>
      <dgm:spPr/>
    </dgm:pt>
    <dgm:pt modelId="{876DE9E9-0E7D-A044-8982-95163EB99F09}" type="pres">
      <dgm:prSet presAssocID="{6AAD429F-424F-4561-BF14-74E432024EB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0DCC9F9-AA95-E44D-B86E-55D5627EB0E0}" type="pres">
      <dgm:prSet presAssocID="{6AAD429F-424F-4561-BF14-74E432024EB7}" presName="parSh" presStyleCnt="0"/>
      <dgm:spPr/>
    </dgm:pt>
    <dgm:pt modelId="{CED595FD-4163-944B-9688-07E20B5711B5}" type="pres">
      <dgm:prSet presAssocID="{6AAD429F-424F-4561-BF14-74E432024EB7}" presName="lineNode" presStyleLbl="alignAccFollowNode1" presStyleIdx="9" presStyleCnt="18"/>
      <dgm:spPr/>
    </dgm:pt>
    <dgm:pt modelId="{E7373F11-2B30-7F4D-8F2C-18F69100A085}" type="pres">
      <dgm:prSet presAssocID="{6AAD429F-424F-4561-BF14-74E432024EB7}" presName="lineArrowNode" presStyleLbl="alignAccFollowNode1" presStyleIdx="10" presStyleCnt="18"/>
      <dgm:spPr/>
    </dgm:pt>
    <dgm:pt modelId="{C47D632A-B46F-7648-8DD5-43C60577B40A}" type="pres">
      <dgm:prSet presAssocID="{C70610BF-6B2E-4A1F-9C60-626AA5A411E6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3D1A29FE-A91E-F14F-B154-674D805A1886}" type="pres">
      <dgm:prSet presAssocID="{C70610BF-6B2E-4A1F-9C60-626AA5A411E6}" presName="spacerBetweenCircleAndCallout" presStyleCnt="0">
        <dgm:presLayoutVars/>
      </dgm:prSet>
      <dgm:spPr/>
    </dgm:pt>
    <dgm:pt modelId="{3AEF3D19-E310-F846-AB3D-5ABA40339BD7}" type="pres">
      <dgm:prSet presAssocID="{6AAD429F-424F-4561-BF14-74E432024EB7}" presName="nodeText" presStyleLbl="alignAccFollowNode1" presStyleIdx="11" presStyleCnt="18">
        <dgm:presLayoutVars>
          <dgm:bulletEnabled val="1"/>
        </dgm:presLayoutVars>
      </dgm:prSet>
      <dgm:spPr/>
    </dgm:pt>
    <dgm:pt modelId="{62E24745-D7C0-DD42-BDEB-D47EDFAD51DD}" type="pres">
      <dgm:prSet presAssocID="{C70610BF-6B2E-4A1F-9C60-626AA5A411E6}" presName="sibTransComposite" presStyleCnt="0"/>
      <dgm:spPr/>
    </dgm:pt>
    <dgm:pt modelId="{96204CED-E481-FB45-94B9-367667ECC72B}" type="pres">
      <dgm:prSet presAssocID="{E2D5E0B5-3D25-4AF6-9C39-203BE535F02A}" presName="compositeNode" presStyleCnt="0"/>
      <dgm:spPr/>
    </dgm:pt>
    <dgm:pt modelId="{6C5A9CC4-4EF8-1046-81F6-87B4AF834394}" type="pres">
      <dgm:prSet presAssocID="{E2D5E0B5-3D25-4AF6-9C39-203BE535F02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A5F2056-6EA0-B749-8A75-86963334A405}" type="pres">
      <dgm:prSet presAssocID="{E2D5E0B5-3D25-4AF6-9C39-203BE535F02A}" presName="parSh" presStyleCnt="0"/>
      <dgm:spPr/>
    </dgm:pt>
    <dgm:pt modelId="{A93D9297-F22E-BA47-9CD9-DC361362E8A6}" type="pres">
      <dgm:prSet presAssocID="{E2D5E0B5-3D25-4AF6-9C39-203BE535F02A}" presName="lineNode" presStyleLbl="alignAccFollowNode1" presStyleIdx="12" presStyleCnt="18"/>
      <dgm:spPr/>
    </dgm:pt>
    <dgm:pt modelId="{DE1E5691-2AAA-EA40-B785-D3B0FA328139}" type="pres">
      <dgm:prSet presAssocID="{E2D5E0B5-3D25-4AF6-9C39-203BE535F02A}" presName="lineArrowNode" presStyleLbl="alignAccFollowNode1" presStyleIdx="13" presStyleCnt="18"/>
      <dgm:spPr/>
    </dgm:pt>
    <dgm:pt modelId="{49E629FA-7589-2A44-8F34-B75BB0C3D1EE}" type="pres">
      <dgm:prSet presAssocID="{3568E124-63D7-443E-B175-6BA978CF494C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39449A23-EF83-124B-BB4A-A80829923308}" type="pres">
      <dgm:prSet presAssocID="{3568E124-63D7-443E-B175-6BA978CF494C}" presName="spacerBetweenCircleAndCallout" presStyleCnt="0">
        <dgm:presLayoutVars/>
      </dgm:prSet>
      <dgm:spPr/>
    </dgm:pt>
    <dgm:pt modelId="{A62DD673-0E3E-0C46-9865-F474F48FBB3C}" type="pres">
      <dgm:prSet presAssocID="{E2D5E0B5-3D25-4AF6-9C39-203BE535F02A}" presName="nodeText" presStyleLbl="alignAccFollowNode1" presStyleIdx="14" presStyleCnt="18">
        <dgm:presLayoutVars>
          <dgm:bulletEnabled val="1"/>
        </dgm:presLayoutVars>
      </dgm:prSet>
      <dgm:spPr/>
    </dgm:pt>
    <dgm:pt modelId="{40A1CDD9-BF8A-8C40-A3E4-A22562A6B223}" type="pres">
      <dgm:prSet presAssocID="{3568E124-63D7-443E-B175-6BA978CF494C}" presName="sibTransComposite" presStyleCnt="0"/>
      <dgm:spPr/>
    </dgm:pt>
    <dgm:pt modelId="{DA16586B-FC42-A84C-858D-5A6A3006496C}" type="pres">
      <dgm:prSet presAssocID="{B368DD84-1905-46DB-A1D7-7F133F4F18B1}" presName="compositeNode" presStyleCnt="0"/>
      <dgm:spPr/>
    </dgm:pt>
    <dgm:pt modelId="{FCC3F129-8D19-5C48-9EBE-71B3898CB365}" type="pres">
      <dgm:prSet presAssocID="{B368DD84-1905-46DB-A1D7-7F133F4F18B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4266F69-D05A-A746-987A-62644CD646B7}" type="pres">
      <dgm:prSet presAssocID="{B368DD84-1905-46DB-A1D7-7F133F4F18B1}" presName="parSh" presStyleCnt="0"/>
      <dgm:spPr/>
    </dgm:pt>
    <dgm:pt modelId="{9BF75D89-2437-6F45-9D07-D5B03E713794}" type="pres">
      <dgm:prSet presAssocID="{B368DD84-1905-46DB-A1D7-7F133F4F18B1}" presName="lineNode" presStyleLbl="alignAccFollowNode1" presStyleIdx="15" presStyleCnt="18"/>
      <dgm:spPr/>
    </dgm:pt>
    <dgm:pt modelId="{28FB778D-D4C9-384C-8B88-CFAD71AA50E1}" type="pres">
      <dgm:prSet presAssocID="{B368DD84-1905-46DB-A1D7-7F133F4F18B1}" presName="lineArrowNode" presStyleLbl="alignAccFollowNode1" presStyleIdx="16" presStyleCnt="18"/>
      <dgm:spPr/>
    </dgm:pt>
    <dgm:pt modelId="{A8456A94-EE77-6F42-9E74-3589F8CE3463}" type="pres">
      <dgm:prSet presAssocID="{482EFA06-517D-4446-B00F-4A3402952931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05F347DD-2EAD-1F40-83C2-27D4ACAD9999}" type="pres">
      <dgm:prSet presAssocID="{482EFA06-517D-4446-B00F-4A3402952931}" presName="spacerBetweenCircleAndCallout" presStyleCnt="0">
        <dgm:presLayoutVars/>
      </dgm:prSet>
      <dgm:spPr/>
    </dgm:pt>
    <dgm:pt modelId="{D999D6BC-20ED-1B42-A11E-F6BDF4A8DDA3}" type="pres">
      <dgm:prSet presAssocID="{B368DD84-1905-46DB-A1D7-7F133F4F18B1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315C1C10-C5E1-744D-AC85-E64FAF62F7E1}" type="presOf" srcId="{B368DD84-1905-46DB-A1D7-7F133F4F18B1}" destId="{D999D6BC-20ED-1B42-A11E-F6BDF4A8DDA3}" srcOrd="0" destOrd="0" presId="urn:microsoft.com/office/officeart/2016/7/layout/LinearArrowProcessNumbered"/>
    <dgm:cxn modelId="{3D3D7E22-85B0-4711-BCBF-3A00DF4E713E}" srcId="{43C62467-DFB6-4069-86CB-E37CBDF97862}" destId="{B368DD84-1905-46DB-A1D7-7F133F4F18B1}" srcOrd="5" destOrd="0" parTransId="{A1A27FD6-7638-46E3-9DF8-275C8A7EEB78}" sibTransId="{482EFA06-517D-4446-B00F-4A3402952931}"/>
    <dgm:cxn modelId="{B54D4623-9A4C-2E43-84C3-DB45A5D62CF9}" type="presOf" srcId="{45ACD3A7-757A-4C03-BF96-7AC21F22F22A}" destId="{1A65544E-7415-D942-BD1E-C3938DA02200}" srcOrd="0" destOrd="0" presId="urn:microsoft.com/office/officeart/2016/7/layout/LinearArrowProcessNumbered"/>
    <dgm:cxn modelId="{BB8F8529-BA06-AE48-93C3-42E8DEAD5299}" type="presOf" srcId="{E2D5E0B5-3D25-4AF6-9C39-203BE535F02A}" destId="{A62DD673-0E3E-0C46-9865-F474F48FBB3C}" srcOrd="0" destOrd="0" presId="urn:microsoft.com/office/officeart/2016/7/layout/LinearArrowProcessNumbered"/>
    <dgm:cxn modelId="{3EFA704C-904C-2241-B880-EEB78951FDE1}" type="presOf" srcId="{C70610BF-6B2E-4A1F-9C60-626AA5A411E6}" destId="{C47D632A-B46F-7648-8DD5-43C60577B40A}" srcOrd="0" destOrd="0" presId="urn:microsoft.com/office/officeart/2016/7/layout/LinearArrowProcessNumbered"/>
    <dgm:cxn modelId="{3276AA57-8784-43A1-A176-0966EB4E096F}" srcId="{43C62467-DFB6-4069-86CB-E37CBDF97862}" destId="{5D8D1661-E601-4A23-ABD2-3F918DA7EC8C}" srcOrd="1" destOrd="0" parTransId="{1D28FFAF-595C-459A-A952-0F3F3825CD33}" sibTransId="{4CB1FC73-D87A-4B9A-8FA0-CCE121795BA2}"/>
    <dgm:cxn modelId="{6696DA60-6B06-4649-B4C6-67EF322C07E6}" srcId="{43C62467-DFB6-4069-86CB-E37CBDF97862}" destId="{6AAD429F-424F-4561-BF14-74E432024EB7}" srcOrd="3" destOrd="0" parTransId="{883344C4-6DC4-44F5-9ED2-DCD5283D5554}" sibTransId="{C70610BF-6B2E-4A1F-9C60-626AA5A411E6}"/>
    <dgm:cxn modelId="{41503869-0118-444A-AEF6-7F936D702099}" type="presOf" srcId="{E993D66C-E947-433A-B01C-CE292DB39D17}" destId="{F6B1531E-8B28-8147-A561-09D59F36E727}" srcOrd="0" destOrd="0" presId="urn:microsoft.com/office/officeart/2016/7/layout/LinearArrowProcessNumbered"/>
    <dgm:cxn modelId="{F28A976C-73B5-E647-A5E9-B8F8A2C4C792}" type="presOf" srcId="{6AAD429F-424F-4561-BF14-74E432024EB7}" destId="{3AEF3D19-E310-F846-AB3D-5ABA40339BD7}" srcOrd="0" destOrd="0" presId="urn:microsoft.com/office/officeart/2016/7/layout/LinearArrowProcessNumbered"/>
    <dgm:cxn modelId="{C389D393-3C3D-8744-90AB-374F7601EAC9}" type="presOf" srcId="{A86895C5-E44E-44C0-990D-33C728617D4D}" destId="{CD46DB3D-ADF0-284A-B90C-E0FB9A35725E}" srcOrd="0" destOrd="0" presId="urn:microsoft.com/office/officeart/2016/7/layout/LinearArrowProcessNumbered"/>
    <dgm:cxn modelId="{0CC301A2-A1EF-4E0D-A948-18A66E285EDB}" srcId="{43C62467-DFB6-4069-86CB-E37CBDF97862}" destId="{A18DE1F1-3F49-4ED1-8416-DA42459D704A}" srcOrd="0" destOrd="0" parTransId="{792D248A-B4E4-4850-BBC8-8365A9924F66}" sibTransId="{E993D66C-E947-433A-B01C-CE292DB39D17}"/>
    <dgm:cxn modelId="{61BCCCB4-114F-EA49-828E-B9E9BAEAF165}" type="presOf" srcId="{43C62467-DFB6-4069-86CB-E37CBDF97862}" destId="{32AC79FD-F0B8-C848-8A88-C2B1E24711D6}" srcOrd="0" destOrd="0" presId="urn:microsoft.com/office/officeart/2016/7/layout/LinearArrowProcessNumbered"/>
    <dgm:cxn modelId="{1BCBEBE8-B952-41D3-90E4-B769E5CE5601}" srcId="{43C62467-DFB6-4069-86CB-E37CBDF97862}" destId="{45ACD3A7-757A-4C03-BF96-7AC21F22F22A}" srcOrd="2" destOrd="0" parTransId="{6C3DF0D3-5B82-4E02-918C-389BCE57DA32}" sibTransId="{A86895C5-E44E-44C0-990D-33C728617D4D}"/>
    <dgm:cxn modelId="{669CC0F3-9B93-4140-9557-44F988D268E4}" type="presOf" srcId="{A18DE1F1-3F49-4ED1-8416-DA42459D704A}" destId="{6BA505AD-E3A2-DC45-844A-2EAAD315FB11}" srcOrd="0" destOrd="0" presId="urn:microsoft.com/office/officeart/2016/7/layout/LinearArrowProcessNumbered"/>
    <dgm:cxn modelId="{67B0F5F4-FB7C-EF46-85DA-68334F2D06C6}" type="presOf" srcId="{482EFA06-517D-4446-B00F-4A3402952931}" destId="{A8456A94-EE77-6F42-9E74-3589F8CE3463}" srcOrd="0" destOrd="0" presId="urn:microsoft.com/office/officeart/2016/7/layout/LinearArrowProcessNumbered"/>
    <dgm:cxn modelId="{9AA07AF9-C4B3-46FB-8AF0-52C687F86065}" srcId="{43C62467-DFB6-4069-86CB-E37CBDF97862}" destId="{E2D5E0B5-3D25-4AF6-9C39-203BE535F02A}" srcOrd="4" destOrd="0" parTransId="{CF4341D7-880E-4815-B01D-4FD2219E1CC5}" sibTransId="{3568E124-63D7-443E-B175-6BA978CF494C}"/>
    <dgm:cxn modelId="{FA8D41FA-ADA3-7046-8F78-53C6CEEE5B99}" type="presOf" srcId="{4CB1FC73-D87A-4B9A-8FA0-CCE121795BA2}" destId="{B88CDEDA-A356-0147-A267-E90A70F52541}" srcOrd="0" destOrd="0" presId="urn:microsoft.com/office/officeart/2016/7/layout/LinearArrowProcessNumbered"/>
    <dgm:cxn modelId="{96CFE4FD-35AB-DE4E-AB2A-C7E9575B0B49}" type="presOf" srcId="{5D8D1661-E601-4A23-ABD2-3F918DA7EC8C}" destId="{28612A98-5EB9-AF40-B9CA-610740A4AD12}" srcOrd="0" destOrd="0" presId="urn:microsoft.com/office/officeart/2016/7/layout/LinearArrowProcessNumbered"/>
    <dgm:cxn modelId="{BFC6F5FD-0371-EC49-9B1C-3B87DE6E2AA9}" type="presOf" srcId="{3568E124-63D7-443E-B175-6BA978CF494C}" destId="{49E629FA-7589-2A44-8F34-B75BB0C3D1EE}" srcOrd="0" destOrd="0" presId="urn:microsoft.com/office/officeart/2016/7/layout/LinearArrowProcessNumbered"/>
    <dgm:cxn modelId="{0F786449-44AD-394B-9BF4-20C9C40C332F}" type="presParOf" srcId="{32AC79FD-F0B8-C848-8A88-C2B1E24711D6}" destId="{61C5446D-5803-2848-A877-03AE83AF8BCF}" srcOrd="0" destOrd="0" presId="urn:microsoft.com/office/officeart/2016/7/layout/LinearArrowProcessNumbered"/>
    <dgm:cxn modelId="{FAF8E636-0A5C-6343-B46A-0B44859EBB9A}" type="presParOf" srcId="{61C5446D-5803-2848-A877-03AE83AF8BCF}" destId="{C8C1C496-82BC-8141-85C3-C58163F68D04}" srcOrd="0" destOrd="0" presId="urn:microsoft.com/office/officeart/2016/7/layout/LinearArrowProcessNumbered"/>
    <dgm:cxn modelId="{0ADA3039-EA07-B04B-9F1B-8D062ABE6837}" type="presParOf" srcId="{61C5446D-5803-2848-A877-03AE83AF8BCF}" destId="{97D7B5C6-A146-C845-B61B-24B28783E70A}" srcOrd="1" destOrd="0" presId="urn:microsoft.com/office/officeart/2016/7/layout/LinearArrowProcessNumbered"/>
    <dgm:cxn modelId="{7F7DEA31-9D62-8047-B095-FB4CF58B45DB}" type="presParOf" srcId="{97D7B5C6-A146-C845-B61B-24B28783E70A}" destId="{F0EC2E42-9876-D442-BCFE-205D12CEEAFB}" srcOrd="0" destOrd="0" presId="urn:microsoft.com/office/officeart/2016/7/layout/LinearArrowProcessNumbered"/>
    <dgm:cxn modelId="{79C57F3B-44F0-8148-8884-C548DE426BE3}" type="presParOf" srcId="{97D7B5C6-A146-C845-B61B-24B28783E70A}" destId="{336C3B78-A4F6-714A-943C-869BC7743714}" srcOrd="1" destOrd="0" presId="urn:microsoft.com/office/officeart/2016/7/layout/LinearArrowProcessNumbered"/>
    <dgm:cxn modelId="{37E95C27-D840-8847-8E81-640AED0AB063}" type="presParOf" srcId="{97D7B5C6-A146-C845-B61B-24B28783E70A}" destId="{F6B1531E-8B28-8147-A561-09D59F36E727}" srcOrd="2" destOrd="0" presId="urn:microsoft.com/office/officeart/2016/7/layout/LinearArrowProcessNumbered"/>
    <dgm:cxn modelId="{0895BEDE-6F2C-0B49-A0E1-6620193282C7}" type="presParOf" srcId="{97D7B5C6-A146-C845-B61B-24B28783E70A}" destId="{16AE0241-DF19-6747-AA80-DC6A23D90CDB}" srcOrd="3" destOrd="0" presId="urn:microsoft.com/office/officeart/2016/7/layout/LinearArrowProcessNumbered"/>
    <dgm:cxn modelId="{469295DE-8B23-B34C-BB25-2B9B7739EBA4}" type="presParOf" srcId="{61C5446D-5803-2848-A877-03AE83AF8BCF}" destId="{6BA505AD-E3A2-DC45-844A-2EAAD315FB11}" srcOrd="2" destOrd="0" presId="urn:microsoft.com/office/officeart/2016/7/layout/LinearArrowProcessNumbered"/>
    <dgm:cxn modelId="{4BCE4643-4140-C946-9927-78782D1B6384}" type="presParOf" srcId="{32AC79FD-F0B8-C848-8A88-C2B1E24711D6}" destId="{E639A510-39C6-0A4D-B49C-65CBAA2A134C}" srcOrd="1" destOrd="0" presId="urn:microsoft.com/office/officeart/2016/7/layout/LinearArrowProcessNumbered"/>
    <dgm:cxn modelId="{7D45E82D-886A-584D-87CC-C4AF18353EC1}" type="presParOf" srcId="{32AC79FD-F0B8-C848-8A88-C2B1E24711D6}" destId="{A8261B0E-5342-8445-A894-86DE77C545CF}" srcOrd="2" destOrd="0" presId="urn:microsoft.com/office/officeart/2016/7/layout/LinearArrowProcessNumbered"/>
    <dgm:cxn modelId="{4357443A-3AE3-5D4C-8305-1B0578B6A9E6}" type="presParOf" srcId="{A8261B0E-5342-8445-A894-86DE77C545CF}" destId="{9A206318-A579-DC43-B508-C37E4DAF29AE}" srcOrd="0" destOrd="0" presId="urn:microsoft.com/office/officeart/2016/7/layout/LinearArrowProcessNumbered"/>
    <dgm:cxn modelId="{328C7141-89F5-534B-868A-76512E3334A0}" type="presParOf" srcId="{A8261B0E-5342-8445-A894-86DE77C545CF}" destId="{651E84AA-D6FC-1A4D-B889-F40A3CBC3C5B}" srcOrd="1" destOrd="0" presId="urn:microsoft.com/office/officeart/2016/7/layout/LinearArrowProcessNumbered"/>
    <dgm:cxn modelId="{70CD7C39-EBE4-7B42-8545-EAE25BAB7B72}" type="presParOf" srcId="{651E84AA-D6FC-1A4D-B889-F40A3CBC3C5B}" destId="{0BAEA872-F813-BA4D-81F4-4A0E16F9E8F3}" srcOrd="0" destOrd="0" presId="urn:microsoft.com/office/officeart/2016/7/layout/LinearArrowProcessNumbered"/>
    <dgm:cxn modelId="{5A18E866-C79A-DE49-AD68-7E41007EA48B}" type="presParOf" srcId="{651E84AA-D6FC-1A4D-B889-F40A3CBC3C5B}" destId="{81BAB77E-AD04-7B49-B12B-1D3CA57926B9}" srcOrd="1" destOrd="0" presId="urn:microsoft.com/office/officeart/2016/7/layout/LinearArrowProcessNumbered"/>
    <dgm:cxn modelId="{F8FDBB1C-A8F0-684C-9C2C-4AC39E21D9C4}" type="presParOf" srcId="{651E84AA-D6FC-1A4D-B889-F40A3CBC3C5B}" destId="{B88CDEDA-A356-0147-A267-E90A70F52541}" srcOrd="2" destOrd="0" presId="urn:microsoft.com/office/officeart/2016/7/layout/LinearArrowProcessNumbered"/>
    <dgm:cxn modelId="{83305BED-8251-8443-BAD6-7E1674D814D1}" type="presParOf" srcId="{651E84AA-D6FC-1A4D-B889-F40A3CBC3C5B}" destId="{7B9A81A2-3613-B845-9B8A-07FFA8204B3D}" srcOrd="3" destOrd="0" presId="urn:microsoft.com/office/officeart/2016/7/layout/LinearArrowProcessNumbered"/>
    <dgm:cxn modelId="{AFC925FF-358D-C845-A3A3-D74A33232746}" type="presParOf" srcId="{A8261B0E-5342-8445-A894-86DE77C545CF}" destId="{28612A98-5EB9-AF40-B9CA-610740A4AD12}" srcOrd="2" destOrd="0" presId="urn:microsoft.com/office/officeart/2016/7/layout/LinearArrowProcessNumbered"/>
    <dgm:cxn modelId="{4F6C280A-F9EB-BC4F-8B17-9100DEAD4688}" type="presParOf" srcId="{32AC79FD-F0B8-C848-8A88-C2B1E24711D6}" destId="{9E22DE8E-94A9-F64C-90E8-25B7AC11EEFC}" srcOrd="3" destOrd="0" presId="urn:microsoft.com/office/officeart/2016/7/layout/LinearArrowProcessNumbered"/>
    <dgm:cxn modelId="{D08CB932-16CB-7C4F-8564-296BE47B5A9A}" type="presParOf" srcId="{32AC79FD-F0B8-C848-8A88-C2B1E24711D6}" destId="{DD388FC3-E640-7A45-873B-02EC41D116C3}" srcOrd="4" destOrd="0" presId="urn:microsoft.com/office/officeart/2016/7/layout/LinearArrowProcessNumbered"/>
    <dgm:cxn modelId="{C95BBD85-90E3-9D42-983F-D595B74F8725}" type="presParOf" srcId="{DD388FC3-E640-7A45-873B-02EC41D116C3}" destId="{C188A15A-A86D-C945-BBDD-F4CB09322EAA}" srcOrd="0" destOrd="0" presId="urn:microsoft.com/office/officeart/2016/7/layout/LinearArrowProcessNumbered"/>
    <dgm:cxn modelId="{C2EDF4BB-5D42-7447-B433-D00F92AB818A}" type="presParOf" srcId="{DD388FC3-E640-7A45-873B-02EC41D116C3}" destId="{A3CBCDBA-F68B-4E47-A0D8-F44FD0CFFC86}" srcOrd="1" destOrd="0" presId="urn:microsoft.com/office/officeart/2016/7/layout/LinearArrowProcessNumbered"/>
    <dgm:cxn modelId="{131C88A6-B44C-6D42-962C-E69AF8B51F79}" type="presParOf" srcId="{A3CBCDBA-F68B-4E47-A0D8-F44FD0CFFC86}" destId="{034B245A-C531-574B-BD70-828F4402CE2E}" srcOrd="0" destOrd="0" presId="urn:microsoft.com/office/officeart/2016/7/layout/LinearArrowProcessNumbered"/>
    <dgm:cxn modelId="{40B19072-9448-7D47-B294-4E1D61E167BB}" type="presParOf" srcId="{A3CBCDBA-F68B-4E47-A0D8-F44FD0CFFC86}" destId="{9C7C1C98-0CA5-4E48-B8FD-74E60CDC0AF8}" srcOrd="1" destOrd="0" presId="urn:microsoft.com/office/officeart/2016/7/layout/LinearArrowProcessNumbered"/>
    <dgm:cxn modelId="{D84767BB-F15A-3046-9715-5C827AF68B1E}" type="presParOf" srcId="{A3CBCDBA-F68B-4E47-A0D8-F44FD0CFFC86}" destId="{CD46DB3D-ADF0-284A-B90C-E0FB9A35725E}" srcOrd="2" destOrd="0" presId="urn:microsoft.com/office/officeart/2016/7/layout/LinearArrowProcessNumbered"/>
    <dgm:cxn modelId="{5F26111B-8B69-7446-8368-ED806FA5D3A4}" type="presParOf" srcId="{A3CBCDBA-F68B-4E47-A0D8-F44FD0CFFC86}" destId="{10D12AF8-2933-7345-B5FF-54914520ECCD}" srcOrd="3" destOrd="0" presId="urn:microsoft.com/office/officeart/2016/7/layout/LinearArrowProcessNumbered"/>
    <dgm:cxn modelId="{FD323C50-A53F-6245-A164-72C282ACA91F}" type="presParOf" srcId="{DD388FC3-E640-7A45-873B-02EC41D116C3}" destId="{1A65544E-7415-D942-BD1E-C3938DA02200}" srcOrd="2" destOrd="0" presId="urn:microsoft.com/office/officeart/2016/7/layout/LinearArrowProcessNumbered"/>
    <dgm:cxn modelId="{A57695AF-9D9B-3E4D-98AA-808B2EDDDB6D}" type="presParOf" srcId="{32AC79FD-F0B8-C848-8A88-C2B1E24711D6}" destId="{8393E421-35D7-6945-9F3C-EBAFEFEAF7E6}" srcOrd="5" destOrd="0" presId="urn:microsoft.com/office/officeart/2016/7/layout/LinearArrowProcessNumbered"/>
    <dgm:cxn modelId="{CF9D4A83-51C0-404F-B21A-9F60AB1B32DC}" type="presParOf" srcId="{32AC79FD-F0B8-C848-8A88-C2B1E24711D6}" destId="{0248A445-D7D0-A443-986E-E1AB3E527308}" srcOrd="6" destOrd="0" presId="urn:microsoft.com/office/officeart/2016/7/layout/LinearArrowProcessNumbered"/>
    <dgm:cxn modelId="{41D516F3-A465-1745-ABAD-BA1A270A6680}" type="presParOf" srcId="{0248A445-D7D0-A443-986E-E1AB3E527308}" destId="{876DE9E9-0E7D-A044-8982-95163EB99F09}" srcOrd="0" destOrd="0" presId="urn:microsoft.com/office/officeart/2016/7/layout/LinearArrowProcessNumbered"/>
    <dgm:cxn modelId="{3797DD30-48F5-D44B-814E-74C278E42E10}" type="presParOf" srcId="{0248A445-D7D0-A443-986E-E1AB3E527308}" destId="{90DCC9F9-AA95-E44D-B86E-55D5627EB0E0}" srcOrd="1" destOrd="0" presId="urn:microsoft.com/office/officeart/2016/7/layout/LinearArrowProcessNumbered"/>
    <dgm:cxn modelId="{66A95DCF-E84F-A74F-9AE9-65103C44CEF8}" type="presParOf" srcId="{90DCC9F9-AA95-E44D-B86E-55D5627EB0E0}" destId="{CED595FD-4163-944B-9688-07E20B5711B5}" srcOrd="0" destOrd="0" presId="urn:microsoft.com/office/officeart/2016/7/layout/LinearArrowProcessNumbered"/>
    <dgm:cxn modelId="{40DE0D2D-4453-F44D-B652-08EA4DC773A5}" type="presParOf" srcId="{90DCC9F9-AA95-E44D-B86E-55D5627EB0E0}" destId="{E7373F11-2B30-7F4D-8F2C-18F69100A085}" srcOrd="1" destOrd="0" presId="urn:microsoft.com/office/officeart/2016/7/layout/LinearArrowProcessNumbered"/>
    <dgm:cxn modelId="{3B88F9C7-029C-EA4F-802D-796A40357482}" type="presParOf" srcId="{90DCC9F9-AA95-E44D-B86E-55D5627EB0E0}" destId="{C47D632A-B46F-7648-8DD5-43C60577B40A}" srcOrd="2" destOrd="0" presId="urn:microsoft.com/office/officeart/2016/7/layout/LinearArrowProcessNumbered"/>
    <dgm:cxn modelId="{BF88A5F8-E41C-A74E-8F44-9DB7CD5DC91C}" type="presParOf" srcId="{90DCC9F9-AA95-E44D-B86E-55D5627EB0E0}" destId="{3D1A29FE-A91E-F14F-B154-674D805A1886}" srcOrd="3" destOrd="0" presId="urn:microsoft.com/office/officeart/2016/7/layout/LinearArrowProcessNumbered"/>
    <dgm:cxn modelId="{E3DC9C95-A753-5248-AD7F-1E798616AC0E}" type="presParOf" srcId="{0248A445-D7D0-A443-986E-E1AB3E527308}" destId="{3AEF3D19-E310-F846-AB3D-5ABA40339BD7}" srcOrd="2" destOrd="0" presId="urn:microsoft.com/office/officeart/2016/7/layout/LinearArrowProcessNumbered"/>
    <dgm:cxn modelId="{4AD95A11-47CD-B445-BD08-6CA0B531F72C}" type="presParOf" srcId="{32AC79FD-F0B8-C848-8A88-C2B1E24711D6}" destId="{62E24745-D7C0-DD42-BDEB-D47EDFAD51DD}" srcOrd="7" destOrd="0" presId="urn:microsoft.com/office/officeart/2016/7/layout/LinearArrowProcessNumbered"/>
    <dgm:cxn modelId="{31537DFD-5479-1845-9646-E6F4103928D3}" type="presParOf" srcId="{32AC79FD-F0B8-C848-8A88-C2B1E24711D6}" destId="{96204CED-E481-FB45-94B9-367667ECC72B}" srcOrd="8" destOrd="0" presId="urn:microsoft.com/office/officeart/2016/7/layout/LinearArrowProcessNumbered"/>
    <dgm:cxn modelId="{753A4CD6-FD90-6F4C-92E0-076E46482044}" type="presParOf" srcId="{96204CED-E481-FB45-94B9-367667ECC72B}" destId="{6C5A9CC4-4EF8-1046-81F6-87B4AF834394}" srcOrd="0" destOrd="0" presId="urn:microsoft.com/office/officeart/2016/7/layout/LinearArrowProcessNumbered"/>
    <dgm:cxn modelId="{7AFD0720-910D-2443-8C2F-6A7A172C381A}" type="presParOf" srcId="{96204CED-E481-FB45-94B9-367667ECC72B}" destId="{0A5F2056-6EA0-B749-8A75-86963334A405}" srcOrd="1" destOrd="0" presId="urn:microsoft.com/office/officeart/2016/7/layout/LinearArrowProcessNumbered"/>
    <dgm:cxn modelId="{9CA853B2-E7E6-204B-8DD8-5088B1DCC4BA}" type="presParOf" srcId="{0A5F2056-6EA0-B749-8A75-86963334A405}" destId="{A93D9297-F22E-BA47-9CD9-DC361362E8A6}" srcOrd="0" destOrd="0" presId="urn:microsoft.com/office/officeart/2016/7/layout/LinearArrowProcessNumbered"/>
    <dgm:cxn modelId="{505DA42E-8045-344D-ADBE-D9C32FB243E2}" type="presParOf" srcId="{0A5F2056-6EA0-B749-8A75-86963334A405}" destId="{DE1E5691-2AAA-EA40-B785-D3B0FA328139}" srcOrd="1" destOrd="0" presId="urn:microsoft.com/office/officeart/2016/7/layout/LinearArrowProcessNumbered"/>
    <dgm:cxn modelId="{41E7E06F-F854-4048-87B5-86A640CDE72D}" type="presParOf" srcId="{0A5F2056-6EA0-B749-8A75-86963334A405}" destId="{49E629FA-7589-2A44-8F34-B75BB0C3D1EE}" srcOrd="2" destOrd="0" presId="urn:microsoft.com/office/officeart/2016/7/layout/LinearArrowProcessNumbered"/>
    <dgm:cxn modelId="{84B67E97-CAF4-6843-B20A-0C44E7C5F9BE}" type="presParOf" srcId="{0A5F2056-6EA0-B749-8A75-86963334A405}" destId="{39449A23-EF83-124B-BB4A-A80829923308}" srcOrd="3" destOrd="0" presId="urn:microsoft.com/office/officeart/2016/7/layout/LinearArrowProcessNumbered"/>
    <dgm:cxn modelId="{79AB2E7A-E4FA-3A46-9C3E-F7E97AF91321}" type="presParOf" srcId="{96204CED-E481-FB45-94B9-367667ECC72B}" destId="{A62DD673-0E3E-0C46-9865-F474F48FBB3C}" srcOrd="2" destOrd="0" presId="urn:microsoft.com/office/officeart/2016/7/layout/LinearArrowProcessNumbered"/>
    <dgm:cxn modelId="{B6371FF0-EBB0-8B42-BCA4-2CB52C865D02}" type="presParOf" srcId="{32AC79FD-F0B8-C848-8A88-C2B1E24711D6}" destId="{40A1CDD9-BF8A-8C40-A3E4-A22562A6B223}" srcOrd="9" destOrd="0" presId="urn:microsoft.com/office/officeart/2016/7/layout/LinearArrowProcessNumbered"/>
    <dgm:cxn modelId="{F2A09B8F-FFDE-8C4E-90D9-0D1E733607E7}" type="presParOf" srcId="{32AC79FD-F0B8-C848-8A88-C2B1E24711D6}" destId="{DA16586B-FC42-A84C-858D-5A6A3006496C}" srcOrd="10" destOrd="0" presId="urn:microsoft.com/office/officeart/2016/7/layout/LinearArrowProcessNumbered"/>
    <dgm:cxn modelId="{E7998978-F155-9A44-BA0D-8F9B0CE50AB0}" type="presParOf" srcId="{DA16586B-FC42-A84C-858D-5A6A3006496C}" destId="{FCC3F129-8D19-5C48-9EBE-71B3898CB365}" srcOrd="0" destOrd="0" presId="urn:microsoft.com/office/officeart/2016/7/layout/LinearArrowProcessNumbered"/>
    <dgm:cxn modelId="{06A1857A-6B02-EB4D-BE93-D1DEF16CE5D6}" type="presParOf" srcId="{DA16586B-FC42-A84C-858D-5A6A3006496C}" destId="{D4266F69-D05A-A746-987A-62644CD646B7}" srcOrd="1" destOrd="0" presId="urn:microsoft.com/office/officeart/2016/7/layout/LinearArrowProcessNumbered"/>
    <dgm:cxn modelId="{B02DDA07-958B-CD4D-B128-FAF16EAF44E0}" type="presParOf" srcId="{D4266F69-D05A-A746-987A-62644CD646B7}" destId="{9BF75D89-2437-6F45-9D07-D5B03E713794}" srcOrd="0" destOrd="0" presId="urn:microsoft.com/office/officeart/2016/7/layout/LinearArrowProcessNumbered"/>
    <dgm:cxn modelId="{9184ECEA-81CD-7E47-81DC-8355F8F0C0A5}" type="presParOf" srcId="{D4266F69-D05A-A746-987A-62644CD646B7}" destId="{28FB778D-D4C9-384C-8B88-CFAD71AA50E1}" srcOrd="1" destOrd="0" presId="urn:microsoft.com/office/officeart/2016/7/layout/LinearArrowProcessNumbered"/>
    <dgm:cxn modelId="{8F34F290-CBF9-7946-93FA-CE299768F1B3}" type="presParOf" srcId="{D4266F69-D05A-A746-987A-62644CD646B7}" destId="{A8456A94-EE77-6F42-9E74-3589F8CE3463}" srcOrd="2" destOrd="0" presId="urn:microsoft.com/office/officeart/2016/7/layout/LinearArrowProcessNumbered"/>
    <dgm:cxn modelId="{282F95F1-9654-F34D-9C8C-D1782450C6F2}" type="presParOf" srcId="{D4266F69-D05A-A746-987A-62644CD646B7}" destId="{05F347DD-2EAD-1F40-83C2-27D4ACAD9999}" srcOrd="3" destOrd="0" presId="urn:microsoft.com/office/officeart/2016/7/layout/LinearArrowProcessNumbered"/>
    <dgm:cxn modelId="{5DC6F331-7BB9-2049-8AC8-25449B3184A3}" type="presParOf" srcId="{DA16586B-FC42-A84C-858D-5A6A3006496C}" destId="{D999D6BC-20ED-1B42-A11E-F6BDF4A8DDA3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B4B69A-5827-4338-A2D8-AF7B82A8E0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9449D79-F786-442F-A460-F16B6F92CCE8}">
      <dgm:prSet/>
      <dgm:spPr/>
      <dgm:t>
        <a:bodyPr/>
        <a:lstStyle/>
        <a:p>
          <a:r>
            <a:rPr lang="en-US"/>
            <a:t>First we need to create the separate dataframes for analysis.</a:t>
          </a:r>
        </a:p>
      </dgm:t>
    </dgm:pt>
    <dgm:pt modelId="{69673824-B350-4E14-8B52-69D9B5B5183D}" type="parTrans" cxnId="{4693D6F5-57C3-40CA-B27F-B2302BD7872F}">
      <dgm:prSet/>
      <dgm:spPr/>
      <dgm:t>
        <a:bodyPr/>
        <a:lstStyle/>
        <a:p>
          <a:endParaRPr lang="en-US"/>
        </a:p>
      </dgm:t>
    </dgm:pt>
    <dgm:pt modelId="{5D824A3C-D66E-4E55-9422-209895F0527E}" type="sibTrans" cxnId="{4693D6F5-57C3-40CA-B27F-B2302BD7872F}">
      <dgm:prSet/>
      <dgm:spPr/>
      <dgm:t>
        <a:bodyPr/>
        <a:lstStyle/>
        <a:p>
          <a:endParaRPr lang="en-US"/>
        </a:p>
      </dgm:t>
    </dgm:pt>
    <dgm:pt modelId="{C6660400-4D3B-4C6C-AC4F-7D1593EC1638}">
      <dgm:prSet/>
      <dgm:spPr/>
      <dgm:t>
        <a:bodyPr/>
        <a:lstStyle/>
        <a:p>
          <a:r>
            <a:rPr lang="en-US"/>
            <a:t>For this we consider loan_status column, one df with chargedOff and df column with FullyPaid for analysis.</a:t>
          </a:r>
        </a:p>
      </dgm:t>
    </dgm:pt>
    <dgm:pt modelId="{18B0DBDB-364D-4927-A83A-AD439BD0BF99}" type="parTrans" cxnId="{B075D32F-C204-4453-97D6-D5082C52AE05}">
      <dgm:prSet/>
      <dgm:spPr/>
      <dgm:t>
        <a:bodyPr/>
        <a:lstStyle/>
        <a:p>
          <a:endParaRPr lang="en-US"/>
        </a:p>
      </dgm:t>
    </dgm:pt>
    <dgm:pt modelId="{7231DAB2-BC9B-4AAE-8CB4-9F21BC610C15}" type="sibTrans" cxnId="{B075D32F-C204-4453-97D6-D5082C52AE05}">
      <dgm:prSet/>
      <dgm:spPr/>
      <dgm:t>
        <a:bodyPr/>
        <a:lstStyle/>
        <a:p>
          <a:endParaRPr lang="en-US"/>
        </a:p>
      </dgm:t>
    </dgm:pt>
    <dgm:pt modelId="{9D8A0928-05B2-497F-99AC-FE6DBAB86626}" type="pres">
      <dgm:prSet presAssocID="{6DB4B69A-5827-4338-A2D8-AF7B82A8E043}" presName="root" presStyleCnt="0">
        <dgm:presLayoutVars>
          <dgm:dir/>
          <dgm:resizeHandles val="exact"/>
        </dgm:presLayoutVars>
      </dgm:prSet>
      <dgm:spPr/>
    </dgm:pt>
    <dgm:pt modelId="{6211454D-7F2B-45D3-B54F-7FD7399B5D88}" type="pres">
      <dgm:prSet presAssocID="{F9449D79-F786-442F-A460-F16B6F92CCE8}" presName="compNode" presStyleCnt="0"/>
      <dgm:spPr/>
    </dgm:pt>
    <dgm:pt modelId="{EEBCA45B-DC02-4F3F-B94A-BB9022AA1DB9}" type="pres">
      <dgm:prSet presAssocID="{F9449D79-F786-442F-A460-F16B6F92CCE8}" presName="bgRect" presStyleLbl="bgShp" presStyleIdx="0" presStyleCnt="2"/>
      <dgm:spPr/>
    </dgm:pt>
    <dgm:pt modelId="{FFF7ED93-408C-49E0-A823-F2CFBF98D63F}" type="pres">
      <dgm:prSet presAssocID="{F9449D79-F786-442F-A460-F16B6F92CCE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296039A-9FFA-4753-BD43-8AC9969744A6}" type="pres">
      <dgm:prSet presAssocID="{F9449D79-F786-442F-A460-F16B6F92CCE8}" presName="spaceRect" presStyleCnt="0"/>
      <dgm:spPr/>
    </dgm:pt>
    <dgm:pt modelId="{1B37BF0A-019B-47AF-9168-3853CBB70131}" type="pres">
      <dgm:prSet presAssocID="{F9449D79-F786-442F-A460-F16B6F92CCE8}" presName="parTx" presStyleLbl="revTx" presStyleIdx="0" presStyleCnt="2">
        <dgm:presLayoutVars>
          <dgm:chMax val="0"/>
          <dgm:chPref val="0"/>
        </dgm:presLayoutVars>
      </dgm:prSet>
      <dgm:spPr/>
    </dgm:pt>
    <dgm:pt modelId="{686118ED-CFE2-48BD-A5AF-DF72A33137C9}" type="pres">
      <dgm:prSet presAssocID="{5D824A3C-D66E-4E55-9422-209895F0527E}" presName="sibTrans" presStyleCnt="0"/>
      <dgm:spPr/>
    </dgm:pt>
    <dgm:pt modelId="{DEE071AB-E1CD-4634-99E4-68BC4F738398}" type="pres">
      <dgm:prSet presAssocID="{C6660400-4D3B-4C6C-AC4F-7D1593EC1638}" presName="compNode" presStyleCnt="0"/>
      <dgm:spPr/>
    </dgm:pt>
    <dgm:pt modelId="{B342AC21-1543-46AD-8BDD-01D8FCEC85C7}" type="pres">
      <dgm:prSet presAssocID="{C6660400-4D3B-4C6C-AC4F-7D1593EC1638}" presName="bgRect" presStyleLbl="bgShp" presStyleIdx="1" presStyleCnt="2"/>
      <dgm:spPr/>
    </dgm:pt>
    <dgm:pt modelId="{F3F52346-4C13-4D6D-AEBE-60DE9B737EDA}" type="pres">
      <dgm:prSet presAssocID="{C6660400-4D3B-4C6C-AC4F-7D1593EC163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3845B10F-B480-42C8-A705-578FA949F993}" type="pres">
      <dgm:prSet presAssocID="{C6660400-4D3B-4C6C-AC4F-7D1593EC1638}" presName="spaceRect" presStyleCnt="0"/>
      <dgm:spPr/>
    </dgm:pt>
    <dgm:pt modelId="{180C2754-CD8C-423F-93EB-E51D2B2DDAC7}" type="pres">
      <dgm:prSet presAssocID="{C6660400-4D3B-4C6C-AC4F-7D1593EC163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D0A6E1A-3576-4AB0-B314-201EA5D8A842}" type="presOf" srcId="{C6660400-4D3B-4C6C-AC4F-7D1593EC1638}" destId="{180C2754-CD8C-423F-93EB-E51D2B2DDAC7}" srcOrd="0" destOrd="0" presId="urn:microsoft.com/office/officeart/2018/2/layout/IconVerticalSolidList"/>
    <dgm:cxn modelId="{B075D32F-C204-4453-97D6-D5082C52AE05}" srcId="{6DB4B69A-5827-4338-A2D8-AF7B82A8E043}" destId="{C6660400-4D3B-4C6C-AC4F-7D1593EC1638}" srcOrd="1" destOrd="0" parTransId="{18B0DBDB-364D-4927-A83A-AD439BD0BF99}" sibTransId="{7231DAB2-BC9B-4AAE-8CB4-9F21BC610C15}"/>
    <dgm:cxn modelId="{A349483E-F8AA-454C-8368-1F02D6193FD6}" type="presOf" srcId="{F9449D79-F786-442F-A460-F16B6F92CCE8}" destId="{1B37BF0A-019B-47AF-9168-3853CBB70131}" srcOrd="0" destOrd="0" presId="urn:microsoft.com/office/officeart/2018/2/layout/IconVerticalSolidList"/>
    <dgm:cxn modelId="{C39229D3-C386-4510-AF3B-85B68B8C9081}" type="presOf" srcId="{6DB4B69A-5827-4338-A2D8-AF7B82A8E043}" destId="{9D8A0928-05B2-497F-99AC-FE6DBAB86626}" srcOrd="0" destOrd="0" presId="urn:microsoft.com/office/officeart/2018/2/layout/IconVerticalSolidList"/>
    <dgm:cxn modelId="{4693D6F5-57C3-40CA-B27F-B2302BD7872F}" srcId="{6DB4B69A-5827-4338-A2D8-AF7B82A8E043}" destId="{F9449D79-F786-442F-A460-F16B6F92CCE8}" srcOrd="0" destOrd="0" parTransId="{69673824-B350-4E14-8B52-69D9B5B5183D}" sibTransId="{5D824A3C-D66E-4E55-9422-209895F0527E}"/>
    <dgm:cxn modelId="{0165EC6D-6530-4243-8F1B-15EDE237A7A9}" type="presParOf" srcId="{9D8A0928-05B2-497F-99AC-FE6DBAB86626}" destId="{6211454D-7F2B-45D3-B54F-7FD7399B5D88}" srcOrd="0" destOrd="0" presId="urn:microsoft.com/office/officeart/2018/2/layout/IconVerticalSolidList"/>
    <dgm:cxn modelId="{FE6A8E1D-0A4B-4CD7-9C83-C386776C03C9}" type="presParOf" srcId="{6211454D-7F2B-45D3-B54F-7FD7399B5D88}" destId="{EEBCA45B-DC02-4F3F-B94A-BB9022AA1DB9}" srcOrd="0" destOrd="0" presId="urn:microsoft.com/office/officeart/2018/2/layout/IconVerticalSolidList"/>
    <dgm:cxn modelId="{623E8A1F-6D58-47A5-8998-02FAAA180453}" type="presParOf" srcId="{6211454D-7F2B-45D3-B54F-7FD7399B5D88}" destId="{FFF7ED93-408C-49E0-A823-F2CFBF98D63F}" srcOrd="1" destOrd="0" presId="urn:microsoft.com/office/officeart/2018/2/layout/IconVerticalSolidList"/>
    <dgm:cxn modelId="{550FC00C-5FEA-4B8F-8B40-33534E86B421}" type="presParOf" srcId="{6211454D-7F2B-45D3-B54F-7FD7399B5D88}" destId="{A296039A-9FFA-4753-BD43-8AC9969744A6}" srcOrd="2" destOrd="0" presId="urn:microsoft.com/office/officeart/2018/2/layout/IconVerticalSolidList"/>
    <dgm:cxn modelId="{CCA4FC12-2CAC-4488-B98E-074873B91FEF}" type="presParOf" srcId="{6211454D-7F2B-45D3-B54F-7FD7399B5D88}" destId="{1B37BF0A-019B-47AF-9168-3853CBB70131}" srcOrd="3" destOrd="0" presId="urn:microsoft.com/office/officeart/2018/2/layout/IconVerticalSolidList"/>
    <dgm:cxn modelId="{0D3D646E-4AD0-4750-8899-9058F7B64176}" type="presParOf" srcId="{9D8A0928-05B2-497F-99AC-FE6DBAB86626}" destId="{686118ED-CFE2-48BD-A5AF-DF72A33137C9}" srcOrd="1" destOrd="0" presId="urn:microsoft.com/office/officeart/2018/2/layout/IconVerticalSolidList"/>
    <dgm:cxn modelId="{CB4F92D5-4154-4C1E-995C-85CE05F34F2D}" type="presParOf" srcId="{9D8A0928-05B2-497F-99AC-FE6DBAB86626}" destId="{DEE071AB-E1CD-4634-99E4-68BC4F738398}" srcOrd="2" destOrd="0" presId="urn:microsoft.com/office/officeart/2018/2/layout/IconVerticalSolidList"/>
    <dgm:cxn modelId="{C8672441-B7CD-46E5-AE26-6F32D25E730B}" type="presParOf" srcId="{DEE071AB-E1CD-4634-99E4-68BC4F738398}" destId="{B342AC21-1543-46AD-8BDD-01D8FCEC85C7}" srcOrd="0" destOrd="0" presId="urn:microsoft.com/office/officeart/2018/2/layout/IconVerticalSolidList"/>
    <dgm:cxn modelId="{BC5CAF03-3071-4B56-9B69-6C291A372F56}" type="presParOf" srcId="{DEE071AB-E1CD-4634-99E4-68BC4F738398}" destId="{F3F52346-4C13-4D6D-AEBE-60DE9B737EDA}" srcOrd="1" destOrd="0" presId="urn:microsoft.com/office/officeart/2018/2/layout/IconVerticalSolidList"/>
    <dgm:cxn modelId="{5C996671-9BBB-47FF-8357-2F0B1EF9D164}" type="presParOf" srcId="{DEE071AB-E1CD-4634-99E4-68BC4F738398}" destId="{3845B10F-B480-42C8-A705-578FA949F993}" srcOrd="2" destOrd="0" presId="urn:microsoft.com/office/officeart/2018/2/layout/IconVerticalSolidList"/>
    <dgm:cxn modelId="{9211E794-1095-4341-A957-99F4757F5AF6}" type="presParOf" srcId="{DEE071AB-E1CD-4634-99E4-68BC4F738398}" destId="{180C2754-CD8C-423F-93EB-E51D2B2DDA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5E9A23-E617-49BC-BE88-2DDD7E69C24D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1FD9AF-60E8-4BF9-B08D-F08C411108B2}">
      <dgm:prSet/>
      <dgm:spPr/>
      <dgm:t>
        <a:bodyPr/>
        <a:lstStyle/>
        <a:p>
          <a:r>
            <a:rPr lang="en-US"/>
            <a:t>100*(loans_df.loan_status.value_counts())/ (len(loans_df))</a:t>
          </a:r>
        </a:p>
      </dgm:t>
    </dgm:pt>
    <dgm:pt modelId="{BB0CFC83-25E8-4062-8738-8953A85B348E}" type="parTrans" cxnId="{7ADEAB8B-24B5-4183-9950-8C20B4EBD03E}">
      <dgm:prSet/>
      <dgm:spPr/>
      <dgm:t>
        <a:bodyPr/>
        <a:lstStyle/>
        <a:p>
          <a:endParaRPr lang="en-US"/>
        </a:p>
      </dgm:t>
    </dgm:pt>
    <dgm:pt modelId="{00015FE9-C909-46D0-8B64-A6F961993700}" type="sibTrans" cxnId="{7ADEAB8B-24B5-4183-9950-8C20B4EBD03E}">
      <dgm:prSet/>
      <dgm:spPr/>
      <dgm:t>
        <a:bodyPr/>
        <a:lstStyle/>
        <a:p>
          <a:endParaRPr lang="en-US"/>
        </a:p>
      </dgm:t>
    </dgm:pt>
    <dgm:pt modelId="{FBA54854-BC01-4C24-9664-BA7F35925266}">
      <dgm:prSet/>
      <dgm:spPr/>
      <dgm:t>
        <a:bodyPr/>
        <a:lstStyle/>
        <a:p>
          <a:r>
            <a:rPr lang="en-US"/>
            <a:t>By using above calculations&gt; result was,</a:t>
          </a:r>
        </a:p>
      </dgm:t>
    </dgm:pt>
    <dgm:pt modelId="{4ACBA419-30D0-44BB-BCC4-D26B0D499929}" type="parTrans" cxnId="{0C2E4ABC-68BE-436F-9694-4555A74BF9D8}">
      <dgm:prSet/>
      <dgm:spPr/>
      <dgm:t>
        <a:bodyPr/>
        <a:lstStyle/>
        <a:p>
          <a:endParaRPr lang="en-US"/>
        </a:p>
      </dgm:t>
    </dgm:pt>
    <dgm:pt modelId="{C3C3920C-875B-4763-9876-200476CF807F}" type="sibTrans" cxnId="{0C2E4ABC-68BE-436F-9694-4555A74BF9D8}">
      <dgm:prSet/>
      <dgm:spPr/>
      <dgm:t>
        <a:bodyPr/>
        <a:lstStyle/>
        <a:p>
          <a:endParaRPr lang="en-US"/>
        </a:p>
      </dgm:t>
    </dgm:pt>
    <dgm:pt modelId="{E06DF5CD-CC17-4FBF-B420-70D646793CD2}">
      <dgm:prSet/>
      <dgm:spPr/>
      <dgm:t>
        <a:bodyPr/>
        <a:lstStyle/>
        <a:p>
          <a:r>
            <a:rPr lang="en-IN"/>
            <a:t>Fully Paid 82.961956</a:t>
          </a:r>
          <a:endParaRPr lang="en-US"/>
        </a:p>
      </dgm:t>
    </dgm:pt>
    <dgm:pt modelId="{EE179720-2A27-4B31-9207-F1859AED27A6}" type="parTrans" cxnId="{8FA04B0E-C70D-47E3-8DA6-91608191BAC6}">
      <dgm:prSet/>
      <dgm:spPr/>
      <dgm:t>
        <a:bodyPr/>
        <a:lstStyle/>
        <a:p>
          <a:endParaRPr lang="en-US"/>
        </a:p>
      </dgm:t>
    </dgm:pt>
    <dgm:pt modelId="{ECAA28FF-9999-45C3-8DEF-1CB33331DEA9}" type="sibTrans" cxnId="{8FA04B0E-C70D-47E3-8DA6-91608191BAC6}">
      <dgm:prSet/>
      <dgm:spPr/>
      <dgm:t>
        <a:bodyPr/>
        <a:lstStyle/>
        <a:p>
          <a:endParaRPr lang="en-US"/>
        </a:p>
      </dgm:t>
    </dgm:pt>
    <dgm:pt modelId="{4A3132B8-C195-4468-A905-3FC497B391CD}">
      <dgm:prSet/>
      <dgm:spPr/>
      <dgm:t>
        <a:bodyPr/>
        <a:lstStyle/>
        <a:p>
          <a:r>
            <a:rPr lang="en-IN"/>
            <a:t>Charged Off 14.167737</a:t>
          </a:r>
          <a:endParaRPr lang="en-US"/>
        </a:p>
      </dgm:t>
    </dgm:pt>
    <dgm:pt modelId="{4B5F347A-D6AE-4BB7-828F-85A2F893ADCC}" type="parTrans" cxnId="{863AB376-AC6F-44AB-8E31-A4ACADC62AB9}">
      <dgm:prSet/>
      <dgm:spPr/>
      <dgm:t>
        <a:bodyPr/>
        <a:lstStyle/>
        <a:p>
          <a:endParaRPr lang="en-US"/>
        </a:p>
      </dgm:t>
    </dgm:pt>
    <dgm:pt modelId="{B3E085AF-0D23-41EC-844C-B5299E24EF6E}" type="sibTrans" cxnId="{863AB376-AC6F-44AB-8E31-A4ACADC62AB9}">
      <dgm:prSet/>
      <dgm:spPr/>
      <dgm:t>
        <a:bodyPr/>
        <a:lstStyle/>
        <a:p>
          <a:endParaRPr lang="en-US"/>
        </a:p>
      </dgm:t>
    </dgm:pt>
    <dgm:pt modelId="{32306074-EF15-4E83-8D99-5AA5D96BB6CF}">
      <dgm:prSet/>
      <dgm:spPr/>
      <dgm:t>
        <a:bodyPr/>
        <a:lstStyle/>
        <a:p>
          <a:r>
            <a:rPr lang="en-IN"/>
            <a:t>Current 2.870307</a:t>
          </a:r>
          <a:endParaRPr lang="en-US"/>
        </a:p>
      </dgm:t>
    </dgm:pt>
    <dgm:pt modelId="{B7E3FE76-77B2-46D7-BC4D-BF9D4CFF89EF}" type="parTrans" cxnId="{3046C84F-34ED-436B-B2DB-8DEFA445788B}">
      <dgm:prSet/>
      <dgm:spPr/>
      <dgm:t>
        <a:bodyPr/>
        <a:lstStyle/>
        <a:p>
          <a:endParaRPr lang="en-US"/>
        </a:p>
      </dgm:t>
    </dgm:pt>
    <dgm:pt modelId="{77681AF6-7DA4-4C53-B828-5BF259D7A36F}" type="sibTrans" cxnId="{3046C84F-34ED-436B-B2DB-8DEFA445788B}">
      <dgm:prSet/>
      <dgm:spPr/>
      <dgm:t>
        <a:bodyPr/>
        <a:lstStyle/>
        <a:p>
          <a:endParaRPr lang="en-US"/>
        </a:p>
      </dgm:t>
    </dgm:pt>
    <dgm:pt modelId="{937C0E3E-59EF-46C8-9679-F794FD87988D}">
      <dgm:prSet/>
      <dgm:spPr/>
      <dgm:t>
        <a:bodyPr/>
        <a:lstStyle/>
        <a:p>
          <a:r>
            <a:rPr lang="en-IN"/>
            <a:t>Around 86% are non-default and around 14% is default</a:t>
          </a:r>
          <a:endParaRPr lang="en-US"/>
        </a:p>
      </dgm:t>
    </dgm:pt>
    <dgm:pt modelId="{FB79FF7E-087D-461B-A7FF-7479CE5A37E0}" type="parTrans" cxnId="{584CB298-6466-422E-8A81-CE5697A380DB}">
      <dgm:prSet/>
      <dgm:spPr/>
      <dgm:t>
        <a:bodyPr/>
        <a:lstStyle/>
        <a:p>
          <a:endParaRPr lang="en-US"/>
        </a:p>
      </dgm:t>
    </dgm:pt>
    <dgm:pt modelId="{262B2E96-FF04-478A-A3EA-AB486FB903EA}" type="sibTrans" cxnId="{584CB298-6466-422E-8A81-CE5697A380DB}">
      <dgm:prSet/>
      <dgm:spPr/>
      <dgm:t>
        <a:bodyPr/>
        <a:lstStyle/>
        <a:p>
          <a:endParaRPr lang="en-US"/>
        </a:p>
      </dgm:t>
    </dgm:pt>
    <dgm:pt modelId="{07B9F73D-8D4B-724B-9B8F-501F22DA8B3B}" type="pres">
      <dgm:prSet presAssocID="{9F5E9A23-E617-49BC-BE88-2DDD7E69C24D}" presName="vert0" presStyleCnt="0">
        <dgm:presLayoutVars>
          <dgm:dir/>
          <dgm:animOne val="branch"/>
          <dgm:animLvl val="lvl"/>
        </dgm:presLayoutVars>
      </dgm:prSet>
      <dgm:spPr/>
    </dgm:pt>
    <dgm:pt modelId="{A88479A0-7F37-7341-9ABC-E9DE75FDBF4F}" type="pres">
      <dgm:prSet presAssocID="{161FD9AF-60E8-4BF9-B08D-F08C411108B2}" presName="thickLine" presStyleLbl="alignNode1" presStyleIdx="0" presStyleCnt="6"/>
      <dgm:spPr/>
    </dgm:pt>
    <dgm:pt modelId="{6AE4EB6B-0C6F-DE49-8B33-0D28393457EC}" type="pres">
      <dgm:prSet presAssocID="{161FD9AF-60E8-4BF9-B08D-F08C411108B2}" presName="horz1" presStyleCnt="0"/>
      <dgm:spPr/>
    </dgm:pt>
    <dgm:pt modelId="{DDBB01B9-58E9-F448-AFF8-4D1F4D418685}" type="pres">
      <dgm:prSet presAssocID="{161FD9AF-60E8-4BF9-B08D-F08C411108B2}" presName="tx1" presStyleLbl="revTx" presStyleIdx="0" presStyleCnt="6"/>
      <dgm:spPr/>
    </dgm:pt>
    <dgm:pt modelId="{FB5F12AF-6064-B540-A686-32766979EB62}" type="pres">
      <dgm:prSet presAssocID="{161FD9AF-60E8-4BF9-B08D-F08C411108B2}" presName="vert1" presStyleCnt="0"/>
      <dgm:spPr/>
    </dgm:pt>
    <dgm:pt modelId="{E35D3930-708A-3E4A-A61D-6F8F0CEF2EB2}" type="pres">
      <dgm:prSet presAssocID="{FBA54854-BC01-4C24-9664-BA7F35925266}" presName="thickLine" presStyleLbl="alignNode1" presStyleIdx="1" presStyleCnt="6"/>
      <dgm:spPr/>
    </dgm:pt>
    <dgm:pt modelId="{39990FD3-3547-C440-A475-BCB9475EB61D}" type="pres">
      <dgm:prSet presAssocID="{FBA54854-BC01-4C24-9664-BA7F35925266}" presName="horz1" presStyleCnt="0"/>
      <dgm:spPr/>
    </dgm:pt>
    <dgm:pt modelId="{BA7D761E-8BF1-A948-B824-A1CF753BEE2E}" type="pres">
      <dgm:prSet presAssocID="{FBA54854-BC01-4C24-9664-BA7F35925266}" presName="tx1" presStyleLbl="revTx" presStyleIdx="1" presStyleCnt="6"/>
      <dgm:spPr/>
    </dgm:pt>
    <dgm:pt modelId="{FB094732-4274-D244-BB98-6230181D7A44}" type="pres">
      <dgm:prSet presAssocID="{FBA54854-BC01-4C24-9664-BA7F35925266}" presName="vert1" presStyleCnt="0"/>
      <dgm:spPr/>
    </dgm:pt>
    <dgm:pt modelId="{910C5C70-CBDD-8F42-9E77-9074F684B808}" type="pres">
      <dgm:prSet presAssocID="{E06DF5CD-CC17-4FBF-B420-70D646793CD2}" presName="thickLine" presStyleLbl="alignNode1" presStyleIdx="2" presStyleCnt="6"/>
      <dgm:spPr/>
    </dgm:pt>
    <dgm:pt modelId="{94F9F031-6A48-0848-93CC-81DF62234543}" type="pres">
      <dgm:prSet presAssocID="{E06DF5CD-CC17-4FBF-B420-70D646793CD2}" presName="horz1" presStyleCnt="0"/>
      <dgm:spPr/>
    </dgm:pt>
    <dgm:pt modelId="{0936849B-2FE7-024C-AB37-72EFADA8671B}" type="pres">
      <dgm:prSet presAssocID="{E06DF5CD-CC17-4FBF-B420-70D646793CD2}" presName="tx1" presStyleLbl="revTx" presStyleIdx="2" presStyleCnt="6"/>
      <dgm:spPr/>
    </dgm:pt>
    <dgm:pt modelId="{01EC014E-8456-8D46-8E17-D19998AE0357}" type="pres">
      <dgm:prSet presAssocID="{E06DF5CD-CC17-4FBF-B420-70D646793CD2}" presName="vert1" presStyleCnt="0"/>
      <dgm:spPr/>
    </dgm:pt>
    <dgm:pt modelId="{98AC026B-5CD7-394C-8560-2F4FF4ACEC17}" type="pres">
      <dgm:prSet presAssocID="{4A3132B8-C195-4468-A905-3FC497B391CD}" presName="thickLine" presStyleLbl="alignNode1" presStyleIdx="3" presStyleCnt="6"/>
      <dgm:spPr/>
    </dgm:pt>
    <dgm:pt modelId="{6AB0EA8B-B9DE-DE48-A02D-FCA1721EEB6C}" type="pres">
      <dgm:prSet presAssocID="{4A3132B8-C195-4468-A905-3FC497B391CD}" presName="horz1" presStyleCnt="0"/>
      <dgm:spPr/>
    </dgm:pt>
    <dgm:pt modelId="{D9D30D97-B52A-0F4C-A525-18B402285ED7}" type="pres">
      <dgm:prSet presAssocID="{4A3132B8-C195-4468-A905-3FC497B391CD}" presName="tx1" presStyleLbl="revTx" presStyleIdx="3" presStyleCnt="6"/>
      <dgm:spPr/>
    </dgm:pt>
    <dgm:pt modelId="{336378C0-150B-2546-A848-2F3F53ED0935}" type="pres">
      <dgm:prSet presAssocID="{4A3132B8-C195-4468-A905-3FC497B391CD}" presName="vert1" presStyleCnt="0"/>
      <dgm:spPr/>
    </dgm:pt>
    <dgm:pt modelId="{D931882E-2DF7-364C-91C6-DAA819A3BAEA}" type="pres">
      <dgm:prSet presAssocID="{32306074-EF15-4E83-8D99-5AA5D96BB6CF}" presName="thickLine" presStyleLbl="alignNode1" presStyleIdx="4" presStyleCnt="6"/>
      <dgm:spPr/>
    </dgm:pt>
    <dgm:pt modelId="{0FF3C4FD-7472-324A-B5A9-F3F3ED5BB123}" type="pres">
      <dgm:prSet presAssocID="{32306074-EF15-4E83-8D99-5AA5D96BB6CF}" presName="horz1" presStyleCnt="0"/>
      <dgm:spPr/>
    </dgm:pt>
    <dgm:pt modelId="{1ABC1A58-C98E-3E4B-9776-2ADB847EA0F3}" type="pres">
      <dgm:prSet presAssocID="{32306074-EF15-4E83-8D99-5AA5D96BB6CF}" presName="tx1" presStyleLbl="revTx" presStyleIdx="4" presStyleCnt="6"/>
      <dgm:spPr/>
    </dgm:pt>
    <dgm:pt modelId="{1A8B9EB3-55ED-D344-81C8-300B5D9C7F83}" type="pres">
      <dgm:prSet presAssocID="{32306074-EF15-4E83-8D99-5AA5D96BB6CF}" presName="vert1" presStyleCnt="0"/>
      <dgm:spPr/>
    </dgm:pt>
    <dgm:pt modelId="{1D88833B-6B28-5F4E-A9A7-26FC71A235A5}" type="pres">
      <dgm:prSet presAssocID="{937C0E3E-59EF-46C8-9679-F794FD87988D}" presName="thickLine" presStyleLbl="alignNode1" presStyleIdx="5" presStyleCnt="6"/>
      <dgm:spPr/>
    </dgm:pt>
    <dgm:pt modelId="{D328298B-445B-D74F-B232-47BE3C8C1439}" type="pres">
      <dgm:prSet presAssocID="{937C0E3E-59EF-46C8-9679-F794FD87988D}" presName="horz1" presStyleCnt="0"/>
      <dgm:spPr/>
    </dgm:pt>
    <dgm:pt modelId="{A431C4C7-EADF-B04C-9D06-97ABDB84A378}" type="pres">
      <dgm:prSet presAssocID="{937C0E3E-59EF-46C8-9679-F794FD87988D}" presName="tx1" presStyleLbl="revTx" presStyleIdx="5" presStyleCnt="6"/>
      <dgm:spPr/>
    </dgm:pt>
    <dgm:pt modelId="{13DEA7B4-48A2-604B-8252-2EB20A8DEA5D}" type="pres">
      <dgm:prSet presAssocID="{937C0E3E-59EF-46C8-9679-F794FD87988D}" presName="vert1" presStyleCnt="0"/>
      <dgm:spPr/>
    </dgm:pt>
  </dgm:ptLst>
  <dgm:cxnLst>
    <dgm:cxn modelId="{94C4860A-1EB7-E84F-9522-6FE490512BA8}" type="presOf" srcId="{4A3132B8-C195-4468-A905-3FC497B391CD}" destId="{D9D30D97-B52A-0F4C-A525-18B402285ED7}" srcOrd="0" destOrd="0" presId="urn:microsoft.com/office/officeart/2008/layout/LinedList"/>
    <dgm:cxn modelId="{8FA04B0E-C70D-47E3-8DA6-91608191BAC6}" srcId="{9F5E9A23-E617-49BC-BE88-2DDD7E69C24D}" destId="{E06DF5CD-CC17-4FBF-B420-70D646793CD2}" srcOrd="2" destOrd="0" parTransId="{EE179720-2A27-4B31-9207-F1859AED27A6}" sibTransId="{ECAA28FF-9999-45C3-8DEF-1CB33331DEA9}"/>
    <dgm:cxn modelId="{54F9DC38-3759-C042-842A-F84022C1D53B}" type="presOf" srcId="{9F5E9A23-E617-49BC-BE88-2DDD7E69C24D}" destId="{07B9F73D-8D4B-724B-9B8F-501F22DA8B3B}" srcOrd="0" destOrd="0" presId="urn:microsoft.com/office/officeart/2008/layout/LinedList"/>
    <dgm:cxn modelId="{3046C84F-34ED-436B-B2DB-8DEFA445788B}" srcId="{9F5E9A23-E617-49BC-BE88-2DDD7E69C24D}" destId="{32306074-EF15-4E83-8D99-5AA5D96BB6CF}" srcOrd="4" destOrd="0" parTransId="{B7E3FE76-77B2-46D7-BC4D-BF9D4CFF89EF}" sibTransId="{77681AF6-7DA4-4C53-B828-5BF259D7A36F}"/>
    <dgm:cxn modelId="{863AB376-AC6F-44AB-8E31-A4ACADC62AB9}" srcId="{9F5E9A23-E617-49BC-BE88-2DDD7E69C24D}" destId="{4A3132B8-C195-4468-A905-3FC497B391CD}" srcOrd="3" destOrd="0" parTransId="{4B5F347A-D6AE-4BB7-828F-85A2F893ADCC}" sibTransId="{B3E085AF-0D23-41EC-844C-B5299E24EF6E}"/>
    <dgm:cxn modelId="{C2CBD47E-99E2-9049-AF5F-243F4ADCC06F}" type="presOf" srcId="{161FD9AF-60E8-4BF9-B08D-F08C411108B2}" destId="{DDBB01B9-58E9-F448-AFF8-4D1F4D418685}" srcOrd="0" destOrd="0" presId="urn:microsoft.com/office/officeart/2008/layout/LinedList"/>
    <dgm:cxn modelId="{7ADEAB8B-24B5-4183-9950-8C20B4EBD03E}" srcId="{9F5E9A23-E617-49BC-BE88-2DDD7E69C24D}" destId="{161FD9AF-60E8-4BF9-B08D-F08C411108B2}" srcOrd="0" destOrd="0" parTransId="{BB0CFC83-25E8-4062-8738-8953A85B348E}" sibTransId="{00015FE9-C909-46D0-8B64-A6F961993700}"/>
    <dgm:cxn modelId="{CC8D988C-9785-3D4D-A020-DDBEA72A346B}" type="presOf" srcId="{32306074-EF15-4E83-8D99-5AA5D96BB6CF}" destId="{1ABC1A58-C98E-3E4B-9776-2ADB847EA0F3}" srcOrd="0" destOrd="0" presId="urn:microsoft.com/office/officeart/2008/layout/LinedList"/>
    <dgm:cxn modelId="{67DF7C8F-2381-A14D-8E35-FE27BAECDD80}" type="presOf" srcId="{937C0E3E-59EF-46C8-9679-F794FD87988D}" destId="{A431C4C7-EADF-B04C-9D06-97ABDB84A378}" srcOrd="0" destOrd="0" presId="urn:microsoft.com/office/officeart/2008/layout/LinedList"/>
    <dgm:cxn modelId="{584CB298-6466-422E-8A81-CE5697A380DB}" srcId="{9F5E9A23-E617-49BC-BE88-2DDD7E69C24D}" destId="{937C0E3E-59EF-46C8-9679-F794FD87988D}" srcOrd="5" destOrd="0" parTransId="{FB79FF7E-087D-461B-A7FF-7479CE5A37E0}" sibTransId="{262B2E96-FF04-478A-A3EA-AB486FB903EA}"/>
    <dgm:cxn modelId="{1F3ECCAD-EB56-0748-B353-9BD1D90FC7A2}" type="presOf" srcId="{E06DF5CD-CC17-4FBF-B420-70D646793CD2}" destId="{0936849B-2FE7-024C-AB37-72EFADA8671B}" srcOrd="0" destOrd="0" presId="urn:microsoft.com/office/officeart/2008/layout/LinedList"/>
    <dgm:cxn modelId="{37BC5EB4-1FDA-DE46-B772-32FF3BAD787F}" type="presOf" srcId="{FBA54854-BC01-4C24-9664-BA7F35925266}" destId="{BA7D761E-8BF1-A948-B824-A1CF753BEE2E}" srcOrd="0" destOrd="0" presId="urn:microsoft.com/office/officeart/2008/layout/LinedList"/>
    <dgm:cxn modelId="{0C2E4ABC-68BE-436F-9694-4555A74BF9D8}" srcId="{9F5E9A23-E617-49BC-BE88-2DDD7E69C24D}" destId="{FBA54854-BC01-4C24-9664-BA7F35925266}" srcOrd="1" destOrd="0" parTransId="{4ACBA419-30D0-44BB-BCC4-D26B0D499929}" sibTransId="{C3C3920C-875B-4763-9876-200476CF807F}"/>
    <dgm:cxn modelId="{C4FDC16E-0D5A-2A44-80CF-7F9717D1B9ED}" type="presParOf" srcId="{07B9F73D-8D4B-724B-9B8F-501F22DA8B3B}" destId="{A88479A0-7F37-7341-9ABC-E9DE75FDBF4F}" srcOrd="0" destOrd="0" presId="urn:microsoft.com/office/officeart/2008/layout/LinedList"/>
    <dgm:cxn modelId="{62A6FAF1-C786-B848-A748-54A5A42CAD02}" type="presParOf" srcId="{07B9F73D-8D4B-724B-9B8F-501F22DA8B3B}" destId="{6AE4EB6B-0C6F-DE49-8B33-0D28393457EC}" srcOrd="1" destOrd="0" presId="urn:microsoft.com/office/officeart/2008/layout/LinedList"/>
    <dgm:cxn modelId="{AE02B1CB-5CB2-EF45-B693-EF3370841A9E}" type="presParOf" srcId="{6AE4EB6B-0C6F-DE49-8B33-0D28393457EC}" destId="{DDBB01B9-58E9-F448-AFF8-4D1F4D418685}" srcOrd="0" destOrd="0" presId="urn:microsoft.com/office/officeart/2008/layout/LinedList"/>
    <dgm:cxn modelId="{EAEC9B57-42F8-154C-879F-C2D2DCF19144}" type="presParOf" srcId="{6AE4EB6B-0C6F-DE49-8B33-0D28393457EC}" destId="{FB5F12AF-6064-B540-A686-32766979EB62}" srcOrd="1" destOrd="0" presId="urn:microsoft.com/office/officeart/2008/layout/LinedList"/>
    <dgm:cxn modelId="{5DE20FB2-879F-BB43-8370-F59196D33EAE}" type="presParOf" srcId="{07B9F73D-8D4B-724B-9B8F-501F22DA8B3B}" destId="{E35D3930-708A-3E4A-A61D-6F8F0CEF2EB2}" srcOrd="2" destOrd="0" presId="urn:microsoft.com/office/officeart/2008/layout/LinedList"/>
    <dgm:cxn modelId="{CB2FE51C-A55B-E54F-99A6-94125C8F4A98}" type="presParOf" srcId="{07B9F73D-8D4B-724B-9B8F-501F22DA8B3B}" destId="{39990FD3-3547-C440-A475-BCB9475EB61D}" srcOrd="3" destOrd="0" presId="urn:microsoft.com/office/officeart/2008/layout/LinedList"/>
    <dgm:cxn modelId="{B9AFC36A-64E2-0B4B-A1A5-E74A1EB937BF}" type="presParOf" srcId="{39990FD3-3547-C440-A475-BCB9475EB61D}" destId="{BA7D761E-8BF1-A948-B824-A1CF753BEE2E}" srcOrd="0" destOrd="0" presId="urn:microsoft.com/office/officeart/2008/layout/LinedList"/>
    <dgm:cxn modelId="{51B528CD-33CD-4046-8500-38395BA920B4}" type="presParOf" srcId="{39990FD3-3547-C440-A475-BCB9475EB61D}" destId="{FB094732-4274-D244-BB98-6230181D7A44}" srcOrd="1" destOrd="0" presId="urn:microsoft.com/office/officeart/2008/layout/LinedList"/>
    <dgm:cxn modelId="{F818983B-BE31-5649-AC1D-4735D5276D50}" type="presParOf" srcId="{07B9F73D-8D4B-724B-9B8F-501F22DA8B3B}" destId="{910C5C70-CBDD-8F42-9E77-9074F684B808}" srcOrd="4" destOrd="0" presId="urn:microsoft.com/office/officeart/2008/layout/LinedList"/>
    <dgm:cxn modelId="{5F28301C-E998-904A-9892-8FF271AF7CC9}" type="presParOf" srcId="{07B9F73D-8D4B-724B-9B8F-501F22DA8B3B}" destId="{94F9F031-6A48-0848-93CC-81DF62234543}" srcOrd="5" destOrd="0" presId="urn:microsoft.com/office/officeart/2008/layout/LinedList"/>
    <dgm:cxn modelId="{7A081E95-8855-D94F-908A-1E460EF03FB8}" type="presParOf" srcId="{94F9F031-6A48-0848-93CC-81DF62234543}" destId="{0936849B-2FE7-024C-AB37-72EFADA8671B}" srcOrd="0" destOrd="0" presId="urn:microsoft.com/office/officeart/2008/layout/LinedList"/>
    <dgm:cxn modelId="{BFEEA26E-319B-AF44-B96F-ABF70716A2C2}" type="presParOf" srcId="{94F9F031-6A48-0848-93CC-81DF62234543}" destId="{01EC014E-8456-8D46-8E17-D19998AE0357}" srcOrd="1" destOrd="0" presId="urn:microsoft.com/office/officeart/2008/layout/LinedList"/>
    <dgm:cxn modelId="{EE2D2500-FD26-D84D-AD1D-04367CE1DCFB}" type="presParOf" srcId="{07B9F73D-8D4B-724B-9B8F-501F22DA8B3B}" destId="{98AC026B-5CD7-394C-8560-2F4FF4ACEC17}" srcOrd="6" destOrd="0" presId="urn:microsoft.com/office/officeart/2008/layout/LinedList"/>
    <dgm:cxn modelId="{9A469F1B-DCE7-A243-979E-8290BA2C1A1C}" type="presParOf" srcId="{07B9F73D-8D4B-724B-9B8F-501F22DA8B3B}" destId="{6AB0EA8B-B9DE-DE48-A02D-FCA1721EEB6C}" srcOrd="7" destOrd="0" presId="urn:microsoft.com/office/officeart/2008/layout/LinedList"/>
    <dgm:cxn modelId="{D854041B-A0D4-144E-98FC-500FB261DB46}" type="presParOf" srcId="{6AB0EA8B-B9DE-DE48-A02D-FCA1721EEB6C}" destId="{D9D30D97-B52A-0F4C-A525-18B402285ED7}" srcOrd="0" destOrd="0" presId="urn:microsoft.com/office/officeart/2008/layout/LinedList"/>
    <dgm:cxn modelId="{0CCD7C4E-F56A-EF4D-8A6B-4A9F2FB2C1D4}" type="presParOf" srcId="{6AB0EA8B-B9DE-DE48-A02D-FCA1721EEB6C}" destId="{336378C0-150B-2546-A848-2F3F53ED0935}" srcOrd="1" destOrd="0" presId="urn:microsoft.com/office/officeart/2008/layout/LinedList"/>
    <dgm:cxn modelId="{74D1AE33-3560-7F4E-9935-341BE3A90793}" type="presParOf" srcId="{07B9F73D-8D4B-724B-9B8F-501F22DA8B3B}" destId="{D931882E-2DF7-364C-91C6-DAA819A3BAEA}" srcOrd="8" destOrd="0" presId="urn:microsoft.com/office/officeart/2008/layout/LinedList"/>
    <dgm:cxn modelId="{99AB1A37-A5E7-5C4B-8F31-D9FC550E68F7}" type="presParOf" srcId="{07B9F73D-8D4B-724B-9B8F-501F22DA8B3B}" destId="{0FF3C4FD-7472-324A-B5A9-F3F3ED5BB123}" srcOrd="9" destOrd="0" presId="urn:microsoft.com/office/officeart/2008/layout/LinedList"/>
    <dgm:cxn modelId="{1246F590-46A5-E540-9DB3-D403D8748365}" type="presParOf" srcId="{0FF3C4FD-7472-324A-B5A9-F3F3ED5BB123}" destId="{1ABC1A58-C98E-3E4B-9776-2ADB847EA0F3}" srcOrd="0" destOrd="0" presId="urn:microsoft.com/office/officeart/2008/layout/LinedList"/>
    <dgm:cxn modelId="{F2E6DAB8-98DB-BB4D-9665-1BF386532808}" type="presParOf" srcId="{0FF3C4FD-7472-324A-B5A9-F3F3ED5BB123}" destId="{1A8B9EB3-55ED-D344-81C8-300B5D9C7F83}" srcOrd="1" destOrd="0" presId="urn:microsoft.com/office/officeart/2008/layout/LinedList"/>
    <dgm:cxn modelId="{38407375-8D38-264A-B420-9C8598C6CA36}" type="presParOf" srcId="{07B9F73D-8D4B-724B-9B8F-501F22DA8B3B}" destId="{1D88833B-6B28-5F4E-A9A7-26FC71A235A5}" srcOrd="10" destOrd="0" presId="urn:microsoft.com/office/officeart/2008/layout/LinedList"/>
    <dgm:cxn modelId="{371F0C59-4642-2F49-AC18-41D668515EBB}" type="presParOf" srcId="{07B9F73D-8D4B-724B-9B8F-501F22DA8B3B}" destId="{D328298B-445B-D74F-B232-47BE3C8C1439}" srcOrd="11" destOrd="0" presId="urn:microsoft.com/office/officeart/2008/layout/LinedList"/>
    <dgm:cxn modelId="{D8D4912D-337D-7E45-9075-7ED796E786FE}" type="presParOf" srcId="{D328298B-445B-D74F-B232-47BE3C8C1439}" destId="{A431C4C7-EADF-B04C-9D06-97ABDB84A378}" srcOrd="0" destOrd="0" presId="urn:microsoft.com/office/officeart/2008/layout/LinedList"/>
    <dgm:cxn modelId="{2967B106-CC89-3446-A638-F4CCBC5D4FE2}" type="presParOf" srcId="{D328298B-445B-D74F-B232-47BE3C8C1439}" destId="{13DEA7B4-48A2-604B-8252-2EB20A8DEA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C098A-6FF7-7F46-936A-8F30B5426A82}">
      <dsp:nvSpPr>
        <dsp:cNvPr id="0" name=""/>
        <dsp:cNvSpPr/>
      </dsp:nvSpPr>
      <dsp:spPr>
        <a:xfrm>
          <a:off x="0" y="0"/>
          <a:ext cx="4653280" cy="95205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Initially the total columns were 111</a:t>
          </a:r>
        </a:p>
      </dsp:txBody>
      <dsp:txXfrm>
        <a:off x="27885" y="27885"/>
        <a:ext cx="3545488" cy="896285"/>
      </dsp:txXfrm>
    </dsp:sp>
    <dsp:sp modelId="{F96C237C-D813-7048-8355-3DC66533B5B3}">
      <dsp:nvSpPr>
        <dsp:cNvPr id="0" name=""/>
        <dsp:cNvSpPr/>
      </dsp:nvSpPr>
      <dsp:spPr>
        <a:xfrm>
          <a:off x="389712" y="1125156"/>
          <a:ext cx="4653280" cy="95205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After removing all the columns with all values with NAN, total no of columns came down to 57</a:t>
          </a:r>
        </a:p>
      </dsp:txBody>
      <dsp:txXfrm>
        <a:off x="417597" y="1153041"/>
        <a:ext cx="3588961" cy="896285"/>
      </dsp:txXfrm>
    </dsp:sp>
    <dsp:sp modelId="{32E1BFA6-9E4C-504B-A29E-6737794523DB}">
      <dsp:nvSpPr>
        <dsp:cNvPr id="0" name=""/>
        <dsp:cNvSpPr/>
      </dsp:nvSpPr>
      <dsp:spPr>
        <a:xfrm>
          <a:off x="773607" y="2250313"/>
          <a:ext cx="4653280" cy="95205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After that found out the total percentage of null values in columns having NAN,  then fixed the threshold to 30 and removed all the columns having greater that 30% null values.</a:t>
          </a:r>
        </a:p>
      </dsp:txBody>
      <dsp:txXfrm>
        <a:off x="801492" y="2278198"/>
        <a:ext cx="3594778" cy="896285"/>
      </dsp:txXfrm>
    </dsp:sp>
    <dsp:sp modelId="{1A5FFD35-25AC-2A4C-85F3-E5002C3DF1F4}">
      <dsp:nvSpPr>
        <dsp:cNvPr id="0" name=""/>
        <dsp:cNvSpPr/>
      </dsp:nvSpPr>
      <dsp:spPr>
        <a:xfrm>
          <a:off x="1163319" y="3375469"/>
          <a:ext cx="4653280" cy="95205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For rest with less than 30% null values, replaced the missing values by calculations as in next slide.</a:t>
          </a:r>
        </a:p>
      </dsp:txBody>
      <dsp:txXfrm>
        <a:off x="1191204" y="3403354"/>
        <a:ext cx="3588961" cy="896285"/>
      </dsp:txXfrm>
    </dsp:sp>
    <dsp:sp modelId="{57D8F4A4-B9EA-4344-8697-B40BC936DDA0}">
      <dsp:nvSpPr>
        <dsp:cNvPr id="0" name=""/>
        <dsp:cNvSpPr/>
      </dsp:nvSpPr>
      <dsp:spPr>
        <a:xfrm>
          <a:off x="4034443" y="729187"/>
          <a:ext cx="618836" cy="6188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173681" y="729187"/>
        <a:ext cx="340360" cy="465674"/>
      </dsp:txXfrm>
    </dsp:sp>
    <dsp:sp modelId="{29AFD779-B259-6049-93AA-CBD5E033DE51}">
      <dsp:nvSpPr>
        <dsp:cNvPr id="0" name=""/>
        <dsp:cNvSpPr/>
      </dsp:nvSpPr>
      <dsp:spPr>
        <a:xfrm>
          <a:off x="4424156" y="1854344"/>
          <a:ext cx="618836" cy="61883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563394" y="1854344"/>
        <a:ext cx="340360" cy="465674"/>
      </dsp:txXfrm>
    </dsp:sp>
    <dsp:sp modelId="{86C46BA2-9B9D-0849-8925-AFA32BEE27D9}">
      <dsp:nvSpPr>
        <dsp:cNvPr id="0" name=""/>
        <dsp:cNvSpPr/>
      </dsp:nvSpPr>
      <dsp:spPr>
        <a:xfrm>
          <a:off x="4808051" y="2979500"/>
          <a:ext cx="618836" cy="61883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947289" y="2979500"/>
        <a:ext cx="340360" cy="465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C2E42-9876-D442-BCFE-205D12CEEAFB}">
      <dsp:nvSpPr>
        <dsp:cNvPr id="0" name=""/>
        <dsp:cNvSpPr/>
      </dsp:nvSpPr>
      <dsp:spPr>
        <a:xfrm>
          <a:off x="888059" y="401747"/>
          <a:ext cx="702206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6C3B78-A4F6-714A-943C-869BC7743714}">
      <dsp:nvSpPr>
        <dsp:cNvPr id="0" name=""/>
        <dsp:cNvSpPr/>
      </dsp:nvSpPr>
      <dsp:spPr>
        <a:xfrm>
          <a:off x="1632398" y="342740"/>
          <a:ext cx="80753" cy="15182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1531E-8B28-8147-A561-09D59F36E727}">
      <dsp:nvSpPr>
        <dsp:cNvPr id="0" name=""/>
        <dsp:cNvSpPr/>
      </dsp:nvSpPr>
      <dsp:spPr>
        <a:xfrm>
          <a:off x="461347" y="62847"/>
          <a:ext cx="677871" cy="677871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305" tIns="26305" rIns="26305" bIns="263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</a:t>
          </a:r>
        </a:p>
      </dsp:txBody>
      <dsp:txXfrm>
        <a:off x="560619" y="162119"/>
        <a:ext cx="479327" cy="479327"/>
      </dsp:txXfrm>
    </dsp:sp>
    <dsp:sp modelId="{6BA505AD-E3A2-DC45-844A-2EAAD315FB11}">
      <dsp:nvSpPr>
        <dsp:cNvPr id="0" name=""/>
        <dsp:cNvSpPr/>
      </dsp:nvSpPr>
      <dsp:spPr>
        <a:xfrm>
          <a:off x="10301" y="906318"/>
          <a:ext cx="1579964" cy="23955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29" tIns="165100" rIns="12462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Emp_title: This column had around 6% null values. Since this is a categorical variable, I calculated the mode and replaces the missing values with mode - </a:t>
          </a:r>
          <a:r>
            <a:rPr lang="en-IN" sz="1100" kern="1200"/>
            <a:t>US Army</a:t>
          </a:r>
          <a:endParaRPr lang="en-US" sz="1100" kern="1200"/>
        </a:p>
      </dsp:txBody>
      <dsp:txXfrm>
        <a:off x="10301" y="1222311"/>
        <a:ext cx="1579964" cy="2079581"/>
      </dsp:txXfrm>
    </dsp:sp>
    <dsp:sp modelId="{0BAEA872-F813-BA4D-81F4-4A0E16F9E8F3}">
      <dsp:nvSpPr>
        <dsp:cNvPr id="0" name=""/>
        <dsp:cNvSpPr/>
      </dsp:nvSpPr>
      <dsp:spPr>
        <a:xfrm>
          <a:off x="1765817" y="401747"/>
          <a:ext cx="157996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AB77E-AD04-7B49-B12B-1D3CA57926B9}">
      <dsp:nvSpPr>
        <dsp:cNvPr id="0" name=""/>
        <dsp:cNvSpPr/>
      </dsp:nvSpPr>
      <dsp:spPr>
        <a:xfrm>
          <a:off x="3387914" y="342740"/>
          <a:ext cx="80753" cy="15182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CDEDA-A356-0147-A267-E90A70F52541}">
      <dsp:nvSpPr>
        <dsp:cNvPr id="0" name=""/>
        <dsp:cNvSpPr/>
      </dsp:nvSpPr>
      <dsp:spPr>
        <a:xfrm>
          <a:off x="2216864" y="62847"/>
          <a:ext cx="677871" cy="677871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305" tIns="26305" rIns="26305" bIns="263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</a:t>
          </a:r>
        </a:p>
      </dsp:txBody>
      <dsp:txXfrm>
        <a:off x="2316136" y="162119"/>
        <a:ext cx="479327" cy="479327"/>
      </dsp:txXfrm>
    </dsp:sp>
    <dsp:sp modelId="{28612A98-5EB9-AF40-B9CA-610740A4AD12}">
      <dsp:nvSpPr>
        <dsp:cNvPr id="0" name=""/>
        <dsp:cNvSpPr/>
      </dsp:nvSpPr>
      <dsp:spPr>
        <a:xfrm>
          <a:off x="1765817" y="906318"/>
          <a:ext cx="1579964" cy="23955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29" tIns="165100" rIns="12462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title: This column had around </a:t>
          </a:r>
          <a:r>
            <a:rPr lang="en-IN" sz="1100" kern="1200"/>
            <a:t>title 0.03 </a:t>
          </a:r>
          <a:r>
            <a:rPr lang="en-US" sz="1100" kern="1200"/>
            <a:t>% null values. Since this is a categorical variable, I calculated the mode and replaces the missing values with mode - </a:t>
          </a:r>
          <a:r>
            <a:rPr lang="en-IN" sz="1100" kern="1200"/>
            <a:t>Debt Consolidation</a:t>
          </a:r>
          <a:endParaRPr lang="en-US" sz="1100" kern="1200"/>
        </a:p>
      </dsp:txBody>
      <dsp:txXfrm>
        <a:off x="1765817" y="1222311"/>
        <a:ext cx="1579964" cy="2079581"/>
      </dsp:txXfrm>
    </dsp:sp>
    <dsp:sp modelId="{034B245A-C531-574B-BD70-828F4402CE2E}">
      <dsp:nvSpPr>
        <dsp:cNvPr id="0" name=""/>
        <dsp:cNvSpPr/>
      </dsp:nvSpPr>
      <dsp:spPr>
        <a:xfrm>
          <a:off x="3521333" y="401747"/>
          <a:ext cx="157996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C1C98-0CA5-4E48-B8FD-74E60CDC0AF8}">
      <dsp:nvSpPr>
        <dsp:cNvPr id="0" name=""/>
        <dsp:cNvSpPr/>
      </dsp:nvSpPr>
      <dsp:spPr>
        <a:xfrm>
          <a:off x="5143430" y="342740"/>
          <a:ext cx="80753" cy="15182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6DB3D-ADF0-284A-B90C-E0FB9A35725E}">
      <dsp:nvSpPr>
        <dsp:cNvPr id="0" name=""/>
        <dsp:cNvSpPr/>
      </dsp:nvSpPr>
      <dsp:spPr>
        <a:xfrm>
          <a:off x="3972380" y="62847"/>
          <a:ext cx="677871" cy="677871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305" tIns="26305" rIns="26305" bIns="263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</a:t>
          </a:r>
        </a:p>
      </dsp:txBody>
      <dsp:txXfrm>
        <a:off x="4071652" y="162119"/>
        <a:ext cx="479327" cy="479327"/>
      </dsp:txXfrm>
    </dsp:sp>
    <dsp:sp modelId="{1A65544E-7415-D942-BD1E-C3938DA02200}">
      <dsp:nvSpPr>
        <dsp:cNvPr id="0" name=""/>
        <dsp:cNvSpPr/>
      </dsp:nvSpPr>
      <dsp:spPr>
        <a:xfrm>
          <a:off x="3521333" y="906318"/>
          <a:ext cx="1579964" cy="23955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29" tIns="165100" rIns="12462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revol_util:This column had missing values of 0.13%, since its numerical value and value id too small percentage, replacing it with 0.0</a:t>
          </a:r>
          <a:endParaRPr lang="en-US" sz="1100" kern="1200"/>
        </a:p>
      </dsp:txBody>
      <dsp:txXfrm>
        <a:off x="3521333" y="1222311"/>
        <a:ext cx="1579964" cy="2079581"/>
      </dsp:txXfrm>
    </dsp:sp>
    <dsp:sp modelId="{CED595FD-4163-944B-9688-07E20B5711B5}">
      <dsp:nvSpPr>
        <dsp:cNvPr id="0" name=""/>
        <dsp:cNvSpPr/>
      </dsp:nvSpPr>
      <dsp:spPr>
        <a:xfrm>
          <a:off x="5276850" y="401747"/>
          <a:ext cx="157996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73F11-2B30-7F4D-8F2C-18F69100A085}">
      <dsp:nvSpPr>
        <dsp:cNvPr id="0" name=""/>
        <dsp:cNvSpPr/>
      </dsp:nvSpPr>
      <dsp:spPr>
        <a:xfrm>
          <a:off x="6898946" y="342739"/>
          <a:ext cx="80753" cy="15182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D632A-B46F-7648-8DD5-43C60577B40A}">
      <dsp:nvSpPr>
        <dsp:cNvPr id="0" name=""/>
        <dsp:cNvSpPr/>
      </dsp:nvSpPr>
      <dsp:spPr>
        <a:xfrm>
          <a:off x="5727896" y="62847"/>
          <a:ext cx="677871" cy="677871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305" tIns="26305" rIns="26305" bIns="263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4</a:t>
          </a:r>
        </a:p>
      </dsp:txBody>
      <dsp:txXfrm>
        <a:off x="5827168" y="162119"/>
        <a:ext cx="479327" cy="479327"/>
      </dsp:txXfrm>
    </dsp:sp>
    <dsp:sp modelId="{3AEF3D19-E310-F846-AB3D-5ABA40339BD7}">
      <dsp:nvSpPr>
        <dsp:cNvPr id="0" name=""/>
        <dsp:cNvSpPr/>
      </dsp:nvSpPr>
      <dsp:spPr>
        <a:xfrm>
          <a:off x="5276850" y="906318"/>
          <a:ext cx="1579964" cy="23955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29" tIns="165100" rIns="12462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last_pymnt_d: Since this is a date column and number is too small, replacing this with mode</a:t>
          </a:r>
          <a:endParaRPr lang="en-US" sz="1100" kern="1200"/>
        </a:p>
      </dsp:txBody>
      <dsp:txXfrm>
        <a:off x="5276850" y="1222311"/>
        <a:ext cx="1579964" cy="2079581"/>
      </dsp:txXfrm>
    </dsp:sp>
    <dsp:sp modelId="{A93D9297-F22E-BA47-9CD9-DC361362E8A6}">
      <dsp:nvSpPr>
        <dsp:cNvPr id="0" name=""/>
        <dsp:cNvSpPr/>
      </dsp:nvSpPr>
      <dsp:spPr>
        <a:xfrm>
          <a:off x="7032366" y="401747"/>
          <a:ext cx="157996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1E5691-2AAA-EA40-B785-D3B0FA328139}">
      <dsp:nvSpPr>
        <dsp:cNvPr id="0" name=""/>
        <dsp:cNvSpPr/>
      </dsp:nvSpPr>
      <dsp:spPr>
        <a:xfrm>
          <a:off x="8654463" y="342739"/>
          <a:ext cx="80753" cy="15182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629FA-7589-2A44-8F34-B75BB0C3D1EE}">
      <dsp:nvSpPr>
        <dsp:cNvPr id="0" name=""/>
        <dsp:cNvSpPr/>
      </dsp:nvSpPr>
      <dsp:spPr>
        <a:xfrm>
          <a:off x="7483412" y="62847"/>
          <a:ext cx="677871" cy="677871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305" tIns="26305" rIns="26305" bIns="263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5</a:t>
          </a:r>
        </a:p>
      </dsp:txBody>
      <dsp:txXfrm>
        <a:off x="7582684" y="162119"/>
        <a:ext cx="479327" cy="479327"/>
      </dsp:txXfrm>
    </dsp:sp>
    <dsp:sp modelId="{A62DD673-0E3E-0C46-9865-F474F48FBB3C}">
      <dsp:nvSpPr>
        <dsp:cNvPr id="0" name=""/>
        <dsp:cNvSpPr/>
      </dsp:nvSpPr>
      <dsp:spPr>
        <a:xfrm>
          <a:off x="7032366" y="906318"/>
          <a:ext cx="1579964" cy="23955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29" tIns="165100" rIns="12462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collections_12_mths_ex_med, chargeoff_within_12_mths, pub_rec_bankruptcies, tax_liens – Since these are numerical values and percentage of nulls are too low, replacing all the NAN values with 0.0</a:t>
          </a:r>
          <a:endParaRPr lang="en-US" sz="1100" kern="1200"/>
        </a:p>
      </dsp:txBody>
      <dsp:txXfrm>
        <a:off x="7032366" y="1222311"/>
        <a:ext cx="1579964" cy="2079581"/>
      </dsp:txXfrm>
    </dsp:sp>
    <dsp:sp modelId="{9BF75D89-2437-6F45-9D07-D5B03E713794}">
      <dsp:nvSpPr>
        <dsp:cNvPr id="0" name=""/>
        <dsp:cNvSpPr/>
      </dsp:nvSpPr>
      <dsp:spPr>
        <a:xfrm>
          <a:off x="8787882" y="401746"/>
          <a:ext cx="78998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56A94-EE77-6F42-9E74-3589F8CE3463}">
      <dsp:nvSpPr>
        <dsp:cNvPr id="0" name=""/>
        <dsp:cNvSpPr/>
      </dsp:nvSpPr>
      <dsp:spPr>
        <a:xfrm>
          <a:off x="9238929" y="62847"/>
          <a:ext cx="677871" cy="677871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305" tIns="26305" rIns="26305" bIns="263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6</a:t>
          </a:r>
        </a:p>
      </dsp:txBody>
      <dsp:txXfrm>
        <a:off x="9338201" y="162119"/>
        <a:ext cx="479327" cy="479327"/>
      </dsp:txXfrm>
    </dsp:sp>
    <dsp:sp modelId="{D999D6BC-20ED-1B42-A11E-F6BDF4A8DDA3}">
      <dsp:nvSpPr>
        <dsp:cNvPr id="0" name=""/>
        <dsp:cNvSpPr/>
      </dsp:nvSpPr>
      <dsp:spPr>
        <a:xfrm>
          <a:off x="8787882" y="906318"/>
          <a:ext cx="1579964" cy="239557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29" tIns="165100" rIns="12462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emp_length: replacing this categorical variable with mode</a:t>
          </a:r>
          <a:endParaRPr lang="en-US" sz="1100" kern="1200"/>
        </a:p>
      </dsp:txBody>
      <dsp:txXfrm>
        <a:off x="8787882" y="1222311"/>
        <a:ext cx="1579964" cy="2079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CA45B-DC02-4F3F-B94A-BB9022AA1DB9}">
      <dsp:nvSpPr>
        <dsp:cNvPr id="0" name=""/>
        <dsp:cNvSpPr/>
      </dsp:nvSpPr>
      <dsp:spPr>
        <a:xfrm>
          <a:off x="0" y="761579"/>
          <a:ext cx="5906327" cy="14059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7ED93-408C-49E0-A823-F2CFBF98D63F}">
      <dsp:nvSpPr>
        <dsp:cNvPr id="0" name=""/>
        <dsp:cNvSpPr/>
      </dsp:nvSpPr>
      <dsp:spPr>
        <a:xfrm>
          <a:off x="425313" y="1077928"/>
          <a:ext cx="773296" cy="7732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7BF0A-019B-47AF-9168-3853CBB70131}">
      <dsp:nvSpPr>
        <dsp:cNvPr id="0" name=""/>
        <dsp:cNvSpPr/>
      </dsp:nvSpPr>
      <dsp:spPr>
        <a:xfrm>
          <a:off x="1623922" y="761579"/>
          <a:ext cx="4282405" cy="1405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801" tIns="148801" rIns="148801" bIns="1488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First we need to create the separate dataframes for analysis.</a:t>
          </a:r>
        </a:p>
      </dsp:txBody>
      <dsp:txXfrm>
        <a:off x="1623922" y="761579"/>
        <a:ext cx="4282405" cy="1405993"/>
      </dsp:txXfrm>
    </dsp:sp>
    <dsp:sp modelId="{B342AC21-1543-46AD-8BDD-01D8FCEC85C7}">
      <dsp:nvSpPr>
        <dsp:cNvPr id="0" name=""/>
        <dsp:cNvSpPr/>
      </dsp:nvSpPr>
      <dsp:spPr>
        <a:xfrm>
          <a:off x="0" y="2519071"/>
          <a:ext cx="5906327" cy="14059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52346-4C13-4D6D-AEBE-60DE9B737EDA}">
      <dsp:nvSpPr>
        <dsp:cNvPr id="0" name=""/>
        <dsp:cNvSpPr/>
      </dsp:nvSpPr>
      <dsp:spPr>
        <a:xfrm>
          <a:off x="425313" y="2835420"/>
          <a:ext cx="773296" cy="7732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C2754-CD8C-423F-93EB-E51D2B2DDAC7}">
      <dsp:nvSpPr>
        <dsp:cNvPr id="0" name=""/>
        <dsp:cNvSpPr/>
      </dsp:nvSpPr>
      <dsp:spPr>
        <a:xfrm>
          <a:off x="1623922" y="2519071"/>
          <a:ext cx="4282405" cy="1405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801" tIns="148801" rIns="148801" bIns="1488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For this we consider loan_status column, one df with chargedOff and df column with FullyPaid for analysis.</a:t>
          </a:r>
        </a:p>
      </dsp:txBody>
      <dsp:txXfrm>
        <a:off x="1623922" y="2519071"/>
        <a:ext cx="4282405" cy="14059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479A0-7F37-7341-9ABC-E9DE75FDBF4F}">
      <dsp:nvSpPr>
        <dsp:cNvPr id="0" name=""/>
        <dsp:cNvSpPr/>
      </dsp:nvSpPr>
      <dsp:spPr>
        <a:xfrm>
          <a:off x="0" y="2288"/>
          <a:ext cx="590632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DBB01B9-58E9-F448-AFF8-4D1F4D418685}">
      <dsp:nvSpPr>
        <dsp:cNvPr id="0" name=""/>
        <dsp:cNvSpPr/>
      </dsp:nvSpPr>
      <dsp:spPr>
        <a:xfrm>
          <a:off x="0" y="2288"/>
          <a:ext cx="5906327" cy="780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100*(loans_df.loan_status.value_counts())/ (len(loans_df))</a:t>
          </a:r>
        </a:p>
      </dsp:txBody>
      <dsp:txXfrm>
        <a:off x="0" y="2288"/>
        <a:ext cx="5906327" cy="780344"/>
      </dsp:txXfrm>
    </dsp:sp>
    <dsp:sp modelId="{E35D3930-708A-3E4A-A61D-6F8F0CEF2EB2}">
      <dsp:nvSpPr>
        <dsp:cNvPr id="0" name=""/>
        <dsp:cNvSpPr/>
      </dsp:nvSpPr>
      <dsp:spPr>
        <a:xfrm>
          <a:off x="0" y="782633"/>
          <a:ext cx="5906327" cy="0"/>
        </a:xfrm>
        <a:prstGeom prst="line">
          <a:avLst/>
        </a:prstGeom>
        <a:solidFill>
          <a:schemeClr val="accent2">
            <a:hueOff val="-775675"/>
            <a:satOff val="-1754"/>
            <a:lumOff val="-1137"/>
            <a:alphaOff val="0"/>
          </a:schemeClr>
        </a:solidFill>
        <a:ln w="15875" cap="rnd" cmpd="sng" algn="ctr">
          <a:solidFill>
            <a:schemeClr val="accent2">
              <a:hueOff val="-775675"/>
              <a:satOff val="-1754"/>
              <a:lumOff val="-1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7D761E-8BF1-A948-B824-A1CF753BEE2E}">
      <dsp:nvSpPr>
        <dsp:cNvPr id="0" name=""/>
        <dsp:cNvSpPr/>
      </dsp:nvSpPr>
      <dsp:spPr>
        <a:xfrm>
          <a:off x="0" y="782633"/>
          <a:ext cx="5906327" cy="780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By using above calculations&gt; result was,</a:t>
          </a:r>
        </a:p>
      </dsp:txBody>
      <dsp:txXfrm>
        <a:off x="0" y="782633"/>
        <a:ext cx="5906327" cy="780344"/>
      </dsp:txXfrm>
    </dsp:sp>
    <dsp:sp modelId="{910C5C70-CBDD-8F42-9E77-9074F684B808}">
      <dsp:nvSpPr>
        <dsp:cNvPr id="0" name=""/>
        <dsp:cNvSpPr/>
      </dsp:nvSpPr>
      <dsp:spPr>
        <a:xfrm>
          <a:off x="0" y="1562977"/>
          <a:ext cx="5906327" cy="0"/>
        </a:xfrm>
        <a:prstGeom prst="line">
          <a:avLst/>
        </a:prstGeom>
        <a:solidFill>
          <a:schemeClr val="accent2">
            <a:hueOff val="-1551350"/>
            <a:satOff val="-3508"/>
            <a:lumOff val="-2274"/>
            <a:alphaOff val="0"/>
          </a:schemeClr>
        </a:solidFill>
        <a:ln w="15875" cap="rnd" cmpd="sng" algn="ctr">
          <a:solidFill>
            <a:schemeClr val="accent2">
              <a:hueOff val="-1551350"/>
              <a:satOff val="-3508"/>
              <a:lumOff val="-2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936849B-2FE7-024C-AB37-72EFADA8671B}">
      <dsp:nvSpPr>
        <dsp:cNvPr id="0" name=""/>
        <dsp:cNvSpPr/>
      </dsp:nvSpPr>
      <dsp:spPr>
        <a:xfrm>
          <a:off x="0" y="1562977"/>
          <a:ext cx="5906327" cy="780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Fully Paid 82.961956</a:t>
          </a:r>
          <a:endParaRPr lang="en-US" sz="2100" kern="1200"/>
        </a:p>
      </dsp:txBody>
      <dsp:txXfrm>
        <a:off x="0" y="1562977"/>
        <a:ext cx="5906327" cy="780344"/>
      </dsp:txXfrm>
    </dsp:sp>
    <dsp:sp modelId="{98AC026B-5CD7-394C-8560-2F4FF4ACEC17}">
      <dsp:nvSpPr>
        <dsp:cNvPr id="0" name=""/>
        <dsp:cNvSpPr/>
      </dsp:nvSpPr>
      <dsp:spPr>
        <a:xfrm>
          <a:off x="0" y="2343322"/>
          <a:ext cx="5906327" cy="0"/>
        </a:xfrm>
        <a:prstGeom prst="line">
          <a:avLst/>
        </a:prstGeom>
        <a:solidFill>
          <a:schemeClr val="accent2">
            <a:hueOff val="-2327025"/>
            <a:satOff val="-5263"/>
            <a:lumOff val="-3412"/>
            <a:alphaOff val="0"/>
          </a:schemeClr>
        </a:solidFill>
        <a:ln w="15875" cap="rnd" cmpd="sng" algn="ctr">
          <a:solidFill>
            <a:schemeClr val="accent2">
              <a:hueOff val="-2327025"/>
              <a:satOff val="-5263"/>
              <a:lumOff val="-3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9D30D97-B52A-0F4C-A525-18B402285ED7}">
      <dsp:nvSpPr>
        <dsp:cNvPr id="0" name=""/>
        <dsp:cNvSpPr/>
      </dsp:nvSpPr>
      <dsp:spPr>
        <a:xfrm>
          <a:off x="0" y="2343322"/>
          <a:ext cx="5906327" cy="780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Charged Off 14.167737</a:t>
          </a:r>
          <a:endParaRPr lang="en-US" sz="2100" kern="1200"/>
        </a:p>
      </dsp:txBody>
      <dsp:txXfrm>
        <a:off x="0" y="2343322"/>
        <a:ext cx="5906327" cy="780344"/>
      </dsp:txXfrm>
    </dsp:sp>
    <dsp:sp modelId="{D931882E-2DF7-364C-91C6-DAA819A3BAEA}">
      <dsp:nvSpPr>
        <dsp:cNvPr id="0" name=""/>
        <dsp:cNvSpPr/>
      </dsp:nvSpPr>
      <dsp:spPr>
        <a:xfrm>
          <a:off x="0" y="3123667"/>
          <a:ext cx="5906327" cy="0"/>
        </a:xfrm>
        <a:prstGeom prst="line">
          <a:avLst/>
        </a:prstGeom>
        <a:solidFill>
          <a:schemeClr val="accent2">
            <a:hueOff val="-3102700"/>
            <a:satOff val="-7017"/>
            <a:lumOff val="-4549"/>
            <a:alphaOff val="0"/>
          </a:schemeClr>
        </a:solidFill>
        <a:ln w="15875" cap="rnd" cmpd="sng" algn="ctr">
          <a:solidFill>
            <a:schemeClr val="accent2">
              <a:hueOff val="-3102700"/>
              <a:satOff val="-7017"/>
              <a:lumOff val="-4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BC1A58-C98E-3E4B-9776-2ADB847EA0F3}">
      <dsp:nvSpPr>
        <dsp:cNvPr id="0" name=""/>
        <dsp:cNvSpPr/>
      </dsp:nvSpPr>
      <dsp:spPr>
        <a:xfrm>
          <a:off x="0" y="3123667"/>
          <a:ext cx="5906327" cy="780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Current 2.870307</a:t>
          </a:r>
          <a:endParaRPr lang="en-US" sz="2100" kern="1200"/>
        </a:p>
      </dsp:txBody>
      <dsp:txXfrm>
        <a:off x="0" y="3123667"/>
        <a:ext cx="5906327" cy="780344"/>
      </dsp:txXfrm>
    </dsp:sp>
    <dsp:sp modelId="{1D88833B-6B28-5F4E-A9A7-26FC71A235A5}">
      <dsp:nvSpPr>
        <dsp:cNvPr id="0" name=""/>
        <dsp:cNvSpPr/>
      </dsp:nvSpPr>
      <dsp:spPr>
        <a:xfrm>
          <a:off x="0" y="3904011"/>
          <a:ext cx="5906327" cy="0"/>
        </a:xfrm>
        <a:prstGeom prst="line">
          <a:avLst/>
        </a:prstGeom>
        <a:solidFill>
          <a:schemeClr val="accent2">
            <a:hueOff val="-3878375"/>
            <a:satOff val="-8771"/>
            <a:lumOff val="-5686"/>
            <a:alphaOff val="0"/>
          </a:schemeClr>
        </a:solidFill>
        <a:ln w="1587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31C4C7-EADF-B04C-9D06-97ABDB84A378}">
      <dsp:nvSpPr>
        <dsp:cNvPr id="0" name=""/>
        <dsp:cNvSpPr/>
      </dsp:nvSpPr>
      <dsp:spPr>
        <a:xfrm>
          <a:off x="0" y="3904011"/>
          <a:ext cx="5906327" cy="780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Around 86% are non-default and around 14% is default</a:t>
          </a:r>
          <a:endParaRPr lang="en-US" sz="2100" kern="1200"/>
        </a:p>
      </dsp:txBody>
      <dsp:txXfrm>
        <a:off x="0" y="3904011"/>
        <a:ext cx="5906327" cy="780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2033-4EF4-4E47-A16A-5C07320BDC6C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E62-D7FA-F44D-8FA6-37A3DEC9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8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2033-4EF4-4E47-A16A-5C07320BDC6C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E62-D7FA-F44D-8FA6-37A3DEC9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2033-4EF4-4E47-A16A-5C07320BDC6C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E62-D7FA-F44D-8FA6-37A3DEC9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20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2033-4EF4-4E47-A16A-5C07320BDC6C}" type="datetimeFigureOut">
              <a:rPr lang="en-US" smtClean="0"/>
              <a:t>9/6/23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E62-D7FA-F44D-8FA6-37A3DEC9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0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2033-4EF4-4E47-A16A-5C07320BDC6C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E62-D7FA-F44D-8FA6-37A3DEC9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1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2033-4EF4-4E47-A16A-5C07320BDC6C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E62-D7FA-F44D-8FA6-37A3DEC9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0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2033-4EF4-4E47-A16A-5C07320BDC6C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E62-D7FA-F44D-8FA6-37A3DEC9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4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2033-4EF4-4E47-A16A-5C07320BDC6C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E62-D7FA-F44D-8FA6-37A3DEC9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2033-4EF4-4E47-A16A-5C07320BDC6C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E62-D7FA-F44D-8FA6-37A3DEC9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0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2033-4EF4-4E47-A16A-5C07320BDC6C}" type="datetimeFigureOut">
              <a:rPr lang="en-US" smtClean="0"/>
              <a:t>9/6/23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E62-D7FA-F44D-8FA6-37A3DEC9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9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2033-4EF4-4E47-A16A-5C07320BDC6C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E62-D7FA-F44D-8FA6-37A3DEC9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2033-4EF4-4E47-A16A-5C07320BDC6C}" type="datetimeFigureOut">
              <a:rPr lang="en-US" smtClean="0"/>
              <a:t>9/6/23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E62-D7FA-F44D-8FA6-37A3DEC9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1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2033-4EF4-4E47-A16A-5C07320BDC6C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FE62-D7FA-F44D-8FA6-37A3DEC9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3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6662033-4EF4-4E47-A16A-5C07320BDC6C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448FE62-D7FA-F44D-8FA6-37A3DEC9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1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6662033-4EF4-4E47-A16A-5C07320BDC6C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448FE62-D7FA-F44D-8FA6-37A3DEC9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28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6498-406C-06C5-64F9-5EB7744F8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0070C0"/>
                </a:solidFill>
              </a:rPr>
              <a:t>Risk Analysis</a:t>
            </a:r>
            <a:br>
              <a:rPr lang="en-US" sz="6600" dirty="0">
                <a:solidFill>
                  <a:srgbClr val="0070C0"/>
                </a:solidFill>
              </a:rPr>
            </a:br>
            <a:r>
              <a:rPr lang="en-US" sz="6600" dirty="0">
                <a:solidFill>
                  <a:srgbClr val="0070C0"/>
                </a:solidFill>
              </a:rPr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C994-4E71-846E-229F-19864E98E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[</a:t>
            </a:r>
            <a:r>
              <a:rPr lang="en-US" dirty="0">
                <a:solidFill>
                  <a:srgbClr val="FF0000"/>
                </a:solidFill>
              </a:rPr>
              <a:t>Consumer Finance Company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27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BB725-B668-481C-5F0A-8CD1785E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Univariate analysis - Int_Rate</a:t>
            </a:r>
          </a:p>
        </p:txBody>
      </p:sp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735B557-7B47-380B-80F7-E10ECFAE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280847"/>
            <a:ext cx="3211393" cy="785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One with higher interest range is to default more</a:t>
            </a: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7F12B6EE-BE86-139F-4876-16C0DFD24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6" r="2678" b="-3"/>
          <a:stretch/>
        </p:blipFill>
        <p:spPr>
          <a:xfrm>
            <a:off x="5728044" y="1251276"/>
            <a:ext cx="5398589" cy="4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74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6445-EC3A-07B9-CD26-96B9D2F9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359921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Univariate Anlaysis - issue_d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8D58C2-9581-CC3F-E713-1DB4006EF43B}"/>
              </a:ext>
            </a:extLst>
          </p:cNvPr>
          <p:cNvSpPr txBox="1"/>
          <p:nvPr/>
        </p:nvSpPr>
        <p:spPr>
          <a:xfrm>
            <a:off x="818712" y="2222287"/>
            <a:ext cx="5351209" cy="363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/>
              <a:t>Compared to year on year,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/>
              <a:t> every every has increasing rate of defaults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208927-059F-4490-B5EF-CB5E5489C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898" y="0"/>
            <a:ext cx="57130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213B7486-DF7A-442F-A63D-381813E60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74B98C3-1B97-3B72-034B-0BD7211C5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12871"/>
          <a:stretch/>
        </p:blipFill>
        <p:spPr>
          <a:xfrm>
            <a:off x="7449581" y="1268954"/>
            <a:ext cx="3778306" cy="2074009"/>
          </a:xfrm>
          <a:prstGeom prst="rect">
            <a:avLst/>
          </a:prstGeom>
        </p:spPr>
      </p:pic>
      <p:pic>
        <p:nvPicPr>
          <p:cNvPr id="7" name="Picture 6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65687C77-35FA-461F-E4CD-770222BA45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72" r="2" b="2"/>
          <a:stretch/>
        </p:blipFill>
        <p:spPr>
          <a:xfrm>
            <a:off x="7449581" y="3507555"/>
            <a:ext cx="3778306" cy="208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8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73F7-210B-4E2C-3A2F-89F9D7BC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Univariate analysis – </a:t>
            </a:r>
            <a:r>
              <a:rPr lang="en-US"/>
              <a:t>laon_amt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6A0F0-A65B-9AA0-4BCB-12C72A10FACF}"/>
              </a:ext>
            </a:extLst>
          </p:cNvPr>
          <p:cNvSpPr txBox="1"/>
          <p:nvPr/>
        </p:nvSpPr>
        <p:spPr>
          <a:xfrm>
            <a:off x="818714" y="2413000"/>
            <a:ext cx="5277286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Binning the loan values to low, medium and higher range</a:t>
            </a:r>
            <a:endParaRPr lang="en-US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One who falls under medium loan range is said to </a:t>
            </a:r>
            <a:endParaRPr lang="en-US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default the most</a:t>
            </a:r>
            <a:endParaRPr lang="en-US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One with low loan amount has paid fully.</a:t>
            </a:r>
            <a:endParaRPr lang="en-US"/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BEF3D113-0DAA-43BD-6D43-72FC3CC3D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489" y="3424093"/>
            <a:ext cx="2204909" cy="169778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0" name="Picture 9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058EF0B4-BFB0-AF99-636E-493266A84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267" y="2515145"/>
            <a:ext cx="2205731" cy="157158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Picture 6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7E21761E-AB65-2C89-7918-D09EA0D01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6267" y="4458366"/>
            <a:ext cx="2205731" cy="156606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16559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B381-EE1B-7F94-5CF4-A4382FF5E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359921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Univariate Analysis – Home_ownership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562A5-EB23-B619-4BB0-5085E481EDEF}"/>
              </a:ext>
            </a:extLst>
          </p:cNvPr>
          <p:cNvSpPr txBox="1"/>
          <p:nvPr/>
        </p:nvSpPr>
        <p:spPr>
          <a:xfrm>
            <a:off x="818712" y="2222287"/>
            <a:ext cx="5351209" cy="363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One who are in rent/</a:t>
            </a:r>
            <a:r>
              <a:rPr lang="en-US"/>
              <a:t>mortage</a:t>
            </a:r>
            <a:r>
              <a:rPr lang="en-US" dirty="0"/>
              <a:t> are to </a:t>
            </a:r>
            <a:endParaRPr lang="en-US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default the most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24A27-B6C0-41EA-ABCB-AA2E61FC0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898" y="0"/>
            <a:ext cx="57130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F3FCE8DC-E7A6-4A8F-BB57-A87EC4B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CC8A494D-D3F8-A142-7635-70876E7A6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781" r="21828" b="-2"/>
          <a:stretch/>
        </p:blipFill>
        <p:spPr>
          <a:xfrm>
            <a:off x="7410517" y="1258529"/>
            <a:ext cx="3832042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2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E4E2-0389-7F26-A58D-46D8B3C7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Univariate Analysis – Salary range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A25CD-4D56-D103-19B1-9495A008CDA1}"/>
              </a:ext>
            </a:extLst>
          </p:cNvPr>
          <p:cNvSpPr txBox="1"/>
          <p:nvPr/>
        </p:nvSpPr>
        <p:spPr>
          <a:xfrm>
            <a:off x="810000" y="2413000"/>
            <a:ext cx="705273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One with low salary is to default the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 most compared to one with high salary</a:t>
            </a:r>
          </a:p>
        </p:txBody>
      </p:sp>
      <p:pic>
        <p:nvPicPr>
          <p:cNvPr id="7" name="Picture 6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E32AD11A-F664-4582-FBEE-299655A49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29" r="5" b="5"/>
          <a:stretch/>
        </p:blipFill>
        <p:spPr>
          <a:xfrm>
            <a:off x="8470370" y="2413000"/>
            <a:ext cx="2913062" cy="1731885"/>
          </a:xfrm>
          <a:prstGeom prst="roundRect">
            <a:avLst>
              <a:gd name="adj" fmla="val 5343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D88B4F87-12AA-8DB7-41C1-7F53D0AAB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39" r="5" b="27950"/>
          <a:stretch/>
        </p:blipFill>
        <p:spPr>
          <a:xfrm>
            <a:off x="8470369" y="4309476"/>
            <a:ext cx="2913062" cy="1731885"/>
          </a:xfrm>
          <a:prstGeom prst="roundRect">
            <a:avLst>
              <a:gd name="adj" fmla="val 5832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06266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28F4-A3DF-49D8-0537-E602AB4C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Univariate Analysis - purpose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0C666-B7D1-6A6A-E383-994A200869AA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/>
              <a:t>One who has taken loan for purpose of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/>
              <a:t>debt consolidation is to default the most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/>
              <a:t>compared to others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9B08901E-41EC-3076-1AB8-0B554CC64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2569" y="2413000"/>
            <a:ext cx="5215913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9634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CB7E-A152-6B33-D594-2DE1A26D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Segmented Univariate – </a:t>
            </a:r>
            <a:r>
              <a:rPr lang="en-US" dirty="0" err="1"/>
              <a:t>addr_state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38C15-5307-AF48-4200-359C41CCD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074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Grouping by state Grouping by state and checking which top 5 states has taken most loans</a:t>
            </a:r>
          </a:p>
          <a:p>
            <a:pPr marL="0" indent="0">
              <a:buNone/>
            </a:pPr>
            <a:r>
              <a:rPr lang="en-US" dirty="0"/>
              <a:t>As we can see, California, Florida, New Jersey, Pennsylvania, Georgia has taken more loans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245A6E84-0ECD-6D45-0BEC-031F44282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78" y="3136976"/>
            <a:ext cx="5797117" cy="294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68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2EA17-46D2-4E30-E3C3-8ABB98E1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Bivariate analysis – default correlation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6266A-C3F4-DB87-EC1E-3A41BF610291}"/>
              </a:ext>
            </a:extLst>
          </p:cNvPr>
          <p:cNvSpPr txBox="1"/>
          <p:nvPr/>
        </p:nvSpPr>
        <p:spPr>
          <a:xfrm>
            <a:off x="451514" y="2046514"/>
            <a:ext cx="3575737" cy="39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600" dirty="0">
                <a:solidFill>
                  <a:srgbClr val="FFFFFF"/>
                </a:solidFill>
              </a:rPr>
              <a:t>As we can see, the top 10 highly correlated variables for defaults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C7903EE-2D66-8FE0-1DDC-ABA451C0E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310503"/>
              </p:ext>
            </p:extLst>
          </p:nvPr>
        </p:nvGraphicFramePr>
        <p:xfrm>
          <a:off x="5510254" y="643467"/>
          <a:ext cx="5808818" cy="56338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43189">
                  <a:extLst>
                    <a:ext uri="{9D8B030D-6E8A-4147-A177-3AD203B41FA5}">
                      <a16:colId xmlns:a16="http://schemas.microsoft.com/office/drawing/2014/main" val="826393456"/>
                    </a:ext>
                  </a:extLst>
                </a:gridCol>
                <a:gridCol w="1791211">
                  <a:extLst>
                    <a:ext uri="{9D8B030D-6E8A-4147-A177-3AD203B41FA5}">
                      <a16:colId xmlns:a16="http://schemas.microsoft.com/office/drawing/2014/main" val="695147101"/>
                    </a:ext>
                  </a:extLst>
                </a:gridCol>
                <a:gridCol w="1665208">
                  <a:extLst>
                    <a:ext uri="{9D8B030D-6E8A-4147-A177-3AD203B41FA5}">
                      <a16:colId xmlns:a16="http://schemas.microsoft.com/office/drawing/2014/main" val="903127342"/>
                    </a:ext>
                  </a:extLst>
                </a:gridCol>
                <a:gridCol w="1709210">
                  <a:extLst>
                    <a:ext uri="{9D8B030D-6E8A-4147-A177-3AD203B41FA5}">
                      <a16:colId xmlns:a16="http://schemas.microsoft.com/office/drawing/2014/main" val="3224941073"/>
                    </a:ext>
                  </a:extLst>
                </a:gridCol>
              </a:tblGrid>
              <a:tr h="549131">
                <a:tc>
                  <a:txBody>
                    <a:bodyPr/>
                    <a:lstStyle/>
                    <a:p>
                      <a:pPr algn="r" fontAlgn="ctr"/>
                      <a:endParaRPr lang="en-IN" sz="20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0642" marR="104138" marT="23040" marB="1728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1" cap="none" spc="0">
                          <a:solidFill>
                            <a:schemeClr val="tx1"/>
                          </a:solidFill>
                          <a:effectLst/>
                        </a:rPr>
                        <a:t>VAR1</a:t>
                      </a:r>
                    </a:p>
                  </a:txBody>
                  <a:tcPr marL="80642" marR="104138" marT="23040" marB="1728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1" cap="none" spc="0">
                          <a:solidFill>
                            <a:schemeClr val="tx1"/>
                          </a:solidFill>
                          <a:effectLst/>
                        </a:rPr>
                        <a:t>VAR2</a:t>
                      </a:r>
                    </a:p>
                  </a:txBody>
                  <a:tcPr marL="80642" marR="104138" marT="23040" marB="1728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000" b="1" cap="none" spc="0">
                          <a:solidFill>
                            <a:schemeClr val="tx1"/>
                          </a:solidFill>
                          <a:effectLst/>
                        </a:rPr>
                        <a:t>Correlation</a:t>
                      </a:r>
                    </a:p>
                  </a:txBody>
                  <a:tcPr marL="80642" marR="104138" marT="23040" marB="1728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19264"/>
                  </a:ext>
                </a:extLst>
              </a:tr>
              <a:tr h="47233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cap="none" spc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</a:p>
                  </a:txBody>
                  <a:tcPr marL="80642" marR="104138" marT="23040" marB="17280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member_id</a:t>
                      </a:r>
                    </a:p>
                  </a:txBody>
                  <a:tcPr marL="80642" marR="104138" marT="23040" marB="1728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 marL="80642" marR="104138" marT="23040" marB="1728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0.99</a:t>
                      </a:r>
                    </a:p>
                  </a:txBody>
                  <a:tcPr marL="80642" marR="104138" marT="23040" marB="1728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119416"/>
                  </a:ext>
                </a:extLst>
              </a:tr>
              <a:tr h="47233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cap="none" spc="0">
                          <a:solidFill>
                            <a:schemeClr val="tx1"/>
                          </a:solidFill>
                          <a:effectLst/>
                        </a:rPr>
                        <a:t>98</a:t>
                      </a:r>
                    </a:p>
                  </a:txBody>
                  <a:tcPr marL="80642" marR="104138" marT="23040" marB="17280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funded_amnt</a:t>
                      </a:r>
                    </a:p>
                  </a:txBody>
                  <a:tcPr marL="80642" marR="104138" marT="23040" marB="1728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loan_amnt</a:t>
                      </a:r>
                    </a:p>
                  </a:txBody>
                  <a:tcPr marL="80642" marR="104138" marT="23040" marB="1728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0.98</a:t>
                      </a:r>
                    </a:p>
                  </a:txBody>
                  <a:tcPr marL="80642" marR="104138" marT="23040" marB="1728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96687"/>
                  </a:ext>
                </a:extLst>
              </a:tr>
              <a:tr h="47233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cap="none" spc="0">
                          <a:solidFill>
                            <a:schemeClr val="tx1"/>
                          </a:solidFill>
                          <a:effectLst/>
                        </a:rPr>
                        <a:t>593</a:t>
                      </a:r>
                    </a:p>
                  </a:txBody>
                  <a:tcPr marL="80642" marR="104138" marT="23040" marB="17280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total_pymnt_inv</a:t>
                      </a:r>
                    </a:p>
                  </a:txBody>
                  <a:tcPr marL="80642" marR="104138" marT="23040" marB="1728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total_pymnt</a:t>
                      </a:r>
                    </a:p>
                  </a:txBody>
                  <a:tcPr marL="80642" marR="104138" marT="23040" marB="1728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0.97</a:t>
                      </a:r>
                    </a:p>
                  </a:txBody>
                  <a:tcPr marL="80642" marR="104138" marT="23040" marB="1728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450252"/>
                  </a:ext>
                </a:extLst>
              </a:tr>
              <a:tr h="47233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cap="none" spc="0">
                          <a:solidFill>
                            <a:schemeClr val="tx1"/>
                          </a:solidFill>
                          <a:effectLst/>
                        </a:rPr>
                        <a:t>195</a:t>
                      </a:r>
                    </a:p>
                  </a:txBody>
                  <a:tcPr marL="80642" marR="104138" marT="23040" marB="17280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installment</a:t>
                      </a:r>
                    </a:p>
                  </a:txBody>
                  <a:tcPr marL="80642" marR="104138" marT="23040" marB="1728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funded_amnt</a:t>
                      </a:r>
                    </a:p>
                  </a:txBody>
                  <a:tcPr marL="80642" marR="104138" marT="23040" marB="1728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0.95</a:t>
                      </a:r>
                    </a:p>
                  </a:txBody>
                  <a:tcPr marL="80642" marR="104138" marT="23040" marB="1728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714837"/>
                  </a:ext>
                </a:extLst>
              </a:tr>
              <a:tr h="47233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cap="none" spc="0">
                          <a:solidFill>
                            <a:schemeClr val="tx1"/>
                          </a:solidFill>
                          <a:effectLst/>
                        </a:rPr>
                        <a:t>194</a:t>
                      </a:r>
                    </a:p>
                  </a:txBody>
                  <a:tcPr marL="80642" marR="104138" marT="23040" marB="17280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installment</a:t>
                      </a:r>
                    </a:p>
                  </a:txBody>
                  <a:tcPr marL="80642" marR="104138" marT="23040" marB="1728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loan_amnt</a:t>
                      </a:r>
                    </a:p>
                  </a:txBody>
                  <a:tcPr marL="80642" marR="104138" marT="23040" marB="1728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0.93</a:t>
                      </a:r>
                    </a:p>
                  </a:txBody>
                  <a:tcPr marL="80642" marR="104138" marT="23040" marB="1728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298820"/>
                  </a:ext>
                </a:extLst>
              </a:tr>
              <a:tr h="47233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cap="none" spc="0">
                          <a:solidFill>
                            <a:schemeClr val="tx1"/>
                          </a:solidFill>
                          <a:effectLst/>
                        </a:rPr>
                        <a:t>131</a:t>
                      </a:r>
                    </a:p>
                  </a:txBody>
                  <a:tcPr marL="80642" marR="104138" marT="23040" marB="17280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funded_amnt_inv</a:t>
                      </a:r>
                    </a:p>
                  </a:txBody>
                  <a:tcPr marL="80642" marR="104138" marT="23040" marB="1728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funded_amnt</a:t>
                      </a:r>
                    </a:p>
                  </a:txBody>
                  <a:tcPr marL="80642" marR="104138" marT="23040" marB="1728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0.93</a:t>
                      </a:r>
                    </a:p>
                  </a:txBody>
                  <a:tcPr marL="80642" marR="104138" marT="23040" marB="1728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704923"/>
                  </a:ext>
                </a:extLst>
              </a:tr>
              <a:tr h="47233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cap="none" spc="0">
                          <a:solidFill>
                            <a:schemeClr val="tx1"/>
                          </a:solidFill>
                          <a:effectLst/>
                        </a:rPr>
                        <a:t>130</a:t>
                      </a:r>
                    </a:p>
                  </a:txBody>
                  <a:tcPr marL="80642" marR="104138" marT="23040" marB="17280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funded_amnt_inv</a:t>
                      </a:r>
                    </a:p>
                  </a:txBody>
                  <a:tcPr marL="80642" marR="104138" marT="23040" marB="1728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loan_amnt</a:t>
                      </a:r>
                    </a:p>
                  </a:txBody>
                  <a:tcPr marL="80642" marR="104138" marT="23040" marB="1728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0.91</a:t>
                      </a:r>
                    </a:p>
                  </a:txBody>
                  <a:tcPr marL="80642" marR="104138" marT="23040" marB="1728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806708"/>
                  </a:ext>
                </a:extLst>
              </a:tr>
              <a:tr h="47233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cap="none" spc="0">
                          <a:solidFill>
                            <a:schemeClr val="tx1"/>
                          </a:solidFill>
                          <a:effectLst/>
                        </a:rPr>
                        <a:t>625</a:t>
                      </a:r>
                    </a:p>
                  </a:txBody>
                  <a:tcPr marL="80642" marR="104138" marT="23040" marB="17280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total_rec_prncp</a:t>
                      </a:r>
                    </a:p>
                  </a:txBody>
                  <a:tcPr marL="80642" marR="104138" marT="23040" marB="1728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total_pymnt</a:t>
                      </a:r>
                    </a:p>
                  </a:txBody>
                  <a:tcPr marL="80642" marR="104138" marT="23040" marB="1728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0.91</a:t>
                      </a:r>
                    </a:p>
                  </a:txBody>
                  <a:tcPr marL="80642" marR="104138" marT="23040" marB="1728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231950"/>
                  </a:ext>
                </a:extLst>
              </a:tr>
              <a:tr h="47233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cap="none" spc="0">
                          <a:solidFill>
                            <a:schemeClr val="tx1"/>
                          </a:solidFill>
                          <a:effectLst/>
                        </a:rPr>
                        <a:t>657</a:t>
                      </a:r>
                    </a:p>
                  </a:txBody>
                  <a:tcPr marL="80642" marR="104138" marT="23040" marB="17280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total_rec_int</a:t>
                      </a:r>
                    </a:p>
                  </a:txBody>
                  <a:tcPr marL="80642" marR="104138" marT="23040" marB="1728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total_pymnt</a:t>
                      </a:r>
                    </a:p>
                  </a:txBody>
                  <a:tcPr marL="80642" marR="104138" marT="23040" marB="1728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0.90</a:t>
                      </a:r>
                    </a:p>
                  </a:txBody>
                  <a:tcPr marL="80642" marR="104138" marT="23040" marB="1728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151245"/>
                  </a:ext>
                </a:extLst>
              </a:tr>
              <a:tr h="47233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cap="none" spc="0">
                          <a:solidFill>
                            <a:schemeClr val="tx1"/>
                          </a:solidFill>
                          <a:effectLst/>
                        </a:rPr>
                        <a:t>658</a:t>
                      </a:r>
                    </a:p>
                  </a:txBody>
                  <a:tcPr marL="80642" marR="104138" marT="23040" marB="17280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total_rec_int</a:t>
                      </a:r>
                    </a:p>
                  </a:txBody>
                  <a:tcPr marL="80642" marR="104138" marT="23040" marB="1728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total_pymnt_inv</a:t>
                      </a:r>
                    </a:p>
                  </a:txBody>
                  <a:tcPr marL="80642" marR="104138" marT="23040" marB="1728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0.89</a:t>
                      </a:r>
                    </a:p>
                  </a:txBody>
                  <a:tcPr marL="80642" marR="104138" marT="23040" marB="17280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366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842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FDF9F-03A5-CD47-D362-7A2081B9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39035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Bivariate Analysis – Non-defaults correlation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4210F-2836-21C5-38A5-12B671A25893}"/>
              </a:ext>
            </a:extLst>
          </p:cNvPr>
          <p:cNvSpPr txBox="1"/>
          <p:nvPr/>
        </p:nvSpPr>
        <p:spPr>
          <a:xfrm>
            <a:off x="818712" y="2413000"/>
            <a:ext cx="5016259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</a:rPr>
              <a:t>As we can see, the top 10 highly correlated variables for Non - Defaults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D285432-E40F-39F6-CB9C-AE86A9E1D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741369"/>
              </p:ext>
            </p:extLst>
          </p:nvPr>
        </p:nvGraphicFramePr>
        <p:xfrm>
          <a:off x="7410517" y="1431218"/>
          <a:ext cx="3832044" cy="4254949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624187">
                  <a:extLst>
                    <a:ext uri="{9D8B030D-6E8A-4147-A177-3AD203B41FA5}">
                      <a16:colId xmlns:a16="http://schemas.microsoft.com/office/drawing/2014/main" val="1317560213"/>
                    </a:ext>
                  </a:extLst>
                </a:gridCol>
                <a:gridCol w="1340160">
                  <a:extLst>
                    <a:ext uri="{9D8B030D-6E8A-4147-A177-3AD203B41FA5}">
                      <a16:colId xmlns:a16="http://schemas.microsoft.com/office/drawing/2014/main" val="1020567521"/>
                    </a:ext>
                  </a:extLst>
                </a:gridCol>
                <a:gridCol w="1340160">
                  <a:extLst>
                    <a:ext uri="{9D8B030D-6E8A-4147-A177-3AD203B41FA5}">
                      <a16:colId xmlns:a16="http://schemas.microsoft.com/office/drawing/2014/main" val="3273540326"/>
                    </a:ext>
                  </a:extLst>
                </a:gridCol>
                <a:gridCol w="527537">
                  <a:extLst>
                    <a:ext uri="{9D8B030D-6E8A-4147-A177-3AD203B41FA5}">
                      <a16:colId xmlns:a16="http://schemas.microsoft.com/office/drawing/2014/main" val="3740925755"/>
                    </a:ext>
                  </a:extLst>
                </a:gridCol>
              </a:tblGrid>
              <a:tr h="517637">
                <a:tc>
                  <a:txBody>
                    <a:bodyPr/>
                    <a:lstStyle/>
                    <a:p>
                      <a:pPr algn="r" fontAlgn="ctr"/>
                      <a:br>
                        <a:rPr lang="en-IN" sz="1100" b="0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N" sz="1100" b="0" cap="none" spc="0">
                          <a:solidFill>
                            <a:schemeClr val="bg1"/>
                          </a:solidFill>
                          <a:effectLst/>
                        </a:rPr>
                        <a:t>VAR1</a:t>
                      </a:r>
                    </a:p>
                  </a:txBody>
                  <a:tcPr marL="95226" marR="61989" marT="73250" marB="732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cap="none" spc="0">
                          <a:solidFill>
                            <a:schemeClr val="bg1"/>
                          </a:solidFill>
                          <a:effectLst/>
                        </a:rPr>
                        <a:t>VAR2</a:t>
                      </a:r>
                    </a:p>
                  </a:txBody>
                  <a:tcPr marL="95226" marR="61989" marT="73250" marB="732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cap="none" spc="0">
                          <a:solidFill>
                            <a:schemeClr val="bg1"/>
                          </a:solidFill>
                          <a:effectLst/>
                        </a:rPr>
                        <a:t>Correlation</a:t>
                      </a:r>
                    </a:p>
                  </a:txBody>
                  <a:tcPr marL="95226" marR="61989" marT="73250" marB="732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95226" marR="61989" marT="73250" marB="732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953143"/>
                  </a:ext>
                </a:extLst>
              </a:tr>
              <a:tr h="34671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cap="none" spc="0">
                          <a:solidFill>
                            <a:schemeClr val="tx1"/>
                          </a:solidFill>
                          <a:effectLst/>
                        </a:rPr>
                        <a:t>611</a:t>
                      </a:r>
                    </a:p>
                  </a:txBody>
                  <a:tcPr marL="95226" marR="61989" marT="73250" marB="732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total_rec_prncp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funded_amnt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1.00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025898"/>
                  </a:ext>
                </a:extLst>
              </a:tr>
              <a:tr h="34671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cap="none" spc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cap="none" spc="0" err="1">
                          <a:solidFill>
                            <a:schemeClr val="tx1"/>
                          </a:solidFill>
                          <a:effectLst/>
                        </a:rPr>
                        <a:t>member_id</a:t>
                      </a:r>
                      <a:endParaRPr lang="en-IN" sz="11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0.99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183091"/>
                  </a:ext>
                </a:extLst>
              </a:tr>
              <a:tr h="34671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cap="none" spc="0">
                          <a:solidFill>
                            <a:schemeClr val="tx1"/>
                          </a:solidFill>
                          <a:effectLst/>
                        </a:rPr>
                        <a:t>610</a:t>
                      </a:r>
                    </a:p>
                  </a:txBody>
                  <a:tcPr marL="95226" marR="61989" marT="73250" marB="732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total_rec_prncp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loan_amnt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0.98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09079"/>
                  </a:ext>
                </a:extLst>
              </a:tr>
              <a:tr h="34671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cap="none" spc="0">
                          <a:solidFill>
                            <a:schemeClr val="tx1"/>
                          </a:solidFill>
                          <a:effectLst/>
                        </a:rPr>
                        <a:t>580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total_pymnt_inv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funded_amnt_inv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0.98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32902"/>
                  </a:ext>
                </a:extLst>
              </a:tr>
              <a:tr h="34671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cap="none" spc="0">
                          <a:solidFill>
                            <a:schemeClr val="tx1"/>
                          </a:solidFill>
                          <a:effectLst/>
                        </a:rPr>
                        <a:t>625</a:t>
                      </a:r>
                    </a:p>
                  </a:txBody>
                  <a:tcPr marL="95226" marR="61989" marT="73250" marB="732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total_rec_prncp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total_pymnt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0.98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293008"/>
                  </a:ext>
                </a:extLst>
              </a:tr>
              <a:tr h="34671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cap="none" spc="0">
                          <a:solidFill>
                            <a:schemeClr val="tx1"/>
                          </a:solidFill>
                          <a:effectLst/>
                        </a:rPr>
                        <a:t>547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total_pymnt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funded_amnt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0.98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198012"/>
                  </a:ext>
                </a:extLst>
              </a:tr>
              <a:tr h="34671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cap="none" spc="0">
                          <a:solidFill>
                            <a:schemeClr val="tx1"/>
                          </a:solidFill>
                          <a:effectLst/>
                        </a:rPr>
                        <a:t>98</a:t>
                      </a:r>
                    </a:p>
                  </a:txBody>
                  <a:tcPr marL="95226" marR="61989" marT="73250" marB="732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funded_amnt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loan_amnt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0.98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036930"/>
                  </a:ext>
                </a:extLst>
              </a:tr>
              <a:tr h="34671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cap="none" spc="0">
                          <a:solidFill>
                            <a:schemeClr val="tx1"/>
                          </a:solidFill>
                          <a:effectLst/>
                        </a:rPr>
                        <a:t>593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total_pymnt_inv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total_pymnt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0.97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05521"/>
                  </a:ext>
                </a:extLst>
              </a:tr>
              <a:tr h="34671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cap="none" spc="0">
                          <a:solidFill>
                            <a:schemeClr val="tx1"/>
                          </a:solidFill>
                          <a:effectLst/>
                        </a:rPr>
                        <a:t>546</a:t>
                      </a:r>
                    </a:p>
                  </a:txBody>
                  <a:tcPr marL="95226" marR="61989" marT="73250" marB="732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total_pymnt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loan_amnt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0.97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391472"/>
                  </a:ext>
                </a:extLst>
              </a:tr>
              <a:tr h="34671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cap="none" spc="0">
                          <a:solidFill>
                            <a:schemeClr val="tx1"/>
                          </a:solidFill>
                          <a:effectLst/>
                        </a:rPr>
                        <a:t>131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funded_amnt_inv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funded_amnt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cap="none" spc="0">
                          <a:solidFill>
                            <a:schemeClr val="tx1"/>
                          </a:solidFill>
                          <a:effectLst/>
                        </a:rPr>
                        <a:t>0.96</a:t>
                      </a:r>
                    </a:p>
                  </a:txBody>
                  <a:tcPr marL="95226" marR="61989" marT="73250" marB="7325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268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913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AF1C1-1D63-5F4E-E66A-F0BD2027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39035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Example of correlation b/w installment and funded amount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24B0F-865F-54C0-8173-E88F08476B74}"/>
              </a:ext>
            </a:extLst>
          </p:cNvPr>
          <p:cNvSpPr txBox="1"/>
          <p:nvPr/>
        </p:nvSpPr>
        <p:spPr>
          <a:xfrm>
            <a:off x="818712" y="2413000"/>
            <a:ext cx="5016259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</a:rPr>
              <a:t>As you can see, the graph is almost linear showing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</a:rPr>
              <a:t> that both are highly correlated</a:t>
            </a:r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52A36BA7-5491-84AB-E256-9015164FD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0517" y="2125528"/>
            <a:ext cx="3832042" cy="259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76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0698B-EA4E-254F-765F-45EC0C38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89C5-6B46-B734-B1C8-48DC6F279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freight-text-pro"/>
              </a:rPr>
              <a:t>If the applicant is</a:t>
            </a:r>
            <a:r>
              <a:rPr lang="en-IN" sz="2000" b="1" i="0" dirty="0">
                <a:effectLst/>
                <a:latin typeface="freight-text-pro"/>
              </a:rPr>
              <a:t> likely to repay the loan</a:t>
            </a:r>
            <a:r>
              <a:rPr lang="en-IN" sz="2000" b="0" i="0" dirty="0">
                <a:effectLst/>
                <a:latin typeface="freight-text-pro"/>
              </a:rPr>
              <a:t>, then not approving the loan results in a </a:t>
            </a:r>
            <a:r>
              <a:rPr lang="en-IN" sz="2000" b="1" i="0" dirty="0">
                <a:effectLst/>
                <a:latin typeface="freight-text-pro"/>
              </a:rPr>
              <a:t>loss of business</a:t>
            </a:r>
            <a:r>
              <a:rPr lang="en-IN" sz="2000" b="0" i="0" dirty="0">
                <a:effectLst/>
                <a:latin typeface="freight-text-pro"/>
              </a:rPr>
              <a:t> to the company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freight-text-pro"/>
              </a:rPr>
              <a:t>If the applicant is </a:t>
            </a:r>
            <a:r>
              <a:rPr lang="en-IN" sz="2000" b="1" i="0" dirty="0">
                <a:effectLst/>
                <a:latin typeface="freight-text-pro"/>
              </a:rPr>
              <a:t>not likely to repay the loan,</a:t>
            </a:r>
            <a:r>
              <a:rPr lang="en-IN" sz="2000" b="0" i="0" dirty="0">
                <a:effectLst/>
                <a:latin typeface="freight-text-pro"/>
              </a:rPr>
              <a:t> i.e. he/she is likely to default, then approving the loan may lead to a </a:t>
            </a:r>
            <a:r>
              <a:rPr lang="en-IN" sz="2000" b="1" i="0" dirty="0">
                <a:effectLst/>
                <a:latin typeface="freight-text-pro"/>
              </a:rPr>
              <a:t>financial loss</a:t>
            </a:r>
            <a:r>
              <a:rPr lang="en-IN" sz="2000" b="0" i="0" dirty="0">
                <a:effectLst/>
                <a:latin typeface="freight-text-pro"/>
              </a:rPr>
              <a:t> for the company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4394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FDE3F-8709-25CD-C898-3FBE9ABA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Bivariate analysis -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F30F5-3653-7F5C-4E7C-620E834E2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sz="2000"/>
              <a:t>Correlation with defaults and non defaults is almost the same, with slight differences.</a:t>
            </a:r>
          </a:p>
        </p:txBody>
      </p:sp>
    </p:spTree>
    <p:extLst>
      <p:ext uri="{BB962C8B-B14F-4D97-AF65-F5344CB8AC3E}">
        <p14:creationId xmlns:p14="http://schemas.microsoft.com/office/powerpoint/2010/main" val="3959371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0419F-5850-90BA-AFA2-301B1C6F5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445" y="1795974"/>
            <a:ext cx="3835583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					Thank You 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9DF70F01-BF98-119F-10A4-76FD88A1D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2356" y="2413000"/>
            <a:ext cx="3716338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8084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DB8A0-1BDC-209A-011F-ADC42BE9A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Case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63138-BB7E-E83F-B77F-1060D5D68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0" i="0" dirty="0">
                <a:effectLst/>
                <a:latin typeface="freight-text-pro"/>
              </a:rPr>
              <a:t>In this case study, you will use EDA to understand how </a:t>
            </a:r>
            <a:r>
              <a:rPr lang="en-IN" sz="2000" b="1" i="0" dirty="0">
                <a:effectLst/>
                <a:latin typeface="freight-text-pro"/>
              </a:rPr>
              <a:t>consumer attributes</a:t>
            </a:r>
            <a:r>
              <a:rPr lang="en-IN" sz="2000" b="0" i="0" dirty="0">
                <a:effectLst/>
                <a:latin typeface="freight-text-pro"/>
              </a:rPr>
              <a:t> and </a:t>
            </a:r>
            <a:r>
              <a:rPr lang="en-IN" sz="2000" b="1" i="0" dirty="0">
                <a:effectLst/>
                <a:latin typeface="freight-text-pro"/>
              </a:rPr>
              <a:t>loan attributes</a:t>
            </a:r>
            <a:r>
              <a:rPr lang="en-IN" sz="2000" b="0" i="0" dirty="0">
                <a:effectLst/>
                <a:latin typeface="freight-text-pro"/>
              </a:rPr>
              <a:t> influence the tendency of default.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6636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B067B-6F18-D1CE-5511-FF1E1748C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sz="3400"/>
              <a:t>Data Cleaning and Manipulations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418F44E-742D-2A20-5710-6B4C318ABF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789822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683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F33BF-8996-C5D1-A734-0AA7A59A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Replacing Missing values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44101A-2993-26E3-01EA-87EACC2073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045248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7211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83781-6221-3E09-7197-E9CA935A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/>
              <a:t>Replacing the Types of columns for univariate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2C9B7-A4B3-F80C-A1D0-1D415D143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/>
              <a:t>Getting all the type details with loans_df.info(verbose=True)</a:t>
            </a:r>
          </a:p>
          <a:p>
            <a:r>
              <a:rPr lang="en-US"/>
              <a:t>Replacing int_rate to float using &gt; loans_df['int_rate'].str.rstrip("%").astype(float)</a:t>
            </a:r>
          </a:p>
          <a:p>
            <a:r>
              <a:rPr lang="en-US"/>
              <a:t>Parsing and using only year for analysis for issued_year column using loans_df["issued_year"] = loans_df["issue_d"].str[4:] and loans_df["issued_year"].astype(int)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0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BF03C-A0C1-58C1-E5BF-FF1F20F4C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/>
              <a:t>Univariate Analysis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29E8C0C-5311-19DB-2453-66A5AB3B7E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717359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5581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D552D-9E36-D420-3CD6-505A09DA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/>
              <a:t>Default/Non-Default analysis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F80C6A8-67C4-4378-A42A-216A89692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381558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4534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96270-24C3-7823-AA86-EA1DF647D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Univariate Analysis – Int_Rate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8D902-1C4F-3D95-0C52-84B7FB4E27B6}"/>
              </a:ext>
            </a:extLst>
          </p:cNvPr>
          <p:cNvSpPr txBox="1"/>
          <p:nvPr/>
        </p:nvSpPr>
        <p:spPr>
          <a:xfrm>
            <a:off x="451514" y="2046514"/>
            <a:ext cx="3575737" cy="39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</a:rPr>
              <a:t>Plot shows the distribution of interest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</a:rPr>
              <a:t>Bin the interest rates to low, medium and high and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</a:rPr>
              <a:t> doing univariate analysis</a:t>
            </a:r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F168DE6E-0225-00C2-5F0D-8A84DA59E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8306" y="643467"/>
            <a:ext cx="5352711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89400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{2B51335F-79EF-C740-B121-940FD37C5E7A}tf10001121</Template>
  <TotalTime>114</TotalTime>
  <Words>1027</Words>
  <Application>Microsoft Macintosh PowerPoint</Application>
  <PresentationFormat>Widescreen</PresentationFormat>
  <Paragraphs>168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freight-text-pro</vt:lpstr>
      <vt:lpstr>Wingdings 2</vt:lpstr>
      <vt:lpstr>Quotable</vt:lpstr>
      <vt:lpstr>Risk Analysis Case Study</vt:lpstr>
      <vt:lpstr>Business Understanding</vt:lpstr>
      <vt:lpstr>Case Statement</vt:lpstr>
      <vt:lpstr>Data Cleaning and Manipulations</vt:lpstr>
      <vt:lpstr>Replacing Missing values</vt:lpstr>
      <vt:lpstr>Replacing the Types of columns for univariate analysis</vt:lpstr>
      <vt:lpstr>Univariate Analysis</vt:lpstr>
      <vt:lpstr>Default/Non-Default analysis</vt:lpstr>
      <vt:lpstr>Univariate Analysis – Int_Rate</vt:lpstr>
      <vt:lpstr>Univariate analysis - Int_Rate</vt:lpstr>
      <vt:lpstr>Univariate Anlaysis - issue_d</vt:lpstr>
      <vt:lpstr>Univariate analysis – laon_amt</vt:lpstr>
      <vt:lpstr>Univariate Analysis – Home_ownership</vt:lpstr>
      <vt:lpstr>Univariate Analysis – Salary range</vt:lpstr>
      <vt:lpstr>Univariate Analysis - purpose</vt:lpstr>
      <vt:lpstr>Segmented Univariate – addr_state</vt:lpstr>
      <vt:lpstr>Bivariate analysis – default correlation</vt:lpstr>
      <vt:lpstr>Bivariate Analysis – Non-defaults correlation</vt:lpstr>
      <vt:lpstr>Example of correlation b/w installment and funded amount</vt:lpstr>
      <vt:lpstr>Bivariate analysis - 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Analysis Case Study</dc:title>
  <dc:creator>Pooja.P1</dc:creator>
  <cp:lastModifiedBy>Pooja.P1</cp:lastModifiedBy>
  <cp:revision>6</cp:revision>
  <dcterms:created xsi:type="dcterms:W3CDTF">2023-09-06T04:44:17Z</dcterms:created>
  <dcterms:modified xsi:type="dcterms:W3CDTF">2023-09-06T06:38:35Z</dcterms:modified>
</cp:coreProperties>
</file>