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92" r:id="rId5"/>
    <p:sldId id="275" r:id="rId6"/>
    <p:sldId id="276" r:id="rId7"/>
    <p:sldId id="293" r:id="rId8"/>
    <p:sldId id="297" r:id="rId9"/>
    <p:sldId id="298" r:id="rId10"/>
    <p:sldId id="300" r:id="rId11"/>
    <p:sldId id="301" r:id="rId12"/>
    <p:sldId id="302" r:id="rId13"/>
    <p:sldId id="303" r:id="rId14"/>
    <p:sldId id="304" r:id="rId15"/>
    <p:sldId id="299" r:id="rId16"/>
    <p:sldId id="305" r:id="rId17"/>
    <p:sldId id="306" r:id="rId18"/>
    <p:sldId id="278" r:id="rId19"/>
    <p:sldId id="307" r:id="rId20"/>
    <p:sldId id="309" r:id="rId21"/>
    <p:sldId id="28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E5CF82-E142-4592-92C9-9740066B5ED6}" v="1" dt="2024-03-05T08:17:33.13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82" d="100"/>
          <a:sy n="82" d="100"/>
        </p:scale>
        <p:origin x="720" y="7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ja Poundkar" userId="187f11806b667355" providerId="LiveId" clId="{A6E5CF82-E142-4592-92C9-9740066B5ED6}"/>
    <pc:docChg chg="custSel modSld">
      <pc:chgData name="Pooja Poundkar" userId="187f11806b667355" providerId="LiveId" clId="{A6E5CF82-E142-4592-92C9-9740066B5ED6}" dt="2024-03-05T08:17:52.408" v="16" actId="478"/>
      <pc:docMkLst>
        <pc:docMk/>
      </pc:docMkLst>
      <pc:sldChg chg="delSp mod delAnim">
        <pc:chgData name="Pooja Poundkar" userId="187f11806b667355" providerId="LiveId" clId="{A6E5CF82-E142-4592-92C9-9740066B5ED6}" dt="2024-03-05T08:17:25.683" v="1" actId="478"/>
        <pc:sldMkLst>
          <pc:docMk/>
          <pc:sldMk cId="2775535166" sldId="275"/>
        </pc:sldMkLst>
        <pc:picChg chg="del">
          <ac:chgData name="Pooja Poundkar" userId="187f11806b667355" providerId="LiveId" clId="{A6E5CF82-E142-4592-92C9-9740066B5ED6}" dt="2024-03-05T08:17:25.683" v="1" actId="478"/>
          <ac:picMkLst>
            <pc:docMk/>
            <pc:sldMk cId="2775535166" sldId="275"/>
            <ac:picMk id="4" creationId="{E7B1F849-8069-9981-8465-D0C6F1612746}"/>
          </ac:picMkLst>
        </pc:picChg>
      </pc:sldChg>
      <pc:sldChg chg="delSp mod delAnim">
        <pc:chgData name="Pooja Poundkar" userId="187f11806b667355" providerId="LiveId" clId="{A6E5CF82-E142-4592-92C9-9740066B5ED6}" dt="2024-03-05T08:17:46.297" v="12" actId="478"/>
        <pc:sldMkLst>
          <pc:docMk/>
          <pc:sldMk cId="1640288181" sldId="278"/>
        </pc:sldMkLst>
        <pc:picChg chg="del">
          <ac:chgData name="Pooja Poundkar" userId="187f11806b667355" providerId="LiveId" clId="{A6E5CF82-E142-4592-92C9-9740066B5ED6}" dt="2024-03-05T08:17:46.297" v="12" actId="478"/>
          <ac:picMkLst>
            <pc:docMk/>
            <pc:sldMk cId="1640288181" sldId="278"/>
            <ac:picMk id="3" creationId="{A2400714-C91E-74E9-88F4-F26587133EAF}"/>
          </ac:picMkLst>
        </pc:picChg>
      </pc:sldChg>
      <pc:sldChg chg="delSp mod delAnim">
        <pc:chgData name="Pooja Poundkar" userId="187f11806b667355" providerId="LiveId" clId="{A6E5CF82-E142-4592-92C9-9740066B5ED6}" dt="2024-03-05T08:17:49.079" v="14" actId="478"/>
        <pc:sldMkLst>
          <pc:docMk/>
          <pc:sldMk cId="529279411" sldId="289"/>
        </pc:sldMkLst>
        <pc:picChg chg="del">
          <ac:chgData name="Pooja Poundkar" userId="187f11806b667355" providerId="LiveId" clId="{A6E5CF82-E142-4592-92C9-9740066B5ED6}" dt="2024-03-05T08:17:49.079" v="14" actId="478"/>
          <ac:picMkLst>
            <pc:docMk/>
            <pc:sldMk cId="529279411" sldId="289"/>
            <ac:picMk id="15" creationId="{224595B7-E84B-F2EA-5BAD-6DA790926565}"/>
          </ac:picMkLst>
        </pc:picChg>
      </pc:sldChg>
      <pc:sldChg chg="delSp mod delAnim">
        <pc:chgData name="Pooja Poundkar" userId="187f11806b667355" providerId="LiveId" clId="{A6E5CF82-E142-4592-92C9-9740066B5ED6}" dt="2024-03-05T08:17:22.033" v="0" actId="478"/>
        <pc:sldMkLst>
          <pc:docMk/>
          <pc:sldMk cId="3898447929" sldId="292"/>
        </pc:sldMkLst>
        <pc:picChg chg="del">
          <ac:chgData name="Pooja Poundkar" userId="187f11806b667355" providerId="LiveId" clId="{A6E5CF82-E142-4592-92C9-9740066B5ED6}" dt="2024-03-05T08:17:22.033" v="0" actId="478"/>
          <ac:picMkLst>
            <pc:docMk/>
            <pc:sldMk cId="3898447929" sldId="292"/>
            <ac:picMk id="2" creationId="{F682A50A-9E12-C7B4-F3B3-73C4FB7DA70B}"/>
          </ac:picMkLst>
        </pc:picChg>
      </pc:sldChg>
      <pc:sldChg chg="delSp mod delAnim">
        <pc:chgData name="Pooja Poundkar" userId="187f11806b667355" providerId="LiveId" clId="{A6E5CF82-E142-4592-92C9-9740066B5ED6}" dt="2024-03-05T08:17:32.122" v="2" actId="478"/>
        <pc:sldMkLst>
          <pc:docMk/>
          <pc:sldMk cId="4182148033" sldId="293"/>
        </pc:sldMkLst>
        <pc:picChg chg="del">
          <ac:chgData name="Pooja Poundkar" userId="187f11806b667355" providerId="LiveId" clId="{A6E5CF82-E142-4592-92C9-9740066B5ED6}" dt="2024-03-05T08:17:32.122" v="2" actId="478"/>
          <ac:picMkLst>
            <pc:docMk/>
            <pc:sldMk cId="4182148033" sldId="293"/>
            <ac:picMk id="2" creationId="{0AD3E02F-4195-B54F-0478-D3366E1182CD}"/>
          </ac:picMkLst>
        </pc:picChg>
      </pc:sldChg>
      <pc:sldChg chg="delSp mod delAnim">
        <pc:chgData name="Pooja Poundkar" userId="187f11806b667355" providerId="LiveId" clId="{A6E5CF82-E142-4592-92C9-9740066B5ED6}" dt="2024-03-05T08:17:33.266" v="3" actId="478"/>
        <pc:sldMkLst>
          <pc:docMk/>
          <pc:sldMk cId="936672530" sldId="297"/>
        </pc:sldMkLst>
        <pc:picChg chg="del">
          <ac:chgData name="Pooja Poundkar" userId="187f11806b667355" providerId="LiveId" clId="{A6E5CF82-E142-4592-92C9-9740066B5ED6}" dt="2024-03-05T08:17:33.266" v="3" actId="478"/>
          <ac:picMkLst>
            <pc:docMk/>
            <pc:sldMk cId="936672530" sldId="297"/>
            <ac:picMk id="4" creationId="{9C7226C1-7795-9D62-E102-BA3A96774641}"/>
          </ac:picMkLst>
        </pc:picChg>
      </pc:sldChg>
      <pc:sldChg chg="delSp mod delAnim">
        <pc:chgData name="Pooja Poundkar" userId="187f11806b667355" providerId="LiveId" clId="{A6E5CF82-E142-4592-92C9-9740066B5ED6}" dt="2024-03-05T08:17:35.095" v="4" actId="478"/>
        <pc:sldMkLst>
          <pc:docMk/>
          <pc:sldMk cId="3933498392" sldId="298"/>
        </pc:sldMkLst>
        <pc:picChg chg="del">
          <ac:chgData name="Pooja Poundkar" userId="187f11806b667355" providerId="LiveId" clId="{A6E5CF82-E142-4592-92C9-9740066B5ED6}" dt="2024-03-05T08:17:35.095" v="4" actId="478"/>
          <ac:picMkLst>
            <pc:docMk/>
            <pc:sldMk cId="3933498392" sldId="298"/>
            <ac:picMk id="3" creationId="{64BD35FB-CFA8-E68C-CFB7-C6676C0E0156}"/>
          </ac:picMkLst>
        </pc:picChg>
      </pc:sldChg>
      <pc:sldChg chg="delSp mod delAnim">
        <pc:chgData name="Pooja Poundkar" userId="187f11806b667355" providerId="LiveId" clId="{A6E5CF82-E142-4592-92C9-9740066B5ED6}" dt="2024-03-05T08:17:42.399" v="9" actId="478"/>
        <pc:sldMkLst>
          <pc:docMk/>
          <pc:sldMk cId="3070077913" sldId="299"/>
        </pc:sldMkLst>
        <pc:picChg chg="del">
          <ac:chgData name="Pooja Poundkar" userId="187f11806b667355" providerId="LiveId" clId="{A6E5CF82-E142-4592-92C9-9740066B5ED6}" dt="2024-03-05T08:17:42.399" v="9" actId="478"/>
          <ac:picMkLst>
            <pc:docMk/>
            <pc:sldMk cId="3070077913" sldId="299"/>
            <ac:picMk id="6" creationId="{C5192E1C-E1B1-A430-CD20-DFFED67F3B25}"/>
          </ac:picMkLst>
        </pc:picChg>
      </pc:sldChg>
      <pc:sldChg chg="delSp mod delAnim">
        <pc:chgData name="Pooja Poundkar" userId="187f11806b667355" providerId="LiveId" clId="{A6E5CF82-E142-4592-92C9-9740066B5ED6}" dt="2024-03-05T08:17:36.682" v="5" actId="478"/>
        <pc:sldMkLst>
          <pc:docMk/>
          <pc:sldMk cId="967789278" sldId="300"/>
        </pc:sldMkLst>
        <pc:picChg chg="del">
          <ac:chgData name="Pooja Poundkar" userId="187f11806b667355" providerId="LiveId" clId="{A6E5CF82-E142-4592-92C9-9740066B5ED6}" dt="2024-03-05T08:17:36.682" v="5" actId="478"/>
          <ac:picMkLst>
            <pc:docMk/>
            <pc:sldMk cId="967789278" sldId="300"/>
            <ac:picMk id="3" creationId="{CBB422C9-97E9-967B-2D53-8125442D313D}"/>
          </ac:picMkLst>
        </pc:picChg>
      </pc:sldChg>
      <pc:sldChg chg="delSp mod delAnim">
        <pc:chgData name="Pooja Poundkar" userId="187f11806b667355" providerId="LiveId" clId="{A6E5CF82-E142-4592-92C9-9740066B5ED6}" dt="2024-03-05T08:17:37.928" v="6" actId="478"/>
        <pc:sldMkLst>
          <pc:docMk/>
          <pc:sldMk cId="1149965862" sldId="301"/>
        </pc:sldMkLst>
        <pc:picChg chg="del">
          <ac:chgData name="Pooja Poundkar" userId="187f11806b667355" providerId="LiveId" clId="{A6E5CF82-E142-4592-92C9-9740066B5ED6}" dt="2024-03-05T08:17:37.928" v="6" actId="478"/>
          <ac:picMkLst>
            <pc:docMk/>
            <pc:sldMk cId="1149965862" sldId="301"/>
            <ac:picMk id="3" creationId="{F7DA73E3-60ED-93EC-1DE2-BCF053F2387D}"/>
          </ac:picMkLst>
        </pc:picChg>
      </pc:sldChg>
      <pc:sldChg chg="delSp mod delAnim">
        <pc:chgData name="Pooja Poundkar" userId="187f11806b667355" providerId="LiveId" clId="{A6E5CF82-E142-4592-92C9-9740066B5ED6}" dt="2024-03-05T08:17:40.519" v="8" actId="478"/>
        <pc:sldMkLst>
          <pc:docMk/>
          <pc:sldMk cId="3138342576" sldId="302"/>
        </pc:sldMkLst>
        <pc:picChg chg="del">
          <ac:chgData name="Pooja Poundkar" userId="187f11806b667355" providerId="LiveId" clId="{A6E5CF82-E142-4592-92C9-9740066B5ED6}" dt="2024-03-05T08:17:40.519" v="8" actId="478"/>
          <ac:picMkLst>
            <pc:docMk/>
            <pc:sldMk cId="3138342576" sldId="302"/>
            <ac:picMk id="3" creationId="{B7D8D11F-7ECE-CBBB-5428-EC0C60D6AD3C}"/>
          </ac:picMkLst>
        </pc:picChg>
      </pc:sldChg>
      <pc:sldChg chg="delSp mod delAnim">
        <pc:chgData name="Pooja Poundkar" userId="187f11806b667355" providerId="LiveId" clId="{A6E5CF82-E142-4592-92C9-9740066B5ED6}" dt="2024-03-05T08:17:39.352" v="7" actId="478"/>
        <pc:sldMkLst>
          <pc:docMk/>
          <pc:sldMk cId="3390718335" sldId="303"/>
        </pc:sldMkLst>
        <pc:picChg chg="del">
          <ac:chgData name="Pooja Poundkar" userId="187f11806b667355" providerId="LiveId" clId="{A6E5CF82-E142-4592-92C9-9740066B5ED6}" dt="2024-03-05T08:17:39.352" v="7" actId="478"/>
          <ac:picMkLst>
            <pc:docMk/>
            <pc:sldMk cId="3390718335" sldId="303"/>
            <ac:picMk id="3" creationId="{A2A5E7D2-6DA1-E901-0673-CCD5B4997DF6}"/>
          </ac:picMkLst>
        </pc:picChg>
      </pc:sldChg>
      <pc:sldChg chg="delSp mod delAnim">
        <pc:chgData name="Pooja Poundkar" userId="187f11806b667355" providerId="LiveId" clId="{A6E5CF82-E142-4592-92C9-9740066B5ED6}" dt="2024-03-05T08:17:43.520" v="10" actId="478"/>
        <pc:sldMkLst>
          <pc:docMk/>
          <pc:sldMk cId="34814213" sldId="304"/>
        </pc:sldMkLst>
        <pc:picChg chg="del">
          <ac:chgData name="Pooja Poundkar" userId="187f11806b667355" providerId="LiveId" clId="{A6E5CF82-E142-4592-92C9-9740066B5ED6}" dt="2024-03-05T08:17:43.520" v="10" actId="478"/>
          <ac:picMkLst>
            <pc:docMk/>
            <pc:sldMk cId="34814213" sldId="304"/>
            <ac:picMk id="3" creationId="{2A3150D7-F899-E291-8C6A-E147438148A2}"/>
          </ac:picMkLst>
        </pc:picChg>
      </pc:sldChg>
      <pc:sldChg chg="delSp mod delAnim">
        <pc:chgData name="Pooja Poundkar" userId="187f11806b667355" providerId="LiveId" clId="{A6E5CF82-E142-4592-92C9-9740066B5ED6}" dt="2024-03-05T08:17:44.892" v="11" actId="478"/>
        <pc:sldMkLst>
          <pc:docMk/>
          <pc:sldMk cId="991430283" sldId="305"/>
        </pc:sldMkLst>
        <pc:picChg chg="del">
          <ac:chgData name="Pooja Poundkar" userId="187f11806b667355" providerId="LiveId" clId="{A6E5CF82-E142-4592-92C9-9740066B5ED6}" dt="2024-03-05T08:17:44.892" v="11" actId="478"/>
          <ac:picMkLst>
            <pc:docMk/>
            <pc:sldMk cId="991430283" sldId="305"/>
            <ac:picMk id="5" creationId="{AAF238C4-B5E7-8A09-9957-9CEAF526F82D}"/>
          </ac:picMkLst>
        </pc:picChg>
      </pc:sldChg>
      <pc:sldChg chg="delSp mod delAnim">
        <pc:chgData name="Pooja Poundkar" userId="187f11806b667355" providerId="LiveId" clId="{A6E5CF82-E142-4592-92C9-9740066B5ED6}" dt="2024-03-05T08:17:52.408" v="16" actId="478"/>
        <pc:sldMkLst>
          <pc:docMk/>
          <pc:sldMk cId="3684115913" sldId="306"/>
        </pc:sldMkLst>
        <pc:picChg chg="del">
          <ac:chgData name="Pooja Poundkar" userId="187f11806b667355" providerId="LiveId" clId="{A6E5CF82-E142-4592-92C9-9740066B5ED6}" dt="2024-03-05T08:17:52.408" v="16" actId="478"/>
          <ac:picMkLst>
            <pc:docMk/>
            <pc:sldMk cId="3684115913" sldId="306"/>
            <ac:picMk id="3" creationId="{762AECDC-D8AA-521F-3D3D-6BDC17E19869}"/>
          </ac:picMkLst>
        </pc:picChg>
      </pc:sldChg>
      <pc:sldChg chg="delSp mod delAnim">
        <pc:chgData name="Pooja Poundkar" userId="187f11806b667355" providerId="LiveId" clId="{A6E5CF82-E142-4592-92C9-9740066B5ED6}" dt="2024-03-05T08:17:47.595" v="13" actId="478"/>
        <pc:sldMkLst>
          <pc:docMk/>
          <pc:sldMk cId="2160613726" sldId="307"/>
        </pc:sldMkLst>
        <pc:picChg chg="del">
          <ac:chgData name="Pooja Poundkar" userId="187f11806b667355" providerId="LiveId" clId="{A6E5CF82-E142-4592-92C9-9740066B5ED6}" dt="2024-03-05T08:17:47.595" v="13" actId="478"/>
          <ac:picMkLst>
            <pc:docMk/>
            <pc:sldMk cId="2160613726" sldId="307"/>
            <ac:picMk id="2" creationId="{55DBB1FF-FEA5-45E7-9648-E356289CF03B}"/>
          </ac:picMkLst>
        </pc:picChg>
      </pc:sldChg>
      <pc:sldChg chg="delSp mod delAnim">
        <pc:chgData name="Pooja Poundkar" userId="187f11806b667355" providerId="LiveId" clId="{A6E5CF82-E142-4592-92C9-9740066B5ED6}" dt="2024-03-05T08:17:50.310" v="15" actId="478"/>
        <pc:sldMkLst>
          <pc:docMk/>
          <pc:sldMk cId="298004051" sldId="309"/>
        </pc:sldMkLst>
        <pc:picChg chg="del">
          <ac:chgData name="Pooja Poundkar" userId="187f11806b667355" providerId="LiveId" clId="{A6E5CF82-E142-4592-92C9-9740066B5ED6}" dt="2024-03-05T08:17:50.310" v="15" actId="478"/>
          <ac:picMkLst>
            <pc:docMk/>
            <pc:sldMk cId="298004051" sldId="309"/>
            <ac:picMk id="5" creationId="{1902213D-EBAE-5A0D-8F4F-2E2A5F38799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3/5/2024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3/5/2024</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258486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390635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954175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15</a:t>
            </a:fld>
            <a:endParaRPr lang="en-US" altLang="zh-CN" noProof="0" dirty="0"/>
          </a:p>
        </p:txBody>
      </p:sp>
    </p:spTree>
    <p:extLst>
      <p:ext uri="{BB962C8B-B14F-4D97-AF65-F5344CB8AC3E}">
        <p14:creationId xmlns:p14="http://schemas.microsoft.com/office/powerpoint/2010/main" val="2417231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436E4-275A-402C-3F28-F0B92DCFA7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0BA18B-DBB4-2EFA-B2CD-0ACD90799B69}"/>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C6D03482-3AC3-54F3-86EA-0C50C53640A6}"/>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22D63BDD-DAD6-6F0A-3CA6-D5F5C6223B92}"/>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16</a:t>
            </a:fld>
            <a:endParaRPr lang="en-US" altLang="zh-CN" noProof="0" dirty="0"/>
          </a:p>
        </p:txBody>
      </p:sp>
    </p:spTree>
    <p:extLst>
      <p:ext uri="{BB962C8B-B14F-4D97-AF65-F5344CB8AC3E}">
        <p14:creationId xmlns:p14="http://schemas.microsoft.com/office/powerpoint/2010/main" val="1272866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2041D-27A2-735B-C7D4-62F4AA2198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985B86-8EF9-9823-CBEC-79094E87DB85}"/>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ECB26639-35CF-5D15-9EC3-DF9227E2B030}"/>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3D133F5-B179-EDF0-9482-0F4458880E1E}"/>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17</a:t>
            </a:fld>
            <a:endParaRPr lang="en-US" altLang="zh-CN" noProof="0" dirty="0"/>
          </a:p>
        </p:txBody>
      </p:sp>
    </p:spTree>
    <p:extLst>
      <p:ext uri="{BB962C8B-B14F-4D97-AF65-F5344CB8AC3E}">
        <p14:creationId xmlns:p14="http://schemas.microsoft.com/office/powerpoint/2010/main" val="2021904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18</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0.png"/><Relationship Id="rId18" Type="http://schemas.openxmlformats.org/officeDocument/2006/relationships/hyperlink" Target="https://codebasics.io/portfolio/Harshit-arora" TargetMode="External"/><Relationship Id="rId3" Type="http://schemas.openxmlformats.org/officeDocument/2006/relationships/image" Target="../media/image21.jpeg"/><Relationship Id="rId7" Type="http://schemas.openxmlformats.org/officeDocument/2006/relationships/image" Target="../media/image25.png"/><Relationship Id="rId12" Type="http://schemas.openxmlformats.org/officeDocument/2006/relationships/image" Target="../media/image29.png"/><Relationship Id="rId17" Type="http://schemas.openxmlformats.org/officeDocument/2006/relationships/image" Target="../media/image33.svg"/><Relationship Id="rId2" Type="http://schemas.openxmlformats.org/officeDocument/2006/relationships/notesSlide" Target="../notesSlides/notesSlide8.xml"/><Relationship Id="rId16" Type="http://schemas.openxmlformats.org/officeDocument/2006/relationships/image" Target="../media/image32.png"/><Relationship Id="rId1" Type="http://schemas.openxmlformats.org/officeDocument/2006/relationships/slideLayout" Target="../slideLayouts/slideLayout16.xml"/><Relationship Id="rId6" Type="http://schemas.openxmlformats.org/officeDocument/2006/relationships/image" Target="../media/image24.jpeg"/><Relationship Id="rId11" Type="http://schemas.openxmlformats.org/officeDocument/2006/relationships/hyperlink" Target="https://www.linkedin.com/in/harshit-arora15/" TargetMode="External"/><Relationship Id="rId5" Type="http://schemas.openxmlformats.org/officeDocument/2006/relationships/image" Target="../media/image23.jpeg"/><Relationship Id="rId15" Type="http://schemas.openxmlformats.org/officeDocument/2006/relationships/hyperlink" Target="https://github.com/harshit9711" TargetMode="External"/><Relationship Id="rId10" Type="http://schemas.openxmlformats.org/officeDocument/2006/relationships/image" Target="../media/image28.svg"/><Relationship Id="rId4" Type="http://schemas.openxmlformats.org/officeDocument/2006/relationships/image" Target="../media/image22.jpeg"/><Relationship Id="rId9" Type="http://schemas.openxmlformats.org/officeDocument/2006/relationships/image" Target="../media/image27.png"/><Relationship Id="rId14" Type="http://schemas.openxmlformats.org/officeDocument/2006/relationships/image" Target="../media/image31.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australiansolarquotes.com.au/2018/03/23/product-review-automated-billing-software-improv/"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hyperlink" Target="https://www.pngall.com/market-png/download/65089"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dirty="0"/>
              <a:t>Presentation</a:t>
            </a:r>
            <a:br>
              <a:rPr lang="en-US" altLang="zh-CN" dirty="0"/>
            </a:br>
            <a:r>
              <a:rPr lang="en-US" altLang="zh-CN" dirty="0"/>
              <a:t>title</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p:txBody>
          <a:bodyPr/>
          <a:lstStyle/>
          <a:p>
            <a:r>
              <a:rPr lang="en-US" dirty="0"/>
              <a:t>Presenter Name</a:t>
            </a:r>
          </a:p>
        </p:txBody>
      </p:sp>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3" name="Picture 2">
            <a:extLst>
              <a:ext uri="{FF2B5EF4-FFF2-40B4-BE49-F238E27FC236}">
                <a16:creationId xmlns:a16="http://schemas.microsoft.com/office/drawing/2014/main" id="{1B9C033C-732A-58F6-5630-C09CC51D5D9F}"/>
              </a:ext>
            </a:extLst>
          </p:cNvPr>
          <p:cNvPicPr>
            <a:picLocks noChangeAspect="1"/>
          </p:cNvPicPr>
          <p:nvPr/>
        </p:nvPicPr>
        <p:blipFill>
          <a:blip r:embed="rId5"/>
          <a:stretch>
            <a:fillRect/>
          </a:stretch>
        </p:blipFill>
        <p:spPr>
          <a:xfrm>
            <a:off x="0" y="0"/>
            <a:ext cx="12192000" cy="6858000"/>
          </a:xfrm>
          <a:prstGeom prst="rect">
            <a:avLst/>
          </a:prstGeom>
        </p:spPr>
      </p:pic>
      <p:pic>
        <p:nvPicPr>
          <p:cNvPr id="10" name="Picture Placeholder 9">
            <a:extLst>
              <a:ext uri="{FF2B5EF4-FFF2-40B4-BE49-F238E27FC236}">
                <a16:creationId xmlns:a16="http://schemas.microsoft.com/office/drawing/2014/main" id="{6D633426-604D-0091-0B1A-CDC97A1E9AE5}"/>
              </a:ext>
            </a:extLst>
          </p:cNvPr>
          <p:cNvPicPr>
            <a:picLocks noGrp="1" noChangeAspect="1"/>
          </p:cNvPicPr>
          <p:nvPr>
            <p:ph type="pic" sz="quarter" idx="47"/>
          </p:nvPr>
        </p:nvPicPr>
        <p:blipFill>
          <a:blip r:embed="rId6"/>
          <a:srcRect l="22506" r="22506"/>
          <a:stretch/>
        </p:blipFill>
        <p:spPr>
          <a:xfrm>
            <a:off x="7212564" y="912139"/>
            <a:ext cx="4821905" cy="5545210"/>
          </a:xfrm>
        </p:spPr>
      </p:pic>
      <p:sp>
        <p:nvSpPr>
          <p:cNvPr id="14" name="TextBox 13">
            <a:extLst>
              <a:ext uri="{FF2B5EF4-FFF2-40B4-BE49-F238E27FC236}">
                <a16:creationId xmlns:a16="http://schemas.microsoft.com/office/drawing/2014/main" id="{08E29DC8-FF32-A2CC-3BB4-5EE0F2864342}"/>
              </a:ext>
            </a:extLst>
          </p:cNvPr>
          <p:cNvSpPr txBox="1"/>
          <p:nvPr/>
        </p:nvSpPr>
        <p:spPr>
          <a:xfrm>
            <a:off x="457200" y="214604"/>
            <a:ext cx="8017329" cy="1569660"/>
          </a:xfrm>
          <a:prstGeom prst="rect">
            <a:avLst/>
          </a:prstGeom>
          <a:noFill/>
        </p:spPr>
        <p:txBody>
          <a:bodyPr wrap="square">
            <a:spAutoFit/>
          </a:bodyPr>
          <a:lstStyle/>
          <a:p>
            <a:r>
              <a:rPr lang="en-US"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Algerian" panose="04020705040A02060702" pitchFamily="82" charset="0"/>
              </a:rPr>
              <a:t>AtliQ Mart</a:t>
            </a:r>
            <a:endParaRPr lang="en-IN" sz="9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6" name="TextBox 15">
            <a:extLst>
              <a:ext uri="{FF2B5EF4-FFF2-40B4-BE49-F238E27FC236}">
                <a16:creationId xmlns:a16="http://schemas.microsoft.com/office/drawing/2014/main" id="{CA47F86E-B0A2-7FB1-26F3-AECE3BFB80FC}"/>
              </a:ext>
            </a:extLst>
          </p:cNvPr>
          <p:cNvSpPr txBox="1"/>
          <p:nvPr/>
        </p:nvSpPr>
        <p:spPr>
          <a:xfrm>
            <a:off x="734785" y="2354434"/>
            <a:ext cx="4676970" cy="3108543"/>
          </a:xfrm>
          <a:prstGeom prst="rect">
            <a:avLst/>
          </a:prstGeom>
          <a:noFill/>
        </p:spPr>
        <p:txBody>
          <a:bodyPr wrap="square">
            <a:spAutoFit/>
          </a:bodyPr>
          <a:lstStyle/>
          <a:p>
            <a:r>
              <a:rPr lang="en-US" sz="3600" b="1" i="0" dirty="0">
                <a:solidFill>
                  <a:schemeClr val="accent2">
                    <a:lumMod val="20000"/>
                    <a:lumOff val="80000"/>
                  </a:schemeClr>
                </a:solidFill>
                <a:effectLst/>
                <a:latin typeface="Söhne"/>
              </a:rPr>
              <a:t>Enhancing Sales Effectiveness: </a:t>
            </a:r>
          </a:p>
          <a:p>
            <a:r>
              <a:rPr lang="en-US" sz="2200" b="0" i="0" dirty="0">
                <a:solidFill>
                  <a:schemeClr val="accent2">
                    <a:lumMod val="20000"/>
                    <a:lumOff val="80000"/>
                  </a:schemeClr>
                </a:solidFill>
                <a:effectLst/>
                <a:latin typeface="Söhne"/>
              </a:rPr>
              <a:t>Conducting a Comprehensive Promotion Analysis to Deliver Actionable Insights to the Sales Director.</a:t>
            </a:r>
            <a:endParaRPr lang="en-IN" sz="2200" dirty="0">
              <a:solidFill>
                <a:schemeClr val="accent2">
                  <a:lumMod val="20000"/>
                  <a:lumOff val="80000"/>
                </a:schemeClr>
              </a:solidFill>
              <a:latin typeface="-apple-system"/>
            </a:endParaRPr>
          </a:p>
          <a:p>
            <a:pPr marL="0" indent="0" algn="ctr">
              <a:buNone/>
            </a:pPr>
            <a:endParaRPr lang="en-IN" b="0" i="0" dirty="0">
              <a:solidFill>
                <a:schemeClr val="accent2">
                  <a:lumMod val="20000"/>
                  <a:lumOff val="80000"/>
                </a:schemeClr>
              </a:solidFill>
              <a:effectLst/>
              <a:latin typeface="-apple-system"/>
            </a:endParaRPr>
          </a:p>
          <a:p>
            <a:pPr marL="0" indent="0" algn="ctr">
              <a:buNone/>
            </a:pPr>
            <a:endParaRPr lang="en-IN" b="0" i="0" dirty="0">
              <a:solidFill>
                <a:schemeClr val="accent2">
                  <a:lumMod val="20000"/>
                  <a:lumOff val="80000"/>
                </a:schemeClr>
              </a:solidFill>
              <a:effectLst/>
              <a:latin typeface="-apple-system"/>
            </a:endParaRPr>
          </a:p>
        </p:txBody>
      </p:sp>
      <p:sp>
        <p:nvSpPr>
          <p:cNvPr id="18" name="TextBox 17">
            <a:extLst>
              <a:ext uri="{FF2B5EF4-FFF2-40B4-BE49-F238E27FC236}">
                <a16:creationId xmlns:a16="http://schemas.microsoft.com/office/drawing/2014/main" id="{892FC941-46A3-3AC7-E801-AAE73FEFE182}"/>
              </a:ext>
            </a:extLst>
          </p:cNvPr>
          <p:cNvSpPr txBox="1"/>
          <p:nvPr/>
        </p:nvSpPr>
        <p:spPr>
          <a:xfrm>
            <a:off x="7350190" y="0"/>
            <a:ext cx="6172200" cy="369332"/>
          </a:xfrm>
          <a:prstGeom prst="rect">
            <a:avLst/>
          </a:prstGeom>
          <a:noFill/>
        </p:spPr>
        <p:txBody>
          <a:bodyPr wrap="square">
            <a:spAutoFit/>
          </a:bodyPr>
          <a:lstStyle/>
          <a:p>
            <a:pPr marL="0" indent="0" algn="ctr">
              <a:buNone/>
            </a:pPr>
            <a:r>
              <a:rPr lang="en-IN" b="0" i="0" dirty="0">
                <a:solidFill>
                  <a:schemeClr val="accent5">
                    <a:lumMod val="20000"/>
                    <a:lumOff val="80000"/>
                  </a:schemeClr>
                </a:solidFill>
                <a:effectLst/>
                <a:latin typeface="-apple-system"/>
              </a:rPr>
              <a:t># 𝗖𝗼𝗱𝗲𝗯𝗮𝘀𝗶𝗰 𝗥𝗲𝘀𝘂𝗺𝗲 𝗖𝗵𝗮𝗹𝗹𝗲𝗻𝗴𝗲 9</a:t>
            </a:r>
            <a:endParaRPr lang="en-IN" dirty="0">
              <a:solidFill>
                <a:schemeClr val="accent5">
                  <a:lumMod val="20000"/>
                  <a:lumOff val="80000"/>
                </a:schemeClr>
              </a:solidFill>
            </a:endParaRPr>
          </a:p>
        </p:txBody>
      </p:sp>
      <p:sp>
        <p:nvSpPr>
          <p:cNvPr id="19" name="TextBox 18">
            <a:extLst>
              <a:ext uri="{FF2B5EF4-FFF2-40B4-BE49-F238E27FC236}">
                <a16:creationId xmlns:a16="http://schemas.microsoft.com/office/drawing/2014/main" id="{1D7CF85B-2F33-9AB4-5A20-82EA8868DD9D}"/>
              </a:ext>
            </a:extLst>
          </p:cNvPr>
          <p:cNvSpPr txBox="1"/>
          <p:nvPr/>
        </p:nvSpPr>
        <p:spPr>
          <a:xfrm>
            <a:off x="447869" y="6055567"/>
            <a:ext cx="2276670" cy="646331"/>
          </a:xfrm>
          <a:prstGeom prst="rect">
            <a:avLst/>
          </a:prstGeom>
        </p:spPr>
        <p:txBody>
          <a:bodyPr wrap="square" rtlCol="0">
            <a:spAutoFit/>
          </a:bodyPr>
          <a:lstStyle/>
          <a:p>
            <a:pPr marL="0" indent="0" algn="ctr">
              <a:lnSpc>
                <a:spcPct val="100000"/>
              </a:lnSpc>
              <a:spcBef>
                <a:spcPts val="0"/>
              </a:spcBef>
              <a:buFontTx/>
              <a:buNone/>
            </a:pPr>
            <a:r>
              <a:rPr lang="en-US" sz="1800" dirty="0">
                <a:solidFill>
                  <a:schemeClr val="accent2">
                    <a:lumMod val="60000"/>
                    <a:lumOff val="40000"/>
                  </a:schemeClr>
                </a:solidFill>
                <a:latin typeface="Posterama" panose="020B0504020200020000" pitchFamily="34" charset="0"/>
                <a:ea typeface="微软雅黑"/>
                <a:cs typeface="Posterama" panose="020B0504020200020000" pitchFamily="34" charset="0"/>
              </a:rPr>
              <a:t>Presented by :</a:t>
            </a:r>
          </a:p>
          <a:p>
            <a:pPr marL="0" indent="0" algn="ctr">
              <a:lnSpc>
                <a:spcPct val="100000"/>
              </a:lnSpc>
              <a:spcBef>
                <a:spcPts val="0"/>
              </a:spcBef>
              <a:buFontTx/>
              <a:buNone/>
            </a:pPr>
            <a:r>
              <a:rPr lang="en-US" dirty="0">
                <a:solidFill>
                  <a:schemeClr val="accent2">
                    <a:lumMod val="60000"/>
                    <a:lumOff val="40000"/>
                  </a:schemeClr>
                </a:solidFill>
                <a:latin typeface="Posterama" panose="020B0504020200020000" pitchFamily="34" charset="0"/>
                <a:ea typeface="微软雅黑"/>
                <a:cs typeface="Posterama" panose="020B0504020200020000" pitchFamily="34" charset="0"/>
              </a:rPr>
              <a:t>Pooja Poundkar</a:t>
            </a:r>
            <a:endParaRPr lang="en-US" sz="1800" dirty="0">
              <a:solidFill>
                <a:schemeClr val="accent2">
                  <a:lumMod val="60000"/>
                  <a:lumOff val="40000"/>
                </a:schemeClr>
              </a:solidFill>
              <a:latin typeface="Posterama" panose="020B0504020200020000" pitchFamily="34" charset="0"/>
              <a:ea typeface="微软雅黑"/>
              <a:cs typeface="Posterama" panose="020B0504020200020000" pitchFamily="34" charset="0"/>
            </a:endParaRPr>
          </a:p>
        </p:txBody>
      </p:sp>
      <p:sp>
        <p:nvSpPr>
          <p:cNvPr id="21" name="TextBox 20">
            <a:extLst>
              <a:ext uri="{FF2B5EF4-FFF2-40B4-BE49-F238E27FC236}">
                <a16:creationId xmlns:a16="http://schemas.microsoft.com/office/drawing/2014/main" id="{5A8C2E13-EF92-8790-E31A-FB5272BA249A}"/>
              </a:ext>
            </a:extLst>
          </p:cNvPr>
          <p:cNvSpPr txBox="1"/>
          <p:nvPr/>
        </p:nvSpPr>
        <p:spPr>
          <a:xfrm>
            <a:off x="636814" y="1678251"/>
            <a:ext cx="7527471" cy="338554"/>
          </a:xfrm>
          <a:prstGeom prst="rect">
            <a:avLst/>
          </a:prstGeom>
          <a:noFill/>
        </p:spPr>
        <p:txBody>
          <a:bodyPr wrap="square">
            <a:spAutoFit/>
          </a:bodyPr>
          <a:lstStyle/>
          <a:p>
            <a:r>
              <a:rPr lang="en-US" sz="1600" b="1" i="0" dirty="0">
                <a:solidFill>
                  <a:schemeClr val="accent5">
                    <a:lumMod val="20000"/>
                    <a:lumOff val="80000"/>
                  </a:schemeClr>
                </a:solidFill>
                <a:effectLst/>
                <a:latin typeface="Söhne"/>
              </a:rPr>
              <a:t>“Your One-Stop Shop for Exceptional Quality and Unmatched Convenience !”</a:t>
            </a:r>
            <a:endParaRPr lang="en-IN" sz="1600" b="1" dirty="0">
              <a:solidFill>
                <a:schemeClr val="accent5">
                  <a:lumMod val="20000"/>
                  <a:lumOff val="80000"/>
                </a:schemeClr>
              </a:solidFill>
            </a:endParaRPr>
          </a:p>
        </p:txBody>
      </p:sp>
    </p:spTree>
    <p:extLst>
      <p:ext uri="{BB962C8B-B14F-4D97-AF65-F5344CB8AC3E}">
        <p14:creationId xmlns:p14="http://schemas.microsoft.com/office/powerpoint/2010/main" val="38984479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868909-971E-F5CA-1675-BEDBCA0B9D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3616F2-0864-82EA-826A-9B87A04FEEE7}"/>
              </a:ext>
            </a:extLst>
          </p:cNvPr>
          <p:cNvSpPr>
            <a:spLocks noGrp="1"/>
          </p:cNvSpPr>
          <p:nvPr>
            <p:ph type="title"/>
          </p:nvPr>
        </p:nvSpPr>
        <p:spPr>
          <a:xfrm>
            <a:off x="839754" y="311134"/>
            <a:ext cx="10403633" cy="1396370"/>
          </a:xfrm>
        </p:spPr>
        <p:txBody>
          <a:bodyPr/>
          <a:lstStyle/>
          <a:p>
            <a:r>
              <a:rPr lang="en-US" sz="1800" dirty="0">
                <a:solidFill>
                  <a:schemeClr val="accent2">
                    <a:lumMod val="20000"/>
                    <a:lumOff val="80000"/>
                  </a:schemeClr>
                </a:solidFill>
                <a:latin typeface="Century" panose="02040604050505020304" pitchFamily="18" charset="0"/>
              </a:rPr>
              <a:t>5. </a:t>
            </a:r>
            <a:r>
              <a:rPr lang="en-US" sz="1800" dirty="0">
                <a:solidFill>
                  <a:schemeClr val="accent3">
                    <a:lumMod val="20000"/>
                    <a:lumOff val="80000"/>
                  </a:schemeClr>
                </a:solidFill>
                <a:latin typeface="DM Sans"/>
              </a:rPr>
              <a:t>Create a report featuring the Top 5 products, ranked by Incremental Revenue Percentage (IR%), across all campaigns. </a:t>
            </a:r>
            <a:br>
              <a:rPr lang="en-US" sz="1800" dirty="0">
                <a:solidFill>
                  <a:schemeClr val="accent3">
                    <a:lumMod val="20000"/>
                    <a:lumOff val="80000"/>
                  </a:schemeClr>
                </a:solidFill>
                <a:latin typeface="DM Sans"/>
              </a:rPr>
            </a:br>
            <a:r>
              <a:rPr lang="en-US" sz="1800" dirty="0">
                <a:solidFill>
                  <a:schemeClr val="accent3">
                    <a:lumMod val="20000"/>
                    <a:lumOff val="80000"/>
                  </a:schemeClr>
                </a:solidFill>
                <a:latin typeface="DM Sans"/>
              </a:rPr>
              <a:t>The report will provide essential information including product name, category, and </a:t>
            </a:r>
            <a:r>
              <a:rPr lang="en-US" sz="1800" dirty="0" err="1">
                <a:solidFill>
                  <a:schemeClr val="accent3">
                    <a:lumMod val="20000"/>
                    <a:lumOff val="80000"/>
                  </a:schemeClr>
                </a:solidFill>
                <a:latin typeface="DM Sans"/>
              </a:rPr>
              <a:t>ir</a:t>
            </a:r>
            <a:r>
              <a:rPr lang="en-US" sz="1800" dirty="0">
                <a:solidFill>
                  <a:schemeClr val="accent3">
                    <a:lumMod val="20000"/>
                    <a:lumOff val="80000"/>
                  </a:schemeClr>
                </a:solidFill>
                <a:latin typeface="DM Sans"/>
              </a:rPr>
              <a:t>%. </a:t>
            </a:r>
            <a:br>
              <a:rPr lang="en-US" sz="1800" dirty="0">
                <a:solidFill>
                  <a:schemeClr val="accent3">
                    <a:lumMod val="20000"/>
                    <a:lumOff val="80000"/>
                  </a:schemeClr>
                </a:solidFill>
                <a:latin typeface="DM Sans"/>
              </a:rPr>
            </a:br>
            <a:r>
              <a:rPr lang="en-US" sz="1800" dirty="0">
                <a:solidFill>
                  <a:schemeClr val="accent3">
                    <a:lumMod val="20000"/>
                    <a:lumOff val="80000"/>
                  </a:schemeClr>
                </a:solidFill>
                <a:latin typeface="DM Sans"/>
              </a:rPr>
              <a:t>This analysis helps identify the most successful products in terms of incremental revenue across our campaigns, assisting in product optimization.</a:t>
            </a:r>
            <a:br>
              <a:rPr lang="en-US" sz="1800" dirty="0">
                <a:solidFill>
                  <a:schemeClr val="accent3">
                    <a:lumMod val="20000"/>
                    <a:lumOff val="80000"/>
                  </a:schemeClr>
                </a:solidFill>
                <a:latin typeface="DM Sans"/>
              </a:rPr>
            </a:br>
            <a:endParaRPr lang="en-IN" sz="1800" dirty="0">
              <a:solidFill>
                <a:schemeClr val="accent3">
                  <a:lumMod val="20000"/>
                  <a:lumOff val="80000"/>
                </a:schemeClr>
              </a:solidFill>
              <a:latin typeface="Century" panose="02040604050505020304" pitchFamily="18" charset="0"/>
            </a:endParaRPr>
          </a:p>
        </p:txBody>
      </p:sp>
      <p:sp>
        <p:nvSpPr>
          <p:cNvPr id="4" name="Footer Placeholder 3">
            <a:extLst>
              <a:ext uri="{FF2B5EF4-FFF2-40B4-BE49-F238E27FC236}">
                <a16:creationId xmlns:a16="http://schemas.microsoft.com/office/drawing/2014/main" id="{F2567ADD-D9F6-8A6A-EA92-005638F204EC}"/>
              </a:ext>
            </a:extLst>
          </p:cNvPr>
          <p:cNvSpPr>
            <a:spLocks noGrp="1"/>
          </p:cNvSpPr>
          <p:nvPr>
            <p:ph type="ftr" sz="quarter" idx="28"/>
          </p:nvPr>
        </p:nvSpPr>
        <p:spPr>
          <a:xfrm>
            <a:off x="167391" y="6357879"/>
            <a:ext cx="4114800" cy="365125"/>
          </a:xfrm>
        </p:spPr>
        <p:txBody>
          <a:bodyPr/>
          <a:lstStyle/>
          <a:p>
            <a:r>
              <a:rPr lang="en-US" dirty="0"/>
              <a:t>AtliQ Mart</a:t>
            </a:r>
          </a:p>
        </p:txBody>
      </p:sp>
      <p:pic>
        <p:nvPicPr>
          <p:cNvPr id="11" name="Picture 10">
            <a:extLst>
              <a:ext uri="{FF2B5EF4-FFF2-40B4-BE49-F238E27FC236}">
                <a16:creationId xmlns:a16="http://schemas.microsoft.com/office/drawing/2014/main" id="{54E707CE-92DF-65CB-08AD-071DB75CA472}"/>
              </a:ext>
            </a:extLst>
          </p:cNvPr>
          <p:cNvPicPr>
            <a:picLocks noChangeAspect="1"/>
          </p:cNvPicPr>
          <p:nvPr/>
        </p:nvPicPr>
        <p:blipFill>
          <a:blip r:embed="rId2"/>
          <a:stretch>
            <a:fillRect/>
          </a:stretch>
        </p:blipFill>
        <p:spPr>
          <a:xfrm>
            <a:off x="1101318" y="5542384"/>
            <a:ext cx="604630" cy="604630"/>
          </a:xfrm>
          <a:prstGeom prst="rect">
            <a:avLst/>
          </a:prstGeom>
        </p:spPr>
      </p:pic>
      <p:sp>
        <p:nvSpPr>
          <p:cNvPr id="7" name="TextBox 6">
            <a:extLst>
              <a:ext uri="{FF2B5EF4-FFF2-40B4-BE49-F238E27FC236}">
                <a16:creationId xmlns:a16="http://schemas.microsoft.com/office/drawing/2014/main" id="{2762C02D-4B5C-60CD-360E-5FEFFE40CCDE}"/>
              </a:ext>
            </a:extLst>
          </p:cNvPr>
          <p:cNvSpPr txBox="1"/>
          <p:nvPr/>
        </p:nvSpPr>
        <p:spPr>
          <a:xfrm>
            <a:off x="865416" y="1560759"/>
            <a:ext cx="9612862" cy="3539430"/>
          </a:xfrm>
          <a:prstGeom prst="rect">
            <a:avLst/>
          </a:prstGeom>
          <a:noFill/>
        </p:spPr>
        <p:txBody>
          <a:bodyPr wrap="square">
            <a:spAutoFit/>
          </a:bodyPr>
          <a:lstStyle/>
          <a:p>
            <a:r>
              <a:rPr lang="en-IN" sz="1400" dirty="0">
                <a:solidFill>
                  <a:schemeClr val="accent1">
                    <a:lumMod val="20000"/>
                    <a:lumOff val="80000"/>
                  </a:schemeClr>
                </a:solidFill>
              </a:rPr>
              <a:t>SELECT    </a:t>
            </a:r>
          </a:p>
          <a:p>
            <a:r>
              <a:rPr lang="en-IN" sz="1400" dirty="0">
                <a:solidFill>
                  <a:schemeClr val="accent1">
                    <a:lumMod val="20000"/>
                    <a:lumOff val="80000"/>
                  </a:schemeClr>
                </a:solidFill>
              </a:rPr>
              <a:t>p.product_name,    p.category,    </a:t>
            </a:r>
          </a:p>
          <a:p>
            <a:r>
              <a:rPr lang="en-IN" sz="1400" dirty="0">
                <a:solidFill>
                  <a:schemeClr val="accent1">
                    <a:lumMod val="20000"/>
                    <a:lumOff val="80000"/>
                  </a:schemeClr>
                </a:solidFill>
              </a:rPr>
              <a:t>round((        </a:t>
            </a:r>
          </a:p>
          <a:p>
            <a:r>
              <a:rPr lang="en-IN" sz="1400" dirty="0">
                <a:solidFill>
                  <a:schemeClr val="accent1">
                    <a:lumMod val="20000"/>
                    <a:lumOff val="80000"/>
                  </a:schemeClr>
                </a:solidFill>
              </a:rPr>
              <a:t>(SUM(f.base_price * f.`quantity_sold(after_promo)`) - SUM(f.base_price * f.`quantity_sold(before_promo)`)) /         SUM(f.base_price * f.`quantity_sold(before_promo)`)  </a:t>
            </a:r>
          </a:p>
          <a:p>
            <a:r>
              <a:rPr lang="en-IN" sz="1400" dirty="0">
                <a:solidFill>
                  <a:schemeClr val="accent1">
                    <a:lumMod val="20000"/>
                    <a:lumOff val="80000"/>
                  </a:schemeClr>
                </a:solidFill>
              </a:rPr>
              <a:t>  ) * 100 ,2) AS IR_percentage</a:t>
            </a:r>
          </a:p>
          <a:p>
            <a:r>
              <a:rPr lang="en-IN" sz="1400" dirty="0">
                <a:solidFill>
                  <a:schemeClr val="accent1">
                    <a:lumMod val="20000"/>
                    <a:lumOff val="80000"/>
                  </a:schemeClr>
                </a:solidFill>
              </a:rPr>
              <a:t>FROM    </a:t>
            </a:r>
          </a:p>
          <a:p>
            <a:r>
              <a:rPr lang="en-IN" sz="1400" dirty="0">
                <a:solidFill>
                  <a:schemeClr val="accent1">
                    <a:lumMod val="20000"/>
                    <a:lumOff val="80000"/>
                  </a:schemeClr>
                </a:solidFill>
              </a:rPr>
              <a:t>dim_products p</a:t>
            </a:r>
          </a:p>
          <a:p>
            <a:r>
              <a:rPr lang="en-IN" sz="1400" dirty="0">
                <a:solidFill>
                  <a:schemeClr val="accent1">
                    <a:lumMod val="20000"/>
                    <a:lumOff val="80000"/>
                  </a:schemeClr>
                </a:solidFill>
              </a:rPr>
              <a:t>JOIN    </a:t>
            </a:r>
          </a:p>
          <a:p>
            <a:r>
              <a:rPr lang="en-IN" sz="1400" dirty="0">
                <a:solidFill>
                  <a:schemeClr val="accent1">
                    <a:lumMod val="20000"/>
                    <a:lumOff val="80000"/>
                  </a:schemeClr>
                </a:solidFill>
              </a:rPr>
              <a:t>fact_events f </a:t>
            </a:r>
          </a:p>
          <a:p>
            <a:r>
              <a:rPr lang="en-IN" sz="1400" dirty="0">
                <a:solidFill>
                  <a:schemeClr val="accent1">
                    <a:lumMod val="20000"/>
                    <a:lumOff val="80000"/>
                  </a:schemeClr>
                </a:solidFill>
              </a:rPr>
              <a:t>ON p.product_code = f.product_code</a:t>
            </a:r>
          </a:p>
          <a:p>
            <a:r>
              <a:rPr lang="en-IN" sz="1400" dirty="0">
                <a:solidFill>
                  <a:schemeClr val="accent1">
                    <a:lumMod val="20000"/>
                    <a:lumOff val="80000"/>
                  </a:schemeClr>
                </a:solidFill>
              </a:rPr>
              <a:t>GROUP BY    </a:t>
            </a:r>
          </a:p>
          <a:p>
            <a:r>
              <a:rPr lang="en-IN" sz="1400" dirty="0">
                <a:solidFill>
                  <a:schemeClr val="accent1">
                    <a:lumMod val="20000"/>
                    <a:lumOff val="80000"/>
                  </a:schemeClr>
                </a:solidFill>
              </a:rPr>
              <a:t>p.product_name, p.category</a:t>
            </a:r>
          </a:p>
          <a:p>
            <a:r>
              <a:rPr lang="en-IN" sz="1400" dirty="0">
                <a:solidFill>
                  <a:schemeClr val="accent1">
                    <a:lumMod val="20000"/>
                    <a:lumOff val="80000"/>
                  </a:schemeClr>
                </a:solidFill>
              </a:rPr>
              <a:t>ORDER BY   </a:t>
            </a:r>
          </a:p>
          <a:p>
            <a:r>
              <a:rPr lang="en-IN" sz="1400" dirty="0">
                <a:solidFill>
                  <a:schemeClr val="accent1">
                    <a:lumMod val="20000"/>
                    <a:lumOff val="80000"/>
                  </a:schemeClr>
                </a:solidFill>
              </a:rPr>
              <a:t> IR_percentage DES</a:t>
            </a:r>
          </a:p>
          <a:p>
            <a:r>
              <a:rPr lang="en-IN" sz="1400" dirty="0">
                <a:solidFill>
                  <a:schemeClr val="accent1">
                    <a:lumMod val="20000"/>
                    <a:lumOff val="80000"/>
                  </a:schemeClr>
                </a:solidFill>
              </a:rPr>
              <a:t>CLIMIT 5;</a:t>
            </a:r>
          </a:p>
        </p:txBody>
      </p:sp>
      <p:sp>
        <p:nvSpPr>
          <p:cNvPr id="13" name="TextBox 12">
            <a:extLst>
              <a:ext uri="{FF2B5EF4-FFF2-40B4-BE49-F238E27FC236}">
                <a16:creationId xmlns:a16="http://schemas.microsoft.com/office/drawing/2014/main" id="{66651BF5-FE90-E2EF-A6E7-907B445A17A0}"/>
              </a:ext>
            </a:extLst>
          </p:cNvPr>
          <p:cNvSpPr txBox="1"/>
          <p:nvPr/>
        </p:nvSpPr>
        <p:spPr>
          <a:xfrm>
            <a:off x="1742491" y="5458323"/>
            <a:ext cx="9948766" cy="923330"/>
          </a:xfrm>
          <a:prstGeom prst="rect">
            <a:avLst/>
          </a:prstGeom>
          <a:noFill/>
        </p:spPr>
        <p:txBody>
          <a:bodyPr wrap="square">
            <a:spAutoFit/>
          </a:bodyPr>
          <a:lstStyle/>
          <a:p>
            <a:pPr algn="l"/>
            <a:r>
              <a:rPr lang="en-US" b="0" i="0" dirty="0">
                <a:solidFill>
                  <a:schemeClr val="accent2">
                    <a:lumMod val="20000"/>
                    <a:lumOff val="80000"/>
                  </a:schemeClr>
                </a:solidFill>
                <a:effectLst/>
                <a:latin typeface="Söhne"/>
              </a:rPr>
              <a:t>Waterproof Immersion Rod, LED Bulb, Bedsheet Set, Curtains, and Home Essential Product Combo have ranked as the top five products based on their Incremental Revenue Percentage (IR%) across all campaigns at AtliQ Mart.</a:t>
            </a:r>
          </a:p>
        </p:txBody>
      </p:sp>
      <p:pic>
        <p:nvPicPr>
          <p:cNvPr id="5" name="Picture 4">
            <a:extLst>
              <a:ext uri="{FF2B5EF4-FFF2-40B4-BE49-F238E27FC236}">
                <a16:creationId xmlns:a16="http://schemas.microsoft.com/office/drawing/2014/main" id="{2A75780C-CF78-3A14-D406-C0ACE4BD50C1}"/>
              </a:ext>
            </a:extLst>
          </p:cNvPr>
          <p:cNvPicPr>
            <a:picLocks noChangeAspect="1"/>
          </p:cNvPicPr>
          <p:nvPr/>
        </p:nvPicPr>
        <p:blipFill>
          <a:blip r:embed="rId3"/>
          <a:stretch>
            <a:fillRect/>
          </a:stretch>
        </p:blipFill>
        <p:spPr>
          <a:xfrm>
            <a:off x="4386536" y="3025792"/>
            <a:ext cx="6501376" cy="1788804"/>
          </a:xfrm>
          <a:prstGeom prst="rect">
            <a:avLst/>
          </a:prstGeom>
        </p:spPr>
      </p:pic>
    </p:spTree>
    <p:extLst>
      <p:ext uri="{BB962C8B-B14F-4D97-AF65-F5344CB8AC3E}">
        <p14:creationId xmlns:p14="http://schemas.microsoft.com/office/powerpoint/2010/main" val="33907183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70D10-1E6F-8207-1FB4-0D31994E09BB}"/>
              </a:ext>
            </a:extLst>
          </p:cNvPr>
          <p:cNvSpPr>
            <a:spLocks noGrp="1"/>
          </p:cNvSpPr>
          <p:nvPr>
            <p:ph type="title"/>
          </p:nvPr>
        </p:nvSpPr>
        <p:spPr>
          <a:xfrm>
            <a:off x="238125" y="2477892"/>
            <a:ext cx="5474336" cy="1325563"/>
          </a:xfrm>
        </p:spPr>
        <p:txBody>
          <a:bodyPr/>
          <a:lstStyle/>
          <a:p>
            <a:pPr algn="ctr"/>
            <a:r>
              <a:rPr lang="en-US" sz="4800" dirty="0">
                <a:solidFill>
                  <a:schemeClr val="accent4">
                    <a:lumMod val="40000"/>
                    <a:lumOff val="60000"/>
                  </a:schemeClr>
                </a:solidFill>
                <a:latin typeface="Engravers MT" panose="02090707080505020304" pitchFamily="18" charset="0"/>
              </a:rPr>
              <a:t>DASHBOARD </a:t>
            </a:r>
            <a:br>
              <a:rPr lang="en-US" sz="4800" dirty="0">
                <a:solidFill>
                  <a:schemeClr val="accent4">
                    <a:lumMod val="40000"/>
                    <a:lumOff val="60000"/>
                  </a:schemeClr>
                </a:solidFill>
                <a:latin typeface="Engravers MT" panose="02090707080505020304" pitchFamily="18" charset="0"/>
              </a:rPr>
            </a:br>
            <a:r>
              <a:rPr lang="en-US" sz="4800" dirty="0">
                <a:solidFill>
                  <a:schemeClr val="accent4">
                    <a:lumMod val="40000"/>
                    <a:lumOff val="60000"/>
                  </a:schemeClr>
                </a:solidFill>
                <a:latin typeface="Engravers MT" panose="02090707080505020304" pitchFamily="18" charset="0"/>
              </a:rPr>
              <a:t>FOR </a:t>
            </a:r>
            <a:br>
              <a:rPr lang="en-US" sz="4800" dirty="0">
                <a:solidFill>
                  <a:schemeClr val="accent4">
                    <a:lumMod val="40000"/>
                    <a:lumOff val="60000"/>
                  </a:schemeClr>
                </a:solidFill>
                <a:latin typeface="Engravers MT" panose="02090707080505020304" pitchFamily="18" charset="0"/>
              </a:rPr>
            </a:br>
            <a:r>
              <a:rPr lang="en-US" sz="4800" dirty="0">
                <a:solidFill>
                  <a:schemeClr val="accent4">
                    <a:lumMod val="40000"/>
                    <a:lumOff val="60000"/>
                  </a:schemeClr>
                </a:solidFill>
                <a:latin typeface="Engravers MT" panose="02090707080505020304" pitchFamily="18" charset="0"/>
              </a:rPr>
              <a:t>ATLIQ MART</a:t>
            </a:r>
            <a:endParaRPr lang="en-IN" sz="4800" dirty="0">
              <a:solidFill>
                <a:schemeClr val="accent4">
                  <a:lumMod val="40000"/>
                  <a:lumOff val="60000"/>
                </a:schemeClr>
              </a:solidFill>
              <a:latin typeface="Engravers MT" panose="02090707080505020304" pitchFamily="18" charset="0"/>
            </a:endParaRPr>
          </a:p>
        </p:txBody>
      </p:sp>
      <p:sp>
        <p:nvSpPr>
          <p:cNvPr id="5" name="Footer Placeholder 4">
            <a:extLst>
              <a:ext uri="{FF2B5EF4-FFF2-40B4-BE49-F238E27FC236}">
                <a16:creationId xmlns:a16="http://schemas.microsoft.com/office/drawing/2014/main" id="{F48286BB-0BDB-B631-FC6C-873237942B68}"/>
              </a:ext>
            </a:extLst>
          </p:cNvPr>
          <p:cNvSpPr>
            <a:spLocks noGrp="1"/>
          </p:cNvSpPr>
          <p:nvPr>
            <p:ph type="ftr" sz="quarter" idx="52"/>
          </p:nvPr>
        </p:nvSpPr>
        <p:spPr/>
        <p:txBody>
          <a:bodyPr/>
          <a:lstStyle/>
          <a:p>
            <a:r>
              <a:rPr lang="en-US" noProof="0"/>
              <a:t>Presentation Title</a:t>
            </a:r>
            <a:endParaRPr lang="en-US" noProof="0" dirty="0"/>
          </a:p>
        </p:txBody>
      </p:sp>
      <p:pic>
        <p:nvPicPr>
          <p:cNvPr id="25" name="Picture Placeholder 24">
            <a:extLst>
              <a:ext uri="{FF2B5EF4-FFF2-40B4-BE49-F238E27FC236}">
                <a16:creationId xmlns:a16="http://schemas.microsoft.com/office/drawing/2014/main" id="{295E3F96-F233-A405-C56A-8C9AD8678E51}"/>
              </a:ext>
            </a:extLst>
          </p:cNvPr>
          <p:cNvPicPr>
            <a:picLocks noGrp="1" noChangeAspect="1"/>
          </p:cNvPicPr>
          <p:nvPr>
            <p:ph type="pic" sz="quarter" idx="51"/>
          </p:nvPr>
        </p:nvPicPr>
        <p:blipFill>
          <a:blip r:embed="rId2"/>
          <a:srcRect l="23561" r="23561"/>
          <a:stretch>
            <a:fillRect/>
          </a:stretch>
        </p:blipFill>
        <p:spPr/>
      </p:pic>
    </p:spTree>
    <p:extLst>
      <p:ext uri="{BB962C8B-B14F-4D97-AF65-F5344CB8AC3E}">
        <p14:creationId xmlns:p14="http://schemas.microsoft.com/office/powerpoint/2010/main" val="3481421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650BC-05CA-3F7D-F710-419EB111F41F}"/>
              </a:ext>
            </a:extLst>
          </p:cNvPr>
          <p:cNvSpPr>
            <a:spLocks noGrp="1"/>
          </p:cNvSpPr>
          <p:nvPr>
            <p:ph type="title"/>
          </p:nvPr>
        </p:nvSpPr>
        <p:spPr/>
        <p:txBody>
          <a:bodyPr/>
          <a:lstStyle/>
          <a:p>
            <a:r>
              <a:rPr lang="en-US" dirty="0"/>
              <a:t>2. </a:t>
            </a:r>
            <a:endParaRPr lang="en-IN" dirty="0"/>
          </a:p>
        </p:txBody>
      </p:sp>
      <p:sp>
        <p:nvSpPr>
          <p:cNvPr id="4" name="Footer Placeholder 3">
            <a:extLst>
              <a:ext uri="{FF2B5EF4-FFF2-40B4-BE49-F238E27FC236}">
                <a16:creationId xmlns:a16="http://schemas.microsoft.com/office/drawing/2014/main" id="{B96AA722-877B-5EAE-DFAD-28AEF2D04BD6}"/>
              </a:ext>
            </a:extLst>
          </p:cNvPr>
          <p:cNvSpPr>
            <a:spLocks noGrp="1"/>
          </p:cNvSpPr>
          <p:nvPr>
            <p:ph type="ftr" sz="quarter" idx="28"/>
          </p:nvPr>
        </p:nvSpPr>
        <p:spPr/>
        <p:txBody>
          <a:bodyPr/>
          <a:lstStyle/>
          <a:p>
            <a:r>
              <a:rPr lang="en-US" noProof="0"/>
              <a:t>Presentation Title</a:t>
            </a:r>
            <a:endParaRPr lang="en-US" noProof="0" dirty="0"/>
          </a:p>
        </p:txBody>
      </p:sp>
      <p:pic>
        <p:nvPicPr>
          <p:cNvPr id="12" name="Picture 11">
            <a:extLst>
              <a:ext uri="{FF2B5EF4-FFF2-40B4-BE49-F238E27FC236}">
                <a16:creationId xmlns:a16="http://schemas.microsoft.com/office/drawing/2014/main" id="{CDA7D29A-7B7C-8298-1487-BFDC88BD13D6}"/>
              </a:ext>
            </a:extLst>
          </p:cNvPr>
          <p:cNvPicPr>
            <a:picLocks noChangeAspect="1"/>
          </p:cNvPicPr>
          <p:nvPr/>
        </p:nvPicPr>
        <p:blipFill>
          <a:blip r:embed="rId2"/>
          <a:stretch>
            <a:fillRect/>
          </a:stretch>
        </p:blipFill>
        <p:spPr>
          <a:xfrm>
            <a:off x="1" y="-12506"/>
            <a:ext cx="12192000" cy="6883011"/>
          </a:xfrm>
          <a:prstGeom prst="rect">
            <a:avLst/>
          </a:prstGeom>
        </p:spPr>
      </p:pic>
    </p:spTree>
    <p:extLst>
      <p:ext uri="{BB962C8B-B14F-4D97-AF65-F5344CB8AC3E}">
        <p14:creationId xmlns:p14="http://schemas.microsoft.com/office/powerpoint/2010/main" val="30700779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A718D-4C8B-87FD-873D-729FA28D59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554F38-CAA9-EAAA-8E43-F74F4035EC09}"/>
              </a:ext>
            </a:extLst>
          </p:cNvPr>
          <p:cNvSpPr>
            <a:spLocks noGrp="1"/>
          </p:cNvSpPr>
          <p:nvPr>
            <p:ph type="title"/>
          </p:nvPr>
        </p:nvSpPr>
        <p:spPr/>
        <p:txBody>
          <a:bodyPr/>
          <a:lstStyle/>
          <a:p>
            <a:r>
              <a:rPr lang="en-US" dirty="0"/>
              <a:t>2. </a:t>
            </a:r>
            <a:endParaRPr lang="en-IN" dirty="0"/>
          </a:p>
        </p:txBody>
      </p:sp>
      <p:sp>
        <p:nvSpPr>
          <p:cNvPr id="4" name="Footer Placeholder 3">
            <a:extLst>
              <a:ext uri="{FF2B5EF4-FFF2-40B4-BE49-F238E27FC236}">
                <a16:creationId xmlns:a16="http://schemas.microsoft.com/office/drawing/2014/main" id="{7E3ACB17-883D-2745-1B54-5910679160DF}"/>
              </a:ext>
            </a:extLst>
          </p:cNvPr>
          <p:cNvSpPr>
            <a:spLocks noGrp="1"/>
          </p:cNvSpPr>
          <p:nvPr>
            <p:ph type="ftr" sz="quarter" idx="28"/>
          </p:nvPr>
        </p:nvSpPr>
        <p:spPr/>
        <p:txBody>
          <a:bodyPr/>
          <a:lstStyle/>
          <a:p>
            <a:r>
              <a:rPr lang="en-US" noProof="0"/>
              <a:t>Presentation Title</a:t>
            </a:r>
            <a:endParaRPr lang="en-US" noProof="0" dirty="0"/>
          </a:p>
        </p:txBody>
      </p:sp>
      <p:pic>
        <p:nvPicPr>
          <p:cNvPr id="11" name="Picture 10">
            <a:extLst>
              <a:ext uri="{FF2B5EF4-FFF2-40B4-BE49-F238E27FC236}">
                <a16:creationId xmlns:a16="http://schemas.microsoft.com/office/drawing/2014/main" id="{898EA8A9-7C9F-9BDC-EFB4-A6F8394E5D62}"/>
              </a:ext>
            </a:extLst>
          </p:cNvPr>
          <p:cNvPicPr>
            <a:picLocks noChangeAspect="1"/>
          </p:cNvPicPr>
          <p:nvPr/>
        </p:nvPicPr>
        <p:blipFill>
          <a:blip r:embed="rId2"/>
          <a:stretch>
            <a:fillRect/>
          </a:stretch>
        </p:blipFill>
        <p:spPr>
          <a:xfrm>
            <a:off x="1" y="6114"/>
            <a:ext cx="12202884" cy="6851886"/>
          </a:xfrm>
          <a:prstGeom prst="rect">
            <a:avLst/>
          </a:prstGeom>
        </p:spPr>
      </p:pic>
    </p:spTree>
    <p:extLst>
      <p:ext uri="{BB962C8B-B14F-4D97-AF65-F5344CB8AC3E}">
        <p14:creationId xmlns:p14="http://schemas.microsoft.com/office/powerpoint/2010/main" val="9914302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E7346-07CF-E05C-59F4-2CD412E689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DBF820-A6DE-845C-7F1B-1D6878AC04DB}"/>
              </a:ext>
            </a:extLst>
          </p:cNvPr>
          <p:cNvSpPr>
            <a:spLocks noGrp="1"/>
          </p:cNvSpPr>
          <p:nvPr>
            <p:ph type="title"/>
          </p:nvPr>
        </p:nvSpPr>
        <p:spPr/>
        <p:txBody>
          <a:bodyPr/>
          <a:lstStyle/>
          <a:p>
            <a:r>
              <a:rPr lang="en-US" dirty="0"/>
              <a:t>2. </a:t>
            </a:r>
            <a:endParaRPr lang="en-IN" dirty="0"/>
          </a:p>
        </p:txBody>
      </p:sp>
      <p:sp>
        <p:nvSpPr>
          <p:cNvPr id="4" name="Footer Placeholder 3">
            <a:extLst>
              <a:ext uri="{FF2B5EF4-FFF2-40B4-BE49-F238E27FC236}">
                <a16:creationId xmlns:a16="http://schemas.microsoft.com/office/drawing/2014/main" id="{72BC017F-D976-366D-D003-A6421AA1E514}"/>
              </a:ext>
            </a:extLst>
          </p:cNvPr>
          <p:cNvSpPr>
            <a:spLocks noGrp="1"/>
          </p:cNvSpPr>
          <p:nvPr>
            <p:ph type="ftr" sz="quarter" idx="28"/>
          </p:nvPr>
        </p:nvSpPr>
        <p:spPr/>
        <p:txBody>
          <a:bodyPr/>
          <a:lstStyle/>
          <a:p>
            <a:r>
              <a:rPr lang="en-US" noProof="0"/>
              <a:t>Presentation Title</a:t>
            </a:r>
            <a:endParaRPr lang="en-US" noProof="0" dirty="0"/>
          </a:p>
        </p:txBody>
      </p:sp>
      <p:pic>
        <p:nvPicPr>
          <p:cNvPr id="5" name="Picture 4">
            <a:extLst>
              <a:ext uri="{FF2B5EF4-FFF2-40B4-BE49-F238E27FC236}">
                <a16:creationId xmlns:a16="http://schemas.microsoft.com/office/drawing/2014/main" id="{11EC397D-BD5C-F41C-1CC0-247A28A295E6}"/>
              </a:ext>
            </a:extLst>
          </p:cNvPr>
          <p:cNvPicPr>
            <a:picLocks noChangeAspect="1"/>
          </p:cNvPicPr>
          <p:nvPr/>
        </p:nvPicPr>
        <p:blipFill>
          <a:blip r:embed="rId2"/>
          <a:stretch>
            <a:fillRect/>
          </a:stretch>
        </p:blipFill>
        <p:spPr>
          <a:xfrm>
            <a:off x="0" y="-3744"/>
            <a:ext cx="12185352" cy="6861744"/>
          </a:xfrm>
          <a:prstGeom prst="rect">
            <a:avLst/>
          </a:prstGeom>
        </p:spPr>
      </p:pic>
    </p:spTree>
    <p:extLst>
      <p:ext uri="{BB962C8B-B14F-4D97-AF65-F5344CB8AC3E}">
        <p14:creationId xmlns:p14="http://schemas.microsoft.com/office/powerpoint/2010/main" val="36841159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606491" y="0"/>
            <a:ext cx="10515600" cy="1115434"/>
          </a:xfrm>
        </p:spPr>
        <p:txBody>
          <a:bodyPr/>
          <a:lstStyle/>
          <a:p>
            <a:pPr algn="ctr"/>
            <a:r>
              <a:rPr lang="en-US" dirty="0">
                <a:latin typeface="Engravers MT" panose="02090707080505020304" pitchFamily="18" charset="0"/>
              </a:rPr>
              <a:t>Insights : </a:t>
            </a: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28"/>
          </p:nvPr>
        </p:nvSpPr>
        <p:spPr>
          <a:xfrm>
            <a:off x="307350" y="6339218"/>
            <a:ext cx="4114800" cy="365125"/>
          </a:xfrm>
        </p:spPr>
        <p:txBody>
          <a:bodyPr/>
          <a:lstStyle/>
          <a:p>
            <a:r>
              <a:rPr lang="en-US" dirty="0"/>
              <a:t>AtliQ Mart</a:t>
            </a:r>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u="none" strike="noStrike" kern="1200" cap="none" spc="0" normalizeH="0" baseline="0" dirty="0">
              <a:ln>
                <a:noFill/>
              </a:ln>
              <a:solidFill>
                <a:schemeClr val="bg1"/>
              </a:solidFill>
              <a:effectLst/>
              <a:uLnTx/>
              <a:uFillTx/>
            </a:endParaRPr>
          </a:p>
        </p:txBody>
      </p:sp>
      <p:sp>
        <p:nvSpPr>
          <p:cNvPr id="48" name="TextBox 47">
            <a:extLst>
              <a:ext uri="{FF2B5EF4-FFF2-40B4-BE49-F238E27FC236}">
                <a16:creationId xmlns:a16="http://schemas.microsoft.com/office/drawing/2014/main" id="{BDC86E49-E6BE-F1EC-AFDB-85B4FDE5979E}"/>
              </a:ext>
            </a:extLst>
          </p:cNvPr>
          <p:cNvSpPr txBox="1"/>
          <p:nvPr/>
        </p:nvSpPr>
        <p:spPr>
          <a:xfrm>
            <a:off x="669473" y="925391"/>
            <a:ext cx="10825842" cy="5355312"/>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chemeClr val="accent4">
                    <a:lumMod val="40000"/>
                    <a:lumOff val="60000"/>
                  </a:schemeClr>
                </a:solidFill>
                <a:effectLst/>
                <a:latin typeface="Söhne"/>
              </a:rPr>
              <a:t>The store STMYS-1 leads in IR with 4.9M orders, followed by STCHE-4 and STBLR-0 with 4.8M orders each, showcasing potential efficiency in sales processes.</a:t>
            </a:r>
          </a:p>
          <a:p>
            <a:pPr marL="285750" indent="-285750">
              <a:buFont typeface="Wingdings" panose="05000000000000000000" pitchFamily="2" charset="2"/>
              <a:buChar char="q"/>
            </a:pPr>
            <a:endParaRPr lang="en-US" b="0" i="0" dirty="0">
              <a:solidFill>
                <a:schemeClr val="accent4">
                  <a:lumMod val="40000"/>
                  <a:lumOff val="60000"/>
                </a:schemeClr>
              </a:solidFill>
              <a:effectLst/>
              <a:latin typeface="Söhne"/>
            </a:endParaRPr>
          </a:p>
          <a:p>
            <a:pPr marL="285750" indent="-285750">
              <a:buFont typeface="Wingdings" panose="05000000000000000000" pitchFamily="2" charset="2"/>
              <a:buChar char="q"/>
            </a:pPr>
            <a:r>
              <a:rPr lang="en-US" b="0" i="0" dirty="0">
                <a:solidFill>
                  <a:schemeClr val="accent4">
                    <a:lumMod val="40000"/>
                    <a:lumOff val="60000"/>
                  </a:schemeClr>
                </a:solidFill>
                <a:effectLst/>
                <a:latin typeface="Söhne"/>
              </a:rPr>
              <a:t>The presence of STMLR-0 and STVSK-3 in the bottom 10 stores by ISU with only 4.0K and 4.6K respective orders suggests a potential for improvement in their sales strategies or market targeting.</a:t>
            </a:r>
          </a:p>
          <a:p>
            <a:pPr marL="285750" indent="-285750">
              <a:buFont typeface="Wingdings" panose="05000000000000000000" pitchFamily="2" charset="2"/>
              <a:buChar char="q"/>
            </a:pPr>
            <a:endParaRPr lang="en-US" b="0" i="0" dirty="0">
              <a:solidFill>
                <a:schemeClr val="accent4">
                  <a:lumMod val="40000"/>
                  <a:lumOff val="60000"/>
                </a:schemeClr>
              </a:solidFill>
              <a:effectLst/>
              <a:latin typeface="Söhne"/>
            </a:endParaRPr>
          </a:p>
          <a:p>
            <a:pPr marL="285750" indent="-285750">
              <a:buFont typeface="Wingdings" panose="05000000000000000000" pitchFamily="2" charset="2"/>
              <a:buChar char="q"/>
            </a:pPr>
            <a:r>
              <a:rPr lang="en-US" b="0" i="0" dirty="0">
                <a:solidFill>
                  <a:schemeClr val="accent4">
                    <a:lumMod val="40000"/>
                    <a:lumOff val="60000"/>
                  </a:schemeClr>
                </a:solidFill>
                <a:effectLst/>
                <a:latin typeface="Söhne"/>
              </a:rPr>
              <a:t>The total sales and revenue in Bengaluru, Chennai, and Hyderabad collectively contribute to more than 58% of the total sales and revenue in the southern region of India.</a:t>
            </a:r>
          </a:p>
          <a:p>
            <a:pPr marL="285750" indent="-285750">
              <a:buFont typeface="Wingdings" panose="05000000000000000000" pitchFamily="2" charset="2"/>
              <a:buChar char="q"/>
            </a:pPr>
            <a:endParaRPr lang="en-US" b="0" i="0" dirty="0">
              <a:solidFill>
                <a:schemeClr val="accent4">
                  <a:lumMod val="40000"/>
                  <a:lumOff val="60000"/>
                </a:schemeClr>
              </a:solidFill>
              <a:effectLst/>
              <a:latin typeface="Söhne"/>
            </a:endParaRPr>
          </a:p>
          <a:p>
            <a:pPr marL="285750" indent="-285750">
              <a:buFont typeface="Wingdings" panose="05000000000000000000" pitchFamily="2" charset="2"/>
              <a:buChar char="q"/>
            </a:pPr>
            <a:r>
              <a:rPr lang="en-US" b="0" i="0" dirty="0">
                <a:solidFill>
                  <a:schemeClr val="accent3">
                    <a:lumMod val="40000"/>
                    <a:lumOff val="60000"/>
                  </a:schemeClr>
                </a:solidFill>
                <a:effectLst/>
                <a:latin typeface="Söhne"/>
              </a:rPr>
              <a:t>Promotions offering cashback (500 cashback) have the highest IR at 91 million, indicating a strong customer attraction. Conversely, promotions like 50% off, 33% off, and 25% off have negative IR, suggesting a potential misalignment between these discounts and customer preferences or market demands.</a:t>
            </a:r>
          </a:p>
          <a:p>
            <a:pPr marL="285750" indent="-285750">
              <a:buFont typeface="Wingdings" panose="05000000000000000000" pitchFamily="2" charset="2"/>
              <a:buChar char="q"/>
            </a:pPr>
            <a:endParaRPr lang="en-US" b="0" i="0" dirty="0">
              <a:solidFill>
                <a:schemeClr val="accent3">
                  <a:lumMod val="40000"/>
                  <a:lumOff val="60000"/>
                </a:schemeClr>
              </a:solidFill>
              <a:effectLst/>
              <a:latin typeface="Söhne"/>
            </a:endParaRPr>
          </a:p>
          <a:p>
            <a:pPr marL="285750" indent="-285750">
              <a:buFont typeface="Wingdings" panose="05000000000000000000" pitchFamily="2" charset="2"/>
              <a:buChar char="q"/>
            </a:pPr>
            <a:r>
              <a:rPr lang="en-US" b="0" i="0" dirty="0">
                <a:solidFill>
                  <a:schemeClr val="accent3">
                    <a:lumMod val="40000"/>
                    <a:lumOff val="60000"/>
                  </a:schemeClr>
                </a:solidFill>
                <a:effectLst/>
                <a:latin typeface="Söhne"/>
              </a:rPr>
              <a:t>BOGOF and 500 Cashback promotions lead with positive ISU, indicating effectiveness in driving incremental sales, whereas 33% off and 50% off have lower ISU, suggesting they may not be as impactful. 25% off shows a negative ISU, indicating it may not be resonating with customers.</a:t>
            </a:r>
          </a:p>
          <a:p>
            <a:pPr marL="285750" indent="-285750">
              <a:buFont typeface="Wingdings" panose="05000000000000000000" pitchFamily="2" charset="2"/>
              <a:buChar char="q"/>
            </a:pPr>
            <a:endParaRPr lang="en-US" b="0" i="0" dirty="0">
              <a:solidFill>
                <a:schemeClr val="accent3">
                  <a:lumMod val="40000"/>
                  <a:lumOff val="60000"/>
                </a:schemeClr>
              </a:solidFill>
              <a:effectLst/>
              <a:latin typeface="Söhne"/>
            </a:endParaRPr>
          </a:p>
          <a:p>
            <a:pPr marL="285750" indent="-285750">
              <a:buFont typeface="Wingdings" panose="05000000000000000000" pitchFamily="2" charset="2"/>
              <a:buChar char="q"/>
            </a:pPr>
            <a:r>
              <a:rPr lang="en-US" b="0" i="0" dirty="0">
                <a:solidFill>
                  <a:schemeClr val="accent3">
                    <a:lumMod val="40000"/>
                    <a:lumOff val="60000"/>
                  </a:schemeClr>
                </a:solidFill>
                <a:effectLst/>
                <a:latin typeface="Söhne"/>
              </a:rPr>
              <a:t>500 Cashback" and "BOGOF" promotions led to significant revenue boosts, while "25%" and "50%" promotions resulted in declines, highlighting the varying effectiveness of different promotional strategies in driving sales.</a:t>
            </a:r>
          </a:p>
        </p:txBody>
      </p:sp>
    </p:spTree>
    <p:extLst>
      <p:ext uri="{BB962C8B-B14F-4D97-AF65-F5344CB8AC3E}">
        <p14:creationId xmlns:p14="http://schemas.microsoft.com/office/powerpoint/2010/main" val="16402881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5B429D-FF08-2E2E-0F8F-6A540419941E}"/>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71721321-C56F-1E73-79B7-6F881D6417E8}"/>
              </a:ext>
            </a:extLst>
          </p:cNvPr>
          <p:cNvSpPr>
            <a:spLocks noGrp="1"/>
          </p:cNvSpPr>
          <p:nvPr>
            <p:ph type="title"/>
          </p:nvPr>
        </p:nvSpPr>
        <p:spPr>
          <a:xfrm>
            <a:off x="587829" y="0"/>
            <a:ext cx="10515600" cy="1115434"/>
          </a:xfrm>
        </p:spPr>
        <p:txBody>
          <a:bodyPr/>
          <a:lstStyle/>
          <a:p>
            <a:pPr algn="ctr"/>
            <a:r>
              <a:rPr lang="en-US" dirty="0">
                <a:latin typeface="Engravers MT" panose="02090707080505020304" pitchFamily="18" charset="0"/>
              </a:rPr>
              <a:t>Insights : </a:t>
            </a:r>
          </a:p>
        </p:txBody>
      </p:sp>
      <p:sp>
        <p:nvSpPr>
          <p:cNvPr id="4" name="Footer Placeholder 3">
            <a:extLst>
              <a:ext uri="{FF2B5EF4-FFF2-40B4-BE49-F238E27FC236}">
                <a16:creationId xmlns:a16="http://schemas.microsoft.com/office/drawing/2014/main" id="{15059DDD-7ACE-7012-B298-46F6D8F4ED3E}"/>
              </a:ext>
            </a:extLst>
          </p:cNvPr>
          <p:cNvSpPr>
            <a:spLocks noGrp="1"/>
          </p:cNvSpPr>
          <p:nvPr>
            <p:ph type="ftr" sz="quarter" idx="28"/>
          </p:nvPr>
        </p:nvSpPr>
        <p:spPr>
          <a:xfrm>
            <a:off x="251366" y="6357879"/>
            <a:ext cx="4114800" cy="365125"/>
          </a:xfrm>
        </p:spPr>
        <p:txBody>
          <a:bodyPr/>
          <a:lstStyle/>
          <a:p>
            <a:r>
              <a:rPr lang="en-US" dirty="0"/>
              <a:t>AtliQ Mart</a:t>
            </a:r>
          </a:p>
        </p:txBody>
      </p:sp>
      <p:sp>
        <p:nvSpPr>
          <p:cNvPr id="8" name="Slide Number Placeholder 13">
            <a:extLst>
              <a:ext uri="{FF2B5EF4-FFF2-40B4-BE49-F238E27FC236}">
                <a16:creationId xmlns:a16="http://schemas.microsoft.com/office/drawing/2014/main" id="{22CB868B-7AE8-424E-FCCA-4BC597ED7E9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u="none" strike="noStrike" kern="1200" cap="none" spc="0" normalizeH="0" baseline="0" dirty="0">
              <a:ln>
                <a:noFill/>
              </a:ln>
              <a:solidFill>
                <a:schemeClr val="bg1"/>
              </a:solidFill>
              <a:effectLst/>
              <a:uLnTx/>
              <a:uFillTx/>
            </a:endParaRPr>
          </a:p>
        </p:txBody>
      </p:sp>
      <p:sp>
        <p:nvSpPr>
          <p:cNvPr id="48" name="TextBox 47">
            <a:extLst>
              <a:ext uri="{FF2B5EF4-FFF2-40B4-BE49-F238E27FC236}">
                <a16:creationId xmlns:a16="http://schemas.microsoft.com/office/drawing/2014/main" id="{672458A3-156F-B4C5-7D0B-2444F064F468}"/>
              </a:ext>
            </a:extLst>
          </p:cNvPr>
          <p:cNvSpPr txBox="1"/>
          <p:nvPr/>
        </p:nvSpPr>
        <p:spPr>
          <a:xfrm>
            <a:off x="744118" y="1056020"/>
            <a:ext cx="10825842" cy="3416320"/>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chemeClr val="tx2">
                    <a:lumMod val="25000"/>
                    <a:lumOff val="75000"/>
                  </a:schemeClr>
                </a:solidFill>
                <a:effectLst/>
                <a:latin typeface="Söhne"/>
              </a:rPr>
              <a:t>Combo1 has the highest IR at 58.46%, indicating high incremental revenue potential. Home appliances and grocery &amp; staples show lower IRs at 16.15% and 15.4% respectively, suggesting a lower revenue potential compared to Combo1.</a:t>
            </a:r>
          </a:p>
          <a:p>
            <a:pPr marL="285750" indent="-285750">
              <a:buFont typeface="Wingdings" panose="05000000000000000000" pitchFamily="2" charset="2"/>
              <a:buChar char="q"/>
            </a:pPr>
            <a:endParaRPr lang="en-US" b="0" i="0" dirty="0">
              <a:solidFill>
                <a:schemeClr val="tx2">
                  <a:lumMod val="25000"/>
                  <a:lumOff val="75000"/>
                </a:schemeClr>
              </a:solidFill>
              <a:effectLst/>
              <a:latin typeface="Söhne"/>
            </a:endParaRPr>
          </a:p>
          <a:p>
            <a:pPr marL="285750" indent="-285750">
              <a:buFont typeface="Wingdings" panose="05000000000000000000" pitchFamily="2" charset="2"/>
              <a:buChar char="q"/>
            </a:pPr>
            <a:r>
              <a:rPr lang="en-US" b="0" i="0" dirty="0">
                <a:solidFill>
                  <a:schemeClr val="tx2">
                    <a:lumMod val="25000"/>
                    <a:lumOff val="75000"/>
                  </a:schemeClr>
                </a:solidFill>
                <a:effectLst/>
                <a:latin typeface="Söhne"/>
              </a:rPr>
              <a:t>During the Diwali campaign, revenue increased by approximately </a:t>
            </a:r>
            <a:r>
              <a:rPr lang="en-IN" dirty="0">
                <a:solidFill>
                  <a:schemeClr val="tx2">
                    <a:lumMod val="25000"/>
                    <a:lumOff val="75000"/>
                  </a:schemeClr>
                </a:solidFill>
                <a:latin typeface="Söhne"/>
              </a:rPr>
              <a:t>109.03%</a:t>
            </a:r>
            <a:r>
              <a:rPr lang="en-US" dirty="0">
                <a:solidFill>
                  <a:schemeClr val="tx2">
                    <a:lumMod val="25000"/>
                    <a:lumOff val="75000"/>
                  </a:schemeClr>
                </a:solidFill>
                <a:latin typeface="Söhne"/>
              </a:rPr>
              <a:t> </a:t>
            </a:r>
            <a:r>
              <a:rPr lang="en-US" b="0" i="0" dirty="0">
                <a:solidFill>
                  <a:schemeClr val="tx2">
                    <a:lumMod val="25000"/>
                    <a:lumOff val="75000"/>
                  </a:schemeClr>
                </a:solidFill>
                <a:effectLst/>
                <a:latin typeface="Söhne"/>
              </a:rPr>
              <a:t>from 83M to 173.46M post-promotion, while during Sankranti, revenue increased by approximately </a:t>
            </a:r>
            <a:r>
              <a:rPr lang="en-IN" dirty="0">
                <a:solidFill>
                  <a:schemeClr val="tx2">
                    <a:lumMod val="25000"/>
                    <a:lumOff val="75000"/>
                  </a:schemeClr>
                </a:solidFill>
                <a:latin typeface="Söhne"/>
              </a:rPr>
              <a:t>113.91%</a:t>
            </a:r>
            <a:r>
              <a:rPr lang="en-US" dirty="0">
                <a:solidFill>
                  <a:schemeClr val="tx2">
                    <a:lumMod val="25000"/>
                    <a:lumOff val="75000"/>
                  </a:schemeClr>
                </a:solidFill>
                <a:latin typeface="Söhne"/>
              </a:rPr>
              <a:t> </a:t>
            </a:r>
            <a:r>
              <a:rPr lang="en-US" b="0" i="0" dirty="0">
                <a:solidFill>
                  <a:schemeClr val="tx2">
                    <a:lumMod val="25000"/>
                    <a:lumOff val="75000"/>
                  </a:schemeClr>
                </a:solidFill>
                <a:effectLst/>
                <a:latin typeface="Söhne"/>
              </a:rPr>
              <a:t>from 58M to 124.15M post-promotion, indicating the significant impact of promotions during festive periods</a:t>
            </a:r>
            <a:r>
              <a:rPr lang="en-US" dirty="0">
                <a:solidFill>
                  <a:schemeClr val="tx2">
                    <a:lumMod val="25000"/>
                    <a:lumOff val="75000"/>
                  </a:schemeClr>
                </a:solidFill>
                <a:latin typeface="Söhne"/>
              </a:rPr>
              <a:t>.</a:t>
            </a:r>
          </a:p>
          <a:p>
            <a:pPr marL="285750" indent="-285750">
              <a:buFont typeface="Wingdings" panose="05000000000000000000" pitchFamily="2" charset="2"/>
              <a:buChar char="q"/>
            </a:pPr>
            <a:endParaRPr lang="en-US" dirty="0">
              <a:solidFill>
                <a:schemeClr val="tx2">
                  <a:lumMod val="25000"/>
                  <a:lumOff val="75000"/>
                </a:schemeClr>
              </a:solidFill>
              <a:latin typeface="Söhne"/>
            </a:endParaRPr>
          </a:p>
          <a:p>
            <a:pPr marL="285750" indent="-285750">
              <a:buFont typeface="Wingdings" panose="05000000000000000000" pitchFamily="2" charset="2"/>
              <a:buChar char="q"/>
            </a:pPr>
            <a:r>
              <a:rPr lang="en-US" b="0" i="0" dirty="0">
                <a:solidFill>
                  <a:schemeClr val="tx2">
                    <a:lumMod val="25000"/>
                    <a:lumOff val="75000"/>
                  </a:schemeClr>
                </a:solidFill>
                <a:effectLst/>
                <a:latin typeface="Söhne"/>
              </a:rPr>
              <a:t>The promotions offering the highest IR% and ISU% are "500 Cashback" and "BOGOF," indicating their effectiveness in driving incremental sales and revenue. Conversely, "25% OFF" and "50% OFF" show negative IR% and ISU%, suggesting that these promotions are not resonating well with customers or may not be aligned with market demand. </a:t>
            </a:r>
          </a:p>
        </p:txBody>
      </p:sp>
    </p:spTree>
    <p:extLst>
      <p:ext uri="{BB962C8B-B14F-4D97-AF65-F5344CB8AC3E}">
        <p14:creationId xmlns:p14="http://schemas.microsoft.com/office/powerpoint/2010/main" val="21606137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E6368-706D-7E41-0574-E8C4F1D5FC5C}"/>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13DED64B-4DFA-FF89-1D64-7A0D8F6E0293}"/>
              </a:ext>
            </a:extLst>
          </p:cNvPr>
          <p:cNvSpPr>
            <a:spLocks noGrp="1"/>
          </p:cNvSpPr>
          <p:nvPr>
            <p:ph type="title"/>
          </p:nvPr>
        </p:nvSpPr>
        <p:spPr>
          <a:xfrm>
            <a:off x="587829" y="205274"/>
            <a:ext cx="10515600" cy="1115434"/>
          </a:xfrm>
        </p:spPr>
        <p:txBody>
          <a:bodyPr/>
          <a:lstStyle/>
          <a:p>
            <a:pPr algn="ctr"/>
            <a:r>
              <a:rPr lang="en-US" dirty="0">
                <a:latin typeface="Engravers MT" panose="02090707080505020304" pitchFamily="18" charset="0"/>
              </a:rPr>
              <a:t>recommendation :</a:t>
            </a:r>
          </a:p>
        </p:txBody>
      </p:sp>
      <p:sp>
        <p:nvSpPr>
          <p:cNvPr id="4" name="Footer Placeholder 3">
            <a:extLst>
              <a:ext uri="{FF2B5EF4-FFF2-40B4-BE49-F238E27FC236}">
                <a16:creationId xmlns:a16="http://schemas.microsoft.com/office/drawing/2014/main" id="{20F87E86-F803-B950-6968-1D409EE74C14}"/>
              </a:ext>
            </a:extLst>
          </p:cNvPr>
          <p:cNvSpPr>
            <a:spLocks noGrp="1"/>
          </p:cNvSpPr>
          <p:nvPr>
            <p:ph type="ftr" sz="quarter" idx="28"/>
          </p:nvPr>
        </p:nvSpPr>
        <p:spPr>
          <a:xfrm>
            <a:off x="204713" y="6329887"/>
            <a:ext cx="4114800" cy="365125"/>
          </a:xfrm>
        </p:spPr>
        <p:txBody>
          <a:bodyPr/>
          <a:lstStyle/>
          <a:p>
            <a:r>
              <a:rPr lang="en-US" dirty="0"/>
              <a:t>AtliQ Mart</a:t>
            </a:r>
          </a:p>
        </p:txBody>
      </p:sp>
      <p:sp>
        <p:nvSpPr>
          <p:cNvPr id="8" name="Slide Number Placeholder 13">
            <a:extLst>
              <a:ext uri="{FF2B5EF4-FFF2-40B4-BE49-F238E27FC236}">
                <a16:creationId xmlns:a16="http://schemas.microsoft.com/office/drawing/2014/main" id="{EDBDDB71-C42D-71BA-904A-80972D4CD1A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u="none" strike="noStrike" kern="1200" cap="none" spc="0" normalizeH="0" baseline="0" dirty="0">
              <a:ln>
                <a:noFill/>
              </a:ln>
              <a:solidFill>
                <a:schemeClr val="bg1"/>
              </a:solidFill>
              <a:effectLst/>
              <a:uLnTx/>
              <a:uFillTx/>
            </a:endParaRPr>
          </a:p>
        </p:txBody>
      </p:sp>
      <p:sp>
        <p:nvSpPr>
          <p:cNvPr id="48" name="TextBox 47">
            <a:extLst>
              <a:ext uri="{FF2B5EF4-FFF2-40B4-BE49-F238E27FC236}">
                <a16:creationId xmlns:a16="http://schemas.microsoft.com/office/drawing/2014/main" id="{8BBC0FCE-AB6E-2EAB-EA3F-3EA2D9B3B20C}"/>
              </a:ext>
            </a:extLst>
          </p:cNvPr>
          <p:cNvSpPr txBox="1"/>
          <p:nvPr/>
        </p:nvSpPr>
        <p:spPr>
          <a:xfrm>
            <a:off x="744118" y="1634518"/>
            <a:ext cx="10825842" cy="2585323"/>
          </a:xfrm>
          <a:prstGeom prst="rect">
            <a:avLst/>
          </a:prstGeom>
          <a:noFill/>
        </p:spPr>
        <p:txBody>
          <a:bodyPr wrap="square">
            <a:spAutoFit/>
          </a:bodyPr>
          <a:lstStyle/>
          <a:p>
            <a:pPr marL="285750" indent="-285750" algn="l">
              <a:buFont typeface="Wingdings" panose="05000000000000000000" pitchFamily="2" charset="2"/>
              <a:buChar char="Ø"/>
            </a:pPr>
            <a:r>
              <a:rPr lang="en-US" b="0" i="0" dirty="0">
                <a:solidFill>
                  <a:schemeClr val="accent4">
                    <a:lumMod val="20000"/>
                    <a:lumOff val="80000"/>
                  </a:schemeClr>
                </a:solidFill>
                <a:effectLst/>
                <a:latin typeface="Söhne"/>
              </a:rPr>
              <a:t>Despite having fewer stores, Madurai and Coimbatore generate higher revenue compared to Bengaluru, Chennai, and Hyderabad. The reasons behind this disparity need to be investigated.</a:t>
            </a:r>
          </a:p>
          <a:p>
            <a:pPr marL="285750" indent="-285750" algn="l">
              <a:buFont typeface="Wingdings" panose="05000000000000000000" pitchFamily="2" charset="2"/>
              <a:buChar char="Ø"/>
            </a:pPr>
            <a:endParaRPr lang="en-US" b="0" i="0" dirty="0">
              <a:solidFill>
                <a:schemeClr val="accent4">
                  <a:lumMod val="20000"/>
                  <a:lumOff val="80000"/>
                </a:schemeClr>
              </a:solidFill>
              <a:effectLst/>
              <a:latin typeface="Söhne"/>
            </a:endParaRPr>
          </a:p>
          <a:p>
            <a:pPr marL="285750" indent="-285750" algn="l">
              <a:buFont typeface="Wingdings" panose="05000000000000000000" pitchFamily="2" charset="2"/>
              <a:buChar char="Ø"/>
            </a:pPr>
            <a:r>
              <a:rPr lang="en-US" b="0" i="0" dirty="0">
                <a:solidFill>
                  <a:schemeClr val="accent4">
                    <a:lumMod val="20000"/>
                    <a:lumOff val="80000"/>
                  </a:schemeClr>
                </a:solidFill>
                <a:effectLst/>
                <a:latin typeface="Söhne"/>
              </a:rPr>
              <a:t>The introduction of the BOGOF offer on high-priced products led to a notable sales spike, increasing by up to 300%. However, the reason why these products were not initially the primary choice for customers needs to be determined.</a:t>
            </a:r>
          </a:p>
          <a:p>
            <a:pPr marL="285750" indent="-285750" algn="l">
              <a:buFont typeface="Wingdings" panose="05000000000000000000" pitchFamily="2" charset="2"/>
              <a:buChar char="Ø"/>
            </a:pPr>
            <a:endParaRPr lang="en-US" b="0" i="0" dirty="0">
              <a:solidFill>
                <a:schemeClr val="accent4">
                  <a:lumMod val="20000"/>
                  <a:lumOff val="80000"/>
                </a:schemeClr>
              </a:solidFill>
              <a:effectLst/>
              <a:latin typeface="Söhne"/>
            </a:endParaRPr>
          </a:p>
          <a:p>
            <a:pPr marL="285750" indent="-285750" algn="l">
              <a:buFont typeface="Wingdings" panose="05000000000000000000" pitchFamily="2" charset="2"/>
              <a:buChar char="Ø"/>
            </a:pPr>
            <a:r>
              <a:rPr lang="en-US" b="0" i="0" dirty="0">
                <a:solidFill>
                  <a:schemeClr val="accent4">
                    <a:lumMod val="20000"/>
                    <a:lumOff val="80000"/>
                  </a:schemeClr>
                </a:solidFill>
                <a:effectLst/>
                <a:latin typeface="Söhne"/>
              </a:rPr>
              <a:t>The most sold products fall under the Home Appliances category and combo offers. However, there is an opportunity to increase focus on the Grocery &amp; Staples category.</a:t>
            </a:r>
          </a:p>
        </p:txBody>
      </p:sp>
    </p:spTree>
    <p:extLst>
      <p:ext uri="{BB962C8B-B14F-4D97-AF65-F5344CB8AC3E}">
        <p14:creationId xmlns:p14="http://schemas.microsoft.com/office/powerpoint/2010/main" val="2980040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4506687" y="658509"/>
            <a:ext cx="7130203" cy="1325563"/>
          </a:xfrm>
        </p:spPr>
        <p:txBody>
          <a:bodyPr/>
          <a:lstStyle/>
          <a:p>
            <a:r>
              <a:rPr lang="en-US" sz="9600" b="0" dirty="0">
                <a:latin typeface="Algerian" panose="04020705040A02060702" pitchFamily="82" charset="0"/>
              </a:rPr>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grpSp>
        <p:nvGrpSpPr>
          <p:cNvPr id="2" name="Group 16">
            <a:extLst>
              <a:ext uri="{FF2B5EF4-FFF2-40B4-BE49-F238E27FC236}">
                <a16:creationId xmlns:a16="http://schemas.microsoft.com/office/drawing/2014/main" id="{D5447E0F-CC14-35E1-325B-97CB9312BD82}"/>
              </a:ext>
            </a:extLst>
          </p:cNvPr>
          <p:cNvGrpSpPr/>
          <p:nvPr/>
        </p:nvGrpSpPr>
        <p:grpSpPr>
          <a:xfrm>
            <a:off x="5772464" y="2481509"/>
            <a:ext cx="7290394" cy="2121783"/>
            <a:chOff x="16309" y="256396"/>
            <a:chExt cx="12742182" cy="3708462"/>
          </a:xfrm>
        </p:grpSpPr>
        <p:sp>
          <p:nvSpPr>
            <p:cNvPr id="3" name="Freeform 17">
              <a:extLst>
                <a:ext uri="{FF2B5EF4-FFF2-40B4-BE49-F238E27FC236}">
                  <a16:creationId xmlns:a16="http://schemas.microsoft.com/office/drawing/2014/main" id="{C4D3EF5E-5947-106D-6BE2-23FD9D27A18D}"/>
                </a:ext>
              </a:extLst>
            </p:cNvPr>
            <p:cNvSpPr/>
            <p:nvPr/>
          </p:nvSpPr>
          <p:spPr>
            <a:xfrm>
              <a:off x="202829" y="2442438"/>
              <a:ext cx="329877" cy="329877"/>
            </a:xfrm>
            <a:custGeom>
              <a:avLst/>
              <a:gdLst/>
              <a:ahLst/>
              <a:cxnLst/>
              <a:rect l="l" t="t" r="r" b="b"/>
              <a:pathLst>
                <a:path w="541876" h="541876">
                  <a:moveTo>
                    <a:pt x="0" y="0"/>
                  </a:moveTo>
                  <a:lnTo>
                    <a:pt x="541875" y="0"/>
                  </a:lnTo>
                  <a:lnTo>
                    <a:pt x="541875" y="541876"/>
                  </a:lnTo>
                  <a:lnTo>
                    <a:pt x="0" y="54187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4" name="Freeform 18">
              <a:extLst>
                <a:ext uri="{FF2B5EF4-FFF2-40B4-BE49-F238E27FC236}">
                  <a16:creationId xmlns:a16="http://schemas.microsoft.com/office/drawing/2014/main" id="{7CC072D0-499B-587D-0B94-A1C6F148B6E7}"/>
                </a:ext>
              </a:extLst>
            </p:cNvPr>
            <p:cNvSpPr/>
            <p:nvPr/>
          </p:nvSpPr>
          <p:spPr>
            <a:xfrm>
              <a:off x="65235" y="2293775"/>
              <a:ext cx="608966" cy="608967"/>
            </a:xfrm>
            <a:custGeom>
              <a:avLst/>
              <a:gdLst/>
              <a:ahLst/>
              <a:cxnLst/>
              <a:rect l="l" t="t" r="r" b="b"/>
              <a:pathLst>
                <a:path w="914915" h="914915">
                  <a:moveTo>
                    <a:pt x="0" y="0"/>
                  </a:moveTo>
                  <a:lnTo>
                    <a:pt x="914915" y="0"/>
                  </a:lnTo>
                  <a:lnTo>
                    <a:pt x="914915" y="914915"/>
                  </a:lnTo>
                  <a:lnTo>
                    <a:pt x="0" y="91491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5" name="TextBox 19">
              <a:extLst>
                <a:ext uri="{FF2B5EF4-FFF2-40B4-BE49-F238E27FC236}">
                  <a16:creationId xmlns:a16="http://schemas.microsoft.com/office/drawing/2014/main" id="{BE6557A1-7816-A408-B008-F21B8952867D}"/>
                </a:ext>
              </a:extLst>
            </p:cNvPr>
            <p:cNvSpPr txBox="1"/>
            <p:nvPr/>
          </p:nvSpPr>
          <p:spPr>
            <a:xfrm>
              <a:off x="1116730" y="2247177"/>
              <a:ext cx="10367435" cy="636444"/>
            </a:xfrm>
            <a:prstGeom prst="rect">
              <a:avLst/>
            </a:prstGeom>
          </p:spPr>
          <p:txBody>
            <a:bodyPr lIns="0" tIns="0" rIns="0" bIns="0" rtlCol="0" anchor="t">
              <a:spAutoFit/>
            </a:bodyPr>
            <a:lstStyle/>
            <a:p>
              <a:pPr marL="0" lvl="0" indent="0">
                <a:lnSpc>
                  <a:spcPts val="3089"/>
                </a:lnSpc>
                <a:spcBef>
                  <a:spcPct val="0"/>
                </a:spcBef>
              </a:pPr>
              <a:r>
                <a:rPr lang="en-US" u="sng" spc="128" dirty="0">
                  <a:solidFill>
                    <a:schemeClr val="tx2">
                      <a:lumMod val="25000"/>
                      <a:lumOff val="75000"/>
                    </a:schemeClr>
                  </a:solidFill>
                  <a:latin typeface="DM Sans"/>
                  <a:hlinkClick r:id="rId11" tooltip="https://www.linkedin.com/in/harshit-arora15/">
                    <a:extLst>
                      <a:ext uri="{A12FA001-AC4F-418D-AE19-62706E023703}">
                        <ahyp:hlinkClr xmlns:ahyp="http://schemas.microsoft.com/office/drawing/2018/hyperlinkcolor" val="tx"/>
                      </a:ext>
                    </a:extLst>
                  </a:hlinkClick>
                </a:rPr>
                <a:t>https://www.linkedin.com/in/pooja-poundkar/</a:t>
              </a:r>
              <a:endParaRPr lang="en-US" sz="2574" u="sng" spc="128" dirty="0">
                <a:solidFill>
                  <a:schemeClr val="tx2">
                    <a:lumMod val="25000"/>
                    <a:lumOff val="75000"/>
                  </a:schemeClr>
                </a:solidFill>
                <a:latin typeface="DM Sans"/>
                <a:hlinkClick r:id="rId11" tooltip="https://www.linkedin.com/in/harshit-arora15/">
                  <a:extLst>
                    <a:ext uri="{A12FA001-AC4F-418D-AE19-62706E023703}">
                      <ahyp:hlinkClr xmlns:ahyp="http://schemas.microsoft.com/office/drawing/2018/hyperlinkcolor" val="tx"/>
                    </a:ext>
                  </a:extLst>
                </a:hlinkClick>
              </a:endParaRPr>
            </a:p>
          </p:txBody>
        </p:sp>
        <p:sp>
          <p:nvSpPr>
            <p:cNvPr id="6" name="Freeform 20">
              <a:extLst>
                <a:ext uri="{FF2B5EF4-FFF2-40B4-BE49-F238E27FC236}">
                  <a16:creationId xmlns:a16="http://schemas.microsoft.com/office/drawing/2014/main" id="{4A13467D-7A66-F16D-1270-274DD0DFE762}"/>
                </a:ext>
              </a:extLst>
            </p:cNvPr>
            <p:cNvSpPr/>
            <p:nvPr/>
          </p:nvSpPr>
          <p:spPr>
            <a:xfrm>
              <a:off x="146774" y="3355893"/>
              <a:ext cx="608965" cy="608965"/>
            </a:xfrm>
            <a:custGeom>
              <a:avLst/>
              <a:gdLst/>
              <a:ahLst/>
              <a:cxnLst/>
              <a:rect l="l" t="t" r="r" b="b"/>
              <a:pathLst>
                <a:path w="914915" h="914915">
                  <a:moveTo>
                    <a:pt x="0" y="0"/>
                  </a:moveTo>
                  <a:lnTo>
                    <a:pt x="914915" y="0"/>
                  </a:lnTo>
                  <a:lnTo>
                    <a:pt x="914915" y="914915"/>
                  </a:lnTo>
                  <a:lnTo>
                    <a:pt x="0" y="914915"/>
                  </a:lnTo>
                  <a:lnTo>
                    <a:pt x="0" y="0"/>
                  </a:lnTo>
                  <a:close/>
                </a:path>
              </a:pathLst>
            </a:custGeom>
            <a:blipFill>
              <a:blip r:embed="rId12"/>
              <a:stretch>
                <a:fillRect/>
              </a:stretch>
            </a:blipFill>
          </p:spPr>
        </p:sp>
        <p:sp>
          <p:nvSpPr>
            <p:cNvPr id="7" name="Freeform 21">
              <a:extLst>
                <a:ext uri="{FF2B5EF4-FFF2-40B4-BE49-F238E27FC236}">
                  <a16:creationId xmlns:a16="http://schemas.microsoft.com/office/drawing/2014/main" id="{0F1E978B-B623-8182-052D-B19B5B637626}"/>
                </a:ext>
              </a:extLst>
            </p:cNvPr>
            <p:cNvSpPr/>
            <p:nvPr/>
          </p:nvSpPr>
          <p:spPr>
            <a:xfrm>
              <a:off x="168515" y="1437977"/>
              <a:ext cx="375222" cy="375222"/>
            </a:xfrm>
            <a:custGeom>
              <a:avLst/>
              <a:gdLst/>
              <a:ahLst/>
              <a:cxnLst/>
              <a:rect l="l" t="t" r="r" b="b"/>
              <a:pathLst>
                <a:path w="527269" h="527269">
                  <a:moveTo>
                    <a:pt x="0" y="0"/>
                  </a:moveTo>
                  <a:lnTo>
                    <a:pt x="527269" y="0"/>
                  </a:lnTo>
                  <a:lnTo>
                    <a:pt x="527269" y="527269"/>
                  </a:lnTo>
                  <a:lnTo>
                    <a:pt x="0" y="527269"/>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8" name="TextBox 22">
              <a:extLst>
                <a:ext uri="{FF2B5EF4-FFF2-40B4-BE49-F238E27FC236}">
                  <a16:creationId xmlns:a16="http://schemas.microsoft.com/office/drawing/2014/main" id="{08F42184-52C1-1753-1537-B87463B3E63A}"/>
                </a:ext>
              </a:extLst>
            </p:cNvPr>
            <p:cNvSpPr txBox="1"/>
            <p:nvPr/>
          </p:nvSpPr>
          <p:spPr>
            <a:xfrm>
              <a:off x="1084114" y="3276679"/>
              <a:ext cx="10367435" cy="636444"/>
            </a:xfrm>
            <a:prstGeom prst="rect">
              <a:avLst/>
            </a:prstGeom>
          </p:spPr>
          <p:txBody>
            <a:bodyPr lIns="0" tIns="0" rIns="0" bIns="0" rtlCol="0" anchor="t">
              <a:spAutoFit/>
            </a:bodyPr>
            <a:lstStyle/>
            <a:p>
              <a:pPr marL="0" lvl="0" indent="0">
                <a:lnSpc>
                  <a:spcPts val="3089"/>
                </a:lnSpc>
                <a:spcBef>
                  <a:spcPct val="0"/>
                </a:spcBef>
              </a:pPr>
              <a:r>
                <a:rPr lang="en-US" u="sng" spc="128" dirty="0">
                  <a:solidFill>
                    <a:srgbClr val="FFFBFB"/>
                  </a:solidFill>
                  <a:latin typeface="DM Sans"/>
                  <a:hlinkClick r:id="rId15" tooltip="https://github.com/harshit9711"/>
                </a:rPr>
                <a:t>https://github.com/poojapoundkar</a:t>
              </a:r>
            </a:p>
          </p:txBody>
        </p:sp>
        <p:sp>
          <p:nvSpPr>
            <p:cNvPr id="9" name="Freeform 23">
              <a:extLst>
                <a:ext uri="{FF2B5EF4-FFF2-40B4-BE49-F238E27FC236}">
                  <a16:creationId xmlns:a16="http://schemas.microsoft.com/office/drawing/2014/main" id="{241E4392-6B50-6B69-2616-BE34E8527F10}"/>
                </a:ext>
              </a:extLst>
            </p:cNvPr>
            <p:cNvSpPr/>
            <p:nvPr/>
          </p:nvSpPr>
          <p:spPr>
            <a:xfrm>
              <a:off x="16313" y="371311"/>
              <a:ext cx="641577" cy="566250"/>
            </a:xfrm>
            <a:custGeom>
              <a:avLst/>
              <a:gdLst/>
              <a:ahLst/>
              <a:cxnLst/>
              <a:rect l="l" t="t" r="r" b="b"/>
              <a:pathLst>
                <a:path w="909996" h="909996">
                  <a:moveTo>
                    <a:pt x="0" y="0"/>
                  </a:moveTo>
                  <a:lnTo>
                    <a:pt x="909996" y="0"/>
                  </a:lnTo>
                  <a:lnTo>
                    <a:pt x="909996" y="909996"/>
                  </a:lnTo>
                  <a:lnTo>
                    <a:pt x="0" y="909996"/>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TextBox 24">
              <a:extLst>
                <a:ext uri="{FF2B5EF4-FFF2-40B4-BE49-F238E27FC236}">
                  <a16:creationId xmlns:a16="http://schemas.microsoft.com/office/drawing/2014/main" id="{C47E6591-745C-82A1-ADE1-C5F3AB311C54}"/>
                </a:ext>
              </a:extLst>
            </p:cNvPr>
            <p:cNvSpPr txBox="1"/>
            <p:nvPr/>
          </p:nvSpPr>
          <p:spPr>
            <a:xfrm>
              <a:off x="967746" y="256396"/>
              <a:ext cx="8469896" cy="636444"/>
            </a:xfrm>
            <a:prstGeom prst="rect">
              <a:avLst/>
            </a:prstGeom>
          </p:spPr>
          <p:txBody>
            <a:bodyPr wrap="square" lIns="0" tIns="0" rIns="0" bIns="0" rtlCol="0" anchor="t">
              <a:spAutoFit/>
            </a:bodyPr>
            <a:lstStyle/>
            <a:p>
              <a:pPr marL="0" lvl="0" indent="0">
                <a:lnSpc>
                  <a:spcPts val="3089"/>
                </a:lnSpc>
                <a:spcBef>
                  <a:spcPct val="0"/>
                </a:spcBef>
              </a:pPr>
              <a:r>
                <a:rPr lang="en-US" spc="128" dirty="0">
                  <a:solidFill>
                    <a:schemeClr val="tx2">
                      <a:lumMod val="25000"/>
                      <a:lumOff val="75000"/>
                    </a:schemeClr>
                  </a:solidFill>
                  <a:latin typeface="DM Sans"/>
                </a:rPr>
                <a:t>poojapoundkar1995@gmail.com</a:t>
              </a:r>
            </a:p>
          </p:txBody>
        </p:sp>
        <p:sp>
          <p:nvSpPr>
            <p:cNvPr id="11" name="TextBox 25">
              <a:extLst>
                <a:ext uri="{FF2B5EF4-FFF2-40B4-BE49-F238E27FC236}">
                  <a16:creationId xmlns:a16="http://schemas.microsoft.com/office/drawing/2014/main" id="{A03047BE-F2EB-9FA2-71A2-8DC7B636A323}"/>
                </a:ext>
              </a:extLst>
            </p:cNvPr>
            <p:cNvSpPr txBox="1"/>
            <p:nvPr/>
          </p:nvSpPr>
          <p:spPr>
            <a:xfrm>
              <a:off x="1002574" y="1151387"/>
              <a:ext cx="11755917" cy="636444"/>
            </a:xfrm>
            <a:prstGeom prst="rect">
              <a:avLst/>
            </a:prstGeom>
          </p:spPr>
          <p:txBody>
            <a:bodyPr lIns="0" tIns="0" rIns="0" bIns="0" rtlCol="0" anchor="t">
              <a:spAutoFit/>
            </a:bodyPr>
            <a:lstStyle/>
            <a:p>
              <a:pPr marL="0" lvl="0" indent="0">
                <a:lnSpc>
                  <a:spcPts val="3089"/>
                </a:lnSpc>
                <a:spcBef>
                  <a:spcPct val="0"/>
                </a:spcBef>
              </a:pPr>
              <a:r>
                <a:rPr lang="en-US" u="sng" spc="128" dirty="0">
                  <a:solidFill>
                    <a:srgbClr val="FFFBFB"/>
                  </a:solidFill>
                  <a:latin typeface="DM Sans"/>
                  <a:hlinkClick r:id="rId18" tooltip="https://codebasics.io/portfolio/Harshit-arora"/>
                </a:rPr>
                <a:t>https://codebasics.io/portfolio/Pooja-Poundkar</a:t>
              </a:r>
            </a:p>
          </p:txBody>
        </p:sp>
        <p:sp>
          <p:nvSpPr>
            <p:cNvPr id="12" name="Freeform 26">
              <a:extLst>
                <a:ext uri="{FF2B5EF4-FFF2-40B4-BE49-F238E27FC236}">
                  <a16:creationId xmlns:a16="http://schemas.microsoft.com/office/drawing/2014/main" id="{23C4B98A-494E-2409-EDE1-E55E247446B5}"/>
                </a:ext>
              </a:extLst>
            </p:cNvPr>
            <p:cNvSpPr/>
            <p:nvPr/>
          </p:nvSpPr>
          <p:spPr>
            <a:xfrm>
              <a:off x="16309" y="1280576"/>
              <a:ext cx="674198" cy="674198"/>
            </a:xfrm>
            <a:custGeom>
              <a:avLst/>
              <a:gdLst/>
              <a:ahLst/>
              <a:cxnLst/>
              <a:rect l="l" t="t" r="r" b="b"/>
              <a:pathLst>
                <a:path w="914915" h="914915">
                  <a:moveTo>
                    <a:pt x="0" y="0"/>
                  </a:moveTo>
                  <a:lnTo>
                    <a:pt x="914915" y="0"/>
                  </a:lnTo>
                  <a:lnTo>
                    <a:pt x="914915" y="914915"/>
                  </a:lnTo>
                  <a:lnTo>
                    <a:pt x="0" y="91491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spTree>
    <p:extLst>
      <p:ext uri="{BB962C8B-B14F-4D97-AF65-F5344CB8AC3E}">
        <p14:creationId xmlns:p14="http://schemas.microsoft.com/office/powerpoint/2010/main" val="52927941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latin typeface="Engravers MT" panose="02090707080505020304" pitchFamily="18" charset="0"/>
              </a:rPr>
              <a:t>Agenda</a:t>
            </a:r>
            <a:endParaRPr lang="en-US" dirty="0">
              <a:latin typeface="Engravers MT" panose="02090707080505020304" pitchFamily="18" charset="0"/>
            </a:endParaRPr>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Problem</a:t>
            </a:r>
          </a:p>
          <a:p>
            <a:r>
              <a:rPr lang="en-US" dirty="0"/>
              <a:t>Statement</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Analysis Goals</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Ad-Hock Business Requests</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Insights &amp;</a:t>
            </a:r>
          </a:p>
          <a:p>
            <a:r>
              <a:rPr lang="en-US" dirty="0"/>
              <a:t>Recommendation</a:t>
            </a:r>
          </a:p>
        </p:txBody>
      </p:sp>
      <p:sp>
        <p:nvSpPr>
          <p:cNvPr id="20" name="Footer Placeholder 19">
            <a:extLst>
              <a:ext uri="{FF2B5EF4-FFF2-40B4-BE49-F238E27FC236}">
                <a16:creationId xmlns:a16="http://schemas.microsoft.com/office/drawing/2014/main" id="{1664F554-8F3F-2148-FE86-1FE8F66B856B}"/>
              </a:ext>
            </a:extLst>
          </p:cNvPr>
          <p:cNvSpPr>
            <a:spLocks noGrp="1"/>
          </p:cNvSpPr>
          <p:nvPr>
            <p:ph type="ftr" sz="quarter" idx="33"/>
          </p:nvPr>
        </p:nvSpPr>
        <p:spPr/>
        <p:txBody>
          <a:bodyPr/>
          <a:lstStyle/>
          <a:p>
            <a:r>
              <a:rPr lang="en-US" noProof="0" dirty="0"/>
              <a:t>AtliQ Mart</a:t>
            </a:r>
          </a:p>
        </p:txBody>
      </p:sp>
      <p:sp>
        <p:nvSpPr>
          <p:cNvPr id="2" name="Hexagon 1">
            <a:extLst>
              <a:ext uri="{FF2B5EF4-FFF2-40B4-BE49-F238E27FC236}">
                <a16:creationId xmlns:a16="http://schemas.microsoft.com/office/drawing/2014/main" id="{E2F8A0E2-1256-503C-9A0D-9D8B4C60D502}"/>
              </a:ext>
            </a:extLst>
          </p:cNvPr>
          <p:cNvSpPr/>
          <p:nvPr/>
        </p:nvSpPr>
        <p:spPr>
          <a:xfrm rot="5400000">
            <a:off x="6153537" y="4166120"/>
            <a:ext cx="2183366" cy="1950098"/>
          </a:xfrm>
          <a:prstGeom prst="hex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587B120-1E77-52DC-1FB7-258273240594}"/>
              </a:ext>
            </a:extLst>
          </p:cNvPr>
          <p:cNvSpPr txBox="1"/>
          <p:nvPr/>
        </p:nvSpPr>
        <p:spPr>
          <a:xfrm>
            <a:off x="6512768" y="4917232"/>
            <a:ext cx="1511559" cy="646331"/>
          </a:xfrm>
          <a:prstGeom prst="rect">
            <a:avLst/>
          </a:prstGeom>
        </p:spPr>
        <p:txBody>
          <a:bodyPr wrap="square" rtlCol="0">
            <a:spAutoFit/>
          </a:bodyPr>
          <a:lstStyle/>
          <a:p>
            <a:pPr algn="ctr"/>
            <a:r>
              <a:rPr lang="en-US" dirty="0">
                <a:solidFill>
                  <a:schemeClr val="bg1"/>
                </a:solidFill>
              </a:rPr>
              <a:t>Dashboard</a:t>
            </a:r>
          </a:p>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7755351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136350" y="799937"/>
            <a:ext cx="5117162" cy="1325563"/>
          </a:xfrm>
        </p:spPr>
        <p:txBody>
          <a:bodyPr/>
          <a:lstStyle/>
          <a:p>
            <a:r>
              <a:rPr lang="en-US" altLang="zh-CN" sz="3200" dirty="0">
                <a:latin typeface="Engravers MT" panose="02090707080505020304" pitchFamily="18" charset="0"/>
              </a:rPr>
              <a:t>Introduction</a:t>
            </a:r>
            <a:endParaRPr lang="en-US" sz="3200" dirty="0">
              <a:latin typeface="Engravers MT" panose="02090707080505020304" pitchFamily="18" charset="0"/>
            </a:endParaRP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22962" y="2185244"/>
            <a:ext cx="4260180" cy="1294530"/>
          </a:xfrm>
        </p:spPr>
        <p:txBody>
          <a:bodyPr/>
          <a:lstStyle/>
          <a:p>
            <a:pPr marL="342900" indent="-342900" algn="l">
              <a:buFont typeface="Wingdings" panose="05000000000000000000" pitchFamily="2" charset="2"/>
              <a:buChar char="v"/>
            </a:pPr>
            <a:r>
              <a:rPr lang="en-US" sz="1800" b="0" i="0" dirty="0">
                <a:solidFill>
                  <a:schemeClr val="accent2">
                    <a:lumMod val="20000"/>
                    <a:lumOff val="80000"/>
                  </a:schemeClr>
                </a:solidFill>
                <a:effectLst/>
                <a:latin typeface="Söhne"/>
              </a:rPr>
              <a:t>AtliQ Mart, with its 50 stores across major cities like Bengaluru, Chennai, Hyderabad, Mysuru and more, offered great discounts on AtliQ branded products during Diwali 2023 and Sankranti 2024.</a:t>
            </a:r>
          </a:p>
          <a:p>
            <a:pPr marL="342900" indent="-342900" algn="l">
              <a:buFont typeface="Wingdings" panose="05000000000000000000" pitchFamily="2" charset="2"/>
              <a:buChar char="v"/>
            </a:pPr>
            <a:r>
              <a:rPr lang="en-US" sz="1800" b="0" i="0" dirty="0">
                <a:solidFill>
                  <a:schemeClr val="accent2">
                    <a:lumMod val="20000"/>
                    <a:lumOff val="80000"/>
                  </a:schemeClr>
                </a:solidFill>
                <a:effectLst/>
                <a:latin typeface="Söhne"/>
              </a:rPr>
              <a:t>The festive seasons of Diwali 2023 and Sankranti 2024 saw AtliQ Mart's 50 retail outlets host a huge promotion, making quality products more accessible to customers.</a:t>
            </a:r>
          </a:p>
          <a:p>
            <a:endParaRPr lang="en-US" dirty="0"/>
          </a:p>
          <a:p>
            <a:endParaRPr lang="en-US" dirty="0"/>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484632" y="6217920"/>
            <a:ext cx="4114800" cy="365125"/>
          </a:xfrm>
        </p:spPr>
        <p:txBody>
          <a:bodyPr/>
          <a:lstStyle/>
          <a:p>
            <a:r>
              <a:rPr lang="en-US" dirty="0"/>
              <a:t>AtliQ Mart</a:t>
            </a:r>
          </a:p>
          <a:p>
            <a:endParaRPr lang="en-US" dirty="0"/>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3">
            <a:extLst>
              <a:ext uri="{837473B0-CC2E-450A-ABE3-18F120FF3D39}">
                <a1611:picAttrSrcUrl xmlns:a1611="http://schemas.microsoft.com/office/drawing/2016/11/main" r:id="rId4"/>
              </a:ext>
            </a:extLst>
          </a:blip>
          <a:srcRect l="8219" r="8219"/>
          <a:stretch/>
        </p:blipFill>
        <p:spPr>
          <a:xfrm>
            <a:off x="5745001" y="0"/>
            <a:ext cx="6446999" cy="6858000"/>
          </a:xfr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77554804"/>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4466729" y="580535"/>
            <a:ext cx="6599429" cy="1325563"/>
          </a:xfrm>
        </p:spPr>
        <p:txBody>
          <a:bodyPr/>
          <a:lstStyle/>
          <a:p>
            <a:pPr algn="ctr"/>
            <a:r>
              <a:rPr lang="en-US" dirty="0">
                <a:latin typeface="Engravers MT" panose="02090707080505020304" pitchFamily="18" charset="0"/>
              </a:rPr>
              <a:t>Problem Statement :</a:t>
            </a:r>
          </a:p>
        </p:txBody>
      </p:sp>
      <p:pic>
        <p:nvPicPr>
          <p:cNvPr id="26" name="Picture Placeholder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8"/>
          </p:nvPr>
        </p:nvSpPr>
        <p:spPr>
          <a:xfrm>
            <a:off x="4749282" y="2324410"/>
            <a:ext cx="6195526" cy="2508847"/>
          </a:xfrm>
        </p:spPr>
        <p:txBody>
          <a:bodyPr/>
          <a:lstStyle/>
          <a:p>
            <a:pPr algn="l"/>
            <a:r>
              <a:rPr lang="en-US" sz="2200" b="0" i="0" dirty="0">
                <a:solidFill>
                  <a:schemeClr val="accent2">
                    <a:lumMod val="20000"/>
                    <a:lumOff val="80000"/>
                  </a:schemeClr>
                </a:solidFill>
                <a:effectLst/>
                <a:latin typeface="Söhne"/>
              </a:rPr>
              <a:t>AtliQ Mart, a leading retail chain with 50 outlets across southern India, ran substantial Diwali 2023 and Sankranti 2024 promotions on their AtliQ brand.</a:t>
            </a:r>
          </a:p>
          <a:p>
            <a:pPr algn="l"/>
            <a:endParaRPr lang="en-US" sz="2200" b="0" i="0" dirty="0">
              <a:solidFill>
                <a:schemeClr val="accent2">
                  <a:lumMod val="20000"/>
                  <a:lumOff val="80000"/>
                </a:schemeClr>
              </a:solidFill>
              <a:effectLst/>
              <a:latin typeface="Söhne"/>
            </a:endParaRPr>
          </a:p>
          <a:p>
            <a:pPr algn="l"/>
            <a:r>
              <a:rPr lang="en-US" sz="2200" b="0" i="0" dirty="0">
                <a:solidFill>
                  <a:schemeClr val="accent2">
                    <a:lumMod val="20000"/>
                    <a:lumOff val="80000"/>
                  </a:schemeClr>
                </a:solidFill>
                <a:effectLst/>
                <a:latin typeface="Söhne"/>
              </a:rPr>
              <a:t>The Sales Director needs a thorough evaluation to differentiate successful promotions from those that underperformed.</a:t>
            </a:r>
          </a:p>
          <a:p>
            <a:pPr algn="l"/>
            <a:endParaRPr lang="en-US" sz="2200" b="0" i="0" dirty="0">
              <a:solidFill>
                <a:schemeClr val="accent2">
                  <a:lumMod val="20000"/>
                  <a:lumOff val="80000"/>
                </a:schemeClr>
              </a:solidFill>
              <a:effectLst/>
              <a:latin typeface="Söhne"/>
            </a:endParaRPr>
          </a:p>
          <a:p>
            <a:pPr algn="l"/>
            <a:r>
              <a:rPr lang="en-US" sz="2200" b="0" i="0" dirty="0">
                <a:solidFill>
                  <a:schemeClr val="accent2">
                    <a:lumMod val="20000"/>
                    <a:lumOff val="80000"/>
                  </a:schemeClr>
                </a:solidFill>
                <a:effectLst/>
                <a:latin typeface="Söhne"/>
              </a:rPr>
              <a:t>The aim is to pinpoint effective strategies and refine future promotional campaigns for optimum results.</a:t>
            </a:r>
          </a:p>
          <a:p>
            <a:endParaRPr lang="en-US" dirty="0"/>
          </a:p>
        </p:txBody>
      </p:sp>
      <p:sp>
        <p:nvSpPr>
          <p:cNvPr id="11" name="Slide Number Placeholder 13">
            <a:extLst>
              <a:ext uri="{FF2B5EF4-FFF2-40B4-BE49-F238E27FC236}">
                <a16:creationId xmlns:a16="http://schemas.microsoft.com/office/drawing/2014/main"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u="none" strike="noStrike" kern="1200" cap="none" spc="0" normalizeH="0" baseline="0" dirty="0">
              <a:ln>
                <a:noFill/>
              </a:ln>
              <a:solidFill>
                <a:schemeClr val="bg1"/>
              </a:solidFill>
              <a:effectLst/>
              <a:uLnTx/>
              <a:uFillTx/>
            </a:endParaRPr>
          </a:p>
        </p:txBody>
      </p:sp>
      <p:pic>
        <p:nvPicPr>
          <p:cNvPr id="7" name="Picture 6">
            <a:extLst>
              <a:ext uri="{FF2B5EF4-FFF2-40B4-BE49-F238E27FC236}">
                <a16:creationId xmlns:a16="http://schemas.microsoft.com/office/drawing/2014/main" id="{59B36B93-90BF-5492-8F88-44BD298FF96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264087" y="2359089"/>
            <a:ext cx="410547" cy="410547"/>
          </a:xfrm>
          <a:prstGeom prst="rect">
            <a:avLst/>
          </a:prstGeom>
        </p:spPr>
      </p:pic>
      <p:pic>
        <p:nvPicPr>
          <p:cNvPr id="10" name="Picture 9">
            <a:extLst>
              <a:ext uri="{FF2B5EF4-FFF2-40B4-BE49-F238E27FC236}">
                <a16:creationId xmlns:a16="http://schemas.microsoft.com/office/drawing/2014/main" id="{C7B3465C-9FFC-6273-4035-50BF09D29C8D}"/>
              </a:ext>
            </a:extLst>
          </p:cNvPr>
          <p:cNvPicPr>
            <a:picLocks noChangeAspect="1"/>
          </p:cNvPicPr>
          <p:nvPr/>
        </p:nvPicPr>
        <p:blipFill>
          <a:blip r:embed="rId6"/>
          <a:stretch>
            <a:fillRect/>
          </a:stretch>
        </p:blipFill>
        <p:spPr>
          <a:xfrm>
            <a:off x="4241264" y="3648269"/>
            <a:ext cx="525124" cy="525124"/>
          </a:xfrm>
          <a:prstGeom prst="rect">
            <a:avLst/>
          </a:prstGeom>
        </p:spPr>
      </p:pic>
      <p:pic>
        <p:nvPicPr>
          <p:cNvPr id="13" name="Picture 12">
            <a:extLst>
              <a:ext uri="{FF2B5EF4-FFF2-40B4-BE49-F238E27FC236}">
                <a16:creationId xmlns:a16="http://schemas.microsoft.com/office/drawing/2014/main" id="{3854DBCD-EFC7-D2CF-AF56-455BEDFC4DC4}"/>
              </a:ext>
            </a:extLst>
          </p:cNvPr>
          <p:cNvPicPr>
            <a:picLocks noChangeAspect="1"/>
          </p:cNvPicPr>
          <p:nvPr/>
        </p:nvPicPr>
        <p:blipFill>
          <a:blip r:embed="rId7"/>
          <a:stretch>
            <a:fillRect/>
          </a:stretch>
        </p:blipFill>
        <p:spPr>
          <a:xfrm>
            <a:off x="4327848" y="5038531"/>
            <a:ext cx="410546" cy="410546"/>
          </a:xfrm>
          <a:prstGeom prst="rect">
            <a:avLst/>
          </a:prstGeom>
        </p:spPr>
      </p:pic>
    </p:spTree>
    <p:extLst>
      <p:ext uri="{BB962C8B-B14F-4D97-AF65-F5344CB8AC3E}">
        <p14:creationId xmlns:p14="http://schemas.microsoft.com/office/powerpoint/2010/main" val="41821480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DBC22-9C30-E644-7339-B402A387EB2A}"/>
              </a:ext>
            </a:extLst>
          </p:cNvPr>
          <p:cNvSpPr>
            <a:spLocks noGrp="1"/>
          </p:cNvSpPr>
          <p:nvPr>
            <p:ph type="title"/>
          </p:nvPr>
        </p:nvSpPr>
        <p:spPr>
          <a:xfrm>
            <a:off x="1120870" y="2238853"/>
            <a:ext cx="5257793" cy="2057441"/>
          </a:xfrm>
        </p:spPr>
        <p:txBody>
          <a:bodyPr/>
          <a:lstStyle/>
          <a:p>
            <a:r>
              <a:rPr lang="en-US" sz="5400" dirty="0">
                <a:solidFill>
                  <a:srgbClr val="FFFFFF"/>
                </a:solidFill>
                <a:effectLst/>
                <a:latin typeface="Engravers MT" panose="02090707080505020304" pitchFamily="18" charset="0"/>
                <a:ea typeface="Calibri" panose="020F0502020204030204" pitchFamily="34" charset="0"/>
              </a:rPr>
              <a:t>Ad-Hoc</a:t>
            </a:r>
            <a:r>
              <a:rPr lang="en-US" sz="5400" spc="-45" dirty="0">
                <a:solidFill>
                  <a:srgbClr val="FFFFFF"/>
                </a:solidFill>
                <a:effectLst/>
                <a:latin typeface="Engravers MT" panose="02090707080505020304" pitchFamily="18" charset="0"/>
                <a:ea typeface="Calibri" panose="020F0502020204030204" pitchFamily="34" charset="0"/>
              </a:rPr>
              <a:t> </a:t>
            </a:r>
            <a:r>
              <a:rPr lang="en-US" sz="5400" dirty="0">
                <a:solidFill>
                  <a:srgbClr val="FFFFFF"/>
                </a:solidFill>
                <a:effectLst/>
                <a:latin typeface="Engravers MT" panose="02090707080505020304" pitchFamily="18" charset="0"/>
                <a:ea typeface="Calibri" panose="020F0502020204030204" pitchFamily="34" charset="0"/>
              </a:rPr>
              <a:t>Business</a:t>
            </a:r>
            <a:r>
              <a:rPr lang="en-US" sz="5400" spc="-1205" dirty="0">
                <a:solidFill>
                  <a:srgbClr val="FFFFFF"/>
                </a:solidFill>
                <a:effectLst/>
                <a:latin typeface="Engravers MT" panose="02090707080505020304" pitchFamily="18" charset="0"/>
                <a:ea typeface="Calibri" panose="020F0502020204030204" pitchFamily="34" charset="0"/>
              </a:rPr>
              <a:t> </a:t>
            </a:r>
            <a:r>
              <a:rPr lang="en-US" sz="5400" dirty="0">
                <a:solidFill>
                  <a:srgbClr val="FFFFFF"/>
                </a:solidFill>
                <a:effectLst/>
                <a:latin typeface="Engravers MT" panose="02090707080505020304" pitchFamily="18" charset="0"/>
                <a:ea typeface="Calibri" panose="020F0502020204030204" pitchFamily="34" charset="0"/>
              </a:rPr>
              <a:t>Requests</a:t>
            </a:r>
            <a:br>
              <a:rPr lang="en-IN" sz="1800" dirty="0">
                <a:effectLst/>
                <a:latin typeface="Calibri" panose="020F0502020204030204" pitchFamily="34" charset="0"/>
                <a:ea typeface="Calibri" panose="020F0502020204030204" pitchFamily="34" charset="0"/>
              </a:rPr>
            </a:br>
            <a:endParaRPr lang="en-IN" dirty="0"/>
          </a:p>
        </p:txBody>
      </p:sp>
      <p:pic>
        <p:nvPicPr>
          <p:cNvPr id="6" name="Picture Placeholder 5">
            <a:extLst>
              <a:ext uri="{FF2B5EF4-FFF2-40B4-BE49-F238E27FC236}">
                <a16:creationId xmlns:a16="http://schemas.microsoft.com/office/drawing/2014/main" id="{8F176BD0-EA9B-E2E1-90DC-25BE6C79C537}"/>
              </a:ext>
            </a:extLst>
          </p:cNvPr>
          <p:cNvPicPr>
            <a:picLocks noGrp="1" noChangeAspect="1"/>
          </p:cNvPicPr>
          <p:nvPr>
            <p:ph type="pic" sz="quarter" idx="47"/>
          </p:nvPr>
        </p:nvPicPr>
        <p:blipFill>
          <a:blip r:embed="rId2"/>
          <a:srcRect l="21012" r="21012"/>
          <a:stretch>
            <a:fillRect/>
          </a:stretch>
        </p:blipFill>
        <p:spPr>
          <a:xfrm>
            <a:off x="6751887" y="840497"/>
            <a:ext cx="4405503" cy="5066346"/>
          </a:xfrm>
        </p:spPr>
      </p:pic>
    </p:spTree>
    <p:extLst>
      <p:ext uri="{BB962C8B-B14F-4D97-AF65-F5344CB8AC3E}">
        <p14:creationId xmlns:p14="http://schemas.microsoft.com/office/powerpoint/2010/main" val="9366725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2DC7-5004-ADC7-BA14-C1EED8BADE63}"/>
              </a:ext>
            </a:extLst>
          </p:cNvPr>
          <p:cNvSpPr>
            <a:spLocks noGrp="1"/>
          </p:cNvSpPr>
          <p:nvPr>
            <p:ph type="title"/>
          </p:nvPr>
        </p:nvSpPr>
        <p:spPr>
          <a:xfrm>
            <a:off x="587829" y="105859"/>
            <a:ext cx="10515600" cy="1676287"/>
          </a:xfrm>
        </p:spPr>
        <p:txBody>
          <a:bodyPr/>
          <a:lstStyle/>
          <a:p>
            <a:pPr marL="342900" indent="-342900">
              <a:buFont typeface="+mj-lt"/>
              <a:buAutoNum type="arabicPeriod"/>
            </a:pPr>
            <a:r>
              <a:rPr lang="en-US" sz="1800" dirty="0">
                <a:solidFill>
                  <a:schemeClr val="accent2">
                    <a:lumMod val="20000"/>
                    <a:lumOff val="80000"/>
                  </a:schemeClr>
                </a:solidFill>
                <a:latin typeface="Century" panose="02040604050505020304" pitchFamily="18" charset="0"/>
              </a:rPr>
              <a:t>Provide a list of products with a base price greater than 500 and that are featured in promo type of 'BOGOF' (Buy One Get One Free). This information will help us identify high-value products that are currently being heavily discounted, which can be useful for evaluating our pricing and promotion strategies</a:t>
            </a:r>
            <a:endParaRPr lang="en-IN" sz="1800" dirty="0">
              <a:solidFill>
                <a:schemeClr val="accent2">
                  <a:lumMod val="20000"/>
                  <a:lumOff val="80000"/>
                </a:schemeClr>
              </a:solidFill>
              <a:latin typeface="Century" panose="02040604050505020304" pitchFamily="18" charset="0"/>
            </a:endParaRPr>
          </a:p>
        </p:txBody>
      </p:sp>
      <p:sp>
        <p:nvSpPr>
          <p:cNvPr id="4" name="Footer Placeholder 3">
            <a:extLst>
              <a:ext uri="{FF2B5EF4-FFF2-40B4-BE49-F238E27FC236}">
                <a16:creationId xmlns:a16="http://schemas.microsoft.com/office/drawing/2014/main" id="{1E9A8EBB-0269-9548-5010-A4A63693638E}"/>
              </a:ext>
            </a:extLst>
          </p:cNvPr>
          <p:cNvSpPr>
            <a:spLocks noGrp="1"/>
          </p:cNvSpPr>
          <p:nvPr>
            <p:ph type="ftr" sz="quarter" idx="28"/>
          </p:nvPr>
        </p:nvSpPr>
        <p:spPr>
          <a:xfrm>
            <a:off x="158061" y="6423194"/>
            <a:ext cx="4114800" cy="365125"/>
          </a:xfrm>
        </p:spPr>
        <p:txBody>
          <a:bodyPr/>
          <a:lstStyle/>
          <a:p>
            <a:r>
              <a:rPr lang="en-US" dirty="0"/>
              <a:t>AtliQ Mart</a:t>
            </a:r>
          </a:p>
        </p:txBody>
      </p:sp>
      <p:sp>
        <p:nvSpPr>
          <p:cNvPr id="6" name="TextBox 5">
            <a:extLst>
              <a:ext uri="{FF2B5EF4-FFF2-40B4-BE49-F238E27FC236}">
                <a16:creationId xmlns:a16="http://schemas.microsoft.com/office/drawing/2014/main" id="{A2EA9BC7-6390-E23B-1B0C-080985242925}"/>
              </a:ext>
            </a:extLst>
          </p:cNvPr>
          <p:cNvSpPr txBox="1"/>
          <p:nvPr/>
        </p:nvSpPr>
        <p:spPr>
          <a:xfrm>
            <a:off x="2283668" y="1682628"/>
            <a:ext cx="6132545" cy="1754326"/>
          </a:xfrm>
          <a:prstGeom prst="rect">
            <a:avLst/>
          </a:prstGeom>
          <a:noFill/>
        </p:spPr>
        <p:txBody>
          <a:bodyPr wrap="square">
            <a:spAutoFit/>
          </a:bodyPr>
          <a:lstStyle/>
          <a:p>
            <a:r>
              <a:rPr lang="en-IN" dirty="0">
                <a:solidFill>
                  <a:schemeClr val="tx2">
                    <a:lumMod val="10000"/>
                    <a:lumOff val="90000"/>
                  </a:schemeClr>
                </a:solidFill>
              </a:rPr>
              <a:t>select p.product_name,f.product_code,f.base_price,f.promo_type</a:t>
            </a:r>
          </a:p>
          <a:p>
            <a:r>
              <a:rPr lang="en-IN" dirty="0">
                <a:solidFill>
                  <a:schemeClr val="tx2">
                    <a:lumMod val="10000"/>
                    <a:lumOff val="90000"/>
                  </a:schemeClr>
                </a:solidFill>
              </a:rPr>
              <a:t>from dim_products p</a:t>
            </a:r>
          </a:p>
          <a:p>
            <a:r>
              <a:rPr lang="en-IN" dirty="0">
                <a:solidFill>
                  <a:schemeClr val="tx2">
                    <a:lumMod val="10000"/>
                    <a:lumOff val="90000"/>
                  </a:schemeClr>
                </a:solidFill>
              </a:rPr>
              <a:t>join fact_events f </a:t>
            </a:r>
          </a:p>
          <a:p>
            <a:r>
              <a:rPr lang="en-IN" dirty="0">
                <a:solidFill>
                  <a:schemeClr val="tx2">
                    <a:lumMod val="10000"/>
                    <a:lumOff val="90000"/>
                  </a:schemeClr>
                </a:solidFill>
              </a:rPr>
              <a:t>on p.product_code=f.product_code</a:t>
            </a:r>
          </a:p>
          <a:p>
            <a:r>
              <a:rPr lang="en-IN" dirty="0">
                <a:solidFill>
                  <a:schemeClr val="tx2">
                    <a:lumMod val="10000"/>
                    <a:lumOff val="90000"/>
                  </a:schemeClr>
                </a:solidFill>
              </a:rPr>
              <a:t>where f.base_price&gt;500 AND f.promo_type="BOGOF";</a:t>
            </a:r>
          </a:p>
        </p:txBody>
      </p:sp>
      <p:pic>
        <p:nvPicPr>
          <p:cNvPr id="8" name="Picture 7">
            <a:extLst>
              <a:ext uri="{FF2B5EF4-FFF2-40B4-BE49-F238E27FC236}">
                <a16:creationId xmlns:a16="http://schemas.microsoft.com/office/drawing/2014/main" id="{EB8B6F4D-A2E8-89E0-52B3-37E76E6F5252}"/>
              </a:ext>
            </a:extLst>
          </p:cNvPr>
          <p:cNvPicPr>
            <a:picLocks noChangeAspect="1"/>
          </p:cNvPicPr>
          <p:nvPr/>
        </p:nvPicPr>
        <p:blipFill>
          <a:blip r:embed="rId2"/>
          <a:stretch>
            <a:fillRect/>
          </a:stretch>
        </p:blipFill>
        <p:spPr>
          <a:xfrm>
            <a:off x="2386903" y="3693393"/>
            <a:ext cx="5677978" cy="1587731"/>
          </a:xfrm>
          <a:prstGeom prst="rect">
            <a:avLst/>
          </a:prstGeom>
        </p:spPr>
      </p:pic>
      <p:sp>
        <p:nvSpPr>
          <p:cNvPr id="9" name="TextBox 8">
            <a:extLst>
              <a:ext uri="{FF2B5EF4-FFF2-40B4-BE49-F238E27FC236}">
                <a16:creationId xmlns:a16="http://schemas.microsoft.com/office/drawing/2014/main" id="{6D277C69-BCDF-459D-EC4F-96DA8836B5A8}"/>
              </a:ext>
            </a:extLst>
          </p:cNvPr>
          <p:cNvSpPr txBox="1"/>
          <p:nvPr/>
        </p:nvSpPr>
        <p:spPr>
          <a:xfrm>
            <a:off x="2006082" y="5645020"/>
            <a:ext cx="8714791" cy="923330"/>
          </a:xfrm>
          <a:prstGeom prst="rect">
            <a:avLst/>
          </a:prstGeom>
        </p:spPr>
        <p:txBody>
          <a:bodyPr wrap="square" rtlCol="0">
            <a:spAutoFit/>
          </a:bodyPr>
          <a:lstStyle/>
          <a:p>
            <a:pPr marL="0" indent="0" algn="ctr">
              <a:lnSpc>
                <a:spcPct val="100000"/>
              </a:lnSpc>
              <a:spcBef>
                <a:spcPts val="0"/>
              </a:spcBef>
              <a:buFontTx/>
              <a:buNone/>
            </a:pPr>
            <a:r>
              <a:rPr lang="en-US" b="0" i="0" dirty="0">
                <a:solidFill>
                  <a:schemeClr val="tx2">
                    <a:lumMod val="10000"/>
                    <a:lumOff val="90000"/>
                  </a:schemeClr>
                </a:solidFill>
                <a:effectLst/>
                <a:latin typeface="Söhne"/>
              </a:rPr>
              <a:t>At AtliQ Mart, the Double Bedsheet Set (₹1190) and Waterproof Immersion Rod (₹1020) are stand-out high-value products, presently being offered with substantial discounts through 'BOGOF' promotions.</a:t>
            </a:r>
            <a:endParaRPr lang="en-IN" sz="1800" dirty="0">
              <a:solidFill>
                <a:schemeClr val="tx2">
                  <a:lumMod val="10000"/>
                  <a:lumOff val="90000"/>
                </a:schemeClr>
              </a:solidFill>
              <a:latin typeface="Posterama" panose="020B0504020200020000" pitchFamily="34" charset="0"/>
              <a:ea typeface="微软雅黑"/>
              <a:cs typeface="Posterama" panose="020B0504020200020000" pitchFamily="34" charset="0"/>
            </a:endParaRPr>
          </a:p>
        </p:txBody>
      </p:sp>
      <p:pic>
        <p:nvPicPr>
          <p:cNvPr id="11" name="Picture 10">
            <a:extLst>
              <a:ext uri="{FF2B5EF4-FFF2-40B4-BE49-F238E27FC236}">
                <a16:creationId xmlns:a16="http://schemas.microsoft.com/office/drawing/2014/main" id="{689BA197-915D-5CBB-226B-06E045ECD2E7}"/>
              </a:ext>
            </a:extLst>
          </p:cNvPr>
          <p:cNvPicPr>
            <a:picLocks noChangeAspect="1"/>
          </p:cNvPicPr>
          <p:nvPr/>
        </p:nvPicPr>
        <p:blipFill>
          <a:blip r:embed="rId3"/>
          <a:stretch>
            <a:fillRect/>
          </a:stretch>
        </p:blipFill>
        <p:spPr>
          <a:xfrm>
            <a:off x="1306590" y="5654351"/>
            <a:ext cx="604630" cy="604630"/>
          </a:xfrm>
          <a:prstGeom prst="rect">
            <a:avLst/>
          </a:prstGeom>
        </p:spPr>
      </p:pic>
    </p:spTree>
    <p:extLst>
      <p:ext uri="{BB962C8B-B14F-4D97-AF65-F5344CB8AC3E}">
        <p14:creationId xmlns:p14="http://schemas.microsoft.com/office/powerpoint/2010/main" val="393349839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6B658-0831-DB96-5B72-502A93A023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10609C-8491-1F00-61C9-21E3658A341F}"/>
              </a:ext>
            </a:extLst>
          </p:cNvPr>
          <p:cNvSpPr>
            <a:spLocks noGrp="1"/>
          </p:cNvSpPr>
          <p:nvPr>
            <p:ph type="title"/>
          </p:nvPr>
        </p:nvSpPr>
        <p:spPr>
          <a:xfrm>
            <a:off x="606491" y="180505"/>
            <a:ext cx="10515600" cy="1396370"/>
          </a:xfrm>
        </p:spPr>
        <p:txBody>
          <a:bodyPr/>
          <a:lstStyle/>
          <a:p>
            <a:r>
              <a:rPr lang="en-US" sz="1800" dirty="0">
                <a:solidFill>
                  <a:schemeClr val="accent2">
                    <a:lumMod val="20000"/>
                    <a:lumOff val="80000"/>
                  </a:schemeClr>
                </a:solidFill>
                <a:latin typeface="Century" panose="02040604050505020304" pitchFamily="18" charset="0"/>
              </a:rPr>
              <a:t>2. Generate a report that provides an overview of the number of stores in each city. The results will be sorted in descending order of store counts, allowing us to identify the cities with the highest store presence. The report includes two essential fields: city and store count, which will assist in optimizing our retail operations.</a:t>
            </a:r>
            <a:br>
              <a:rPr lang="en-US" sz="1800" dirty="0">
                <a:solidFill>
                  <a:srgbClr val="FFFFFF"/>
                </a:solidFill>
                <a:latin typeface="DM Sans"/>
              </a:rPr>
            </a:br>
            <a:endParaRPr lang="en-IN" sz="1800" dirty="0">
              <a:solidFill>
                <a:schemeClr val="accent2">
                  <a:lumMod val="20000"/>
                  <a:lumOff val="80000"/>
                </a:schemeClr>
              </a:solidFill>
              <a:latin typeface="Century" panose="02040604050505020304" pitchFamily="18" charset="0"/>
            </a:endParaRPr>
          </a:p>
        </p:txBody>
      </p:sp>
      <p:sp>
        <p:nvSpPr>
          <p:cNvPr id="4" name="Footer Placeholder 3">
            <a:extLst>
              <a:ext uri="{FF2B5EF4-FFF2-40B4-BE49-F238E27FC236}">
                <a16:creationId xmlns:a16="http://schemas.microsoft.com/office/drawing/2014/main" id="{84086AB4-2C79-0820-955D-4B17BBDA28EB}"/>
              </a:ext>
            </a:extLst>
          </p:cNvPr>
          <p:cNvSpPr>
            <a:spLocks noGrp="1"/>
          </p:cNvSpPr>
          <p:nvPr>
            <p:ph type="ftr" sz="quarter" idx="28"/>
          </p:nvPr>
        </p:nvSpPr>
        <p:spPr>
          <a:xfrm>
            <a:off x="204713" y="6404532"/>
            <a:ext cx="4114800" cy="365125"/>
          </a:xfrm>
        </p:spPr>
        <p:txBody>
          <a:bodyPr/>
          <a:lstStyle/>
          <a:p>
            <a:r>
              <a:rPr lang="en-US" dirty="0"/>
              <a:t>AtliQ Mart</a:t>
            </a:r>
          </a:p>
        </p:txBody>
      </p:sp>
      <p:sp>
        <p:nvSpPr>
          <p:cNvPr id="6" name="TextBox 5">
            <a:extLst>
              <a:ext uri="{FF2B5EF4-FFF2-40B4-BE49-F238E27FC236}">
                <a16:creationId xmlns:a16="http://schemas.microsoft.com/office/drawing/2014/main" id="{50FB7E28-5BAF-8586-54B9-27B34561F24E}"/>
              </a:ext>
            </a:extLst>
          </p:cNvPr>
          <p:cNvSpPr txBox="1"/>
          <p:nvPr/>
        </p:nvSpPr>
        <p:spPr>
          <a:xfrm>
            <a:off x="2013080" y="1841247"/>
            <a:ext cx="6132545" cy="1477328"/>
          </a:xfrm>
          <a:prstGeom prst="rect">
            <a:avLst/>
          </a:prstGeom>
          <a:noFill/>
        </p:spPr>
        <p:txBody>
          <a:bodyPr wrap="square">
            <a:spAutoFit/>
          </a:bodyPr>
          <a:lstStyle/>
          <a:p>
            <a:r>
              <a:rPr lang="en-US" dirty="0">
                <a:solidFill>
                  <a:schemeClr val="tx2">
                    <a:lumMod val="10000"/>
                    <a:lumOff val="90000"/>
                  </a:schemeClr>
                </a:solidFill>
              </a:rPr>
              <a:t>select </a:t>
            </a:r>
          </a:p>
          <a:p>
            <a:r>
              <a:rPr lang="en-US" dirty="0">
                <a:solidFill>
                  <a:schemeClr val="tx2">
                    <a:lumMod val="10000"/>
                    <a:lumOff val="90000"/>
                  </a:schemeClr>
                </a:solidFill>
              </a:rPr>
              <a:t>city, count(distinct store_id) as store_counts </a:t>
            </a:r>
          </a:p>
          <a:p>
            <a:r>
              <a:rPr lang="en-US" dirty="0">
                <a:solidFill>
                  <a:schemeClr val="tx2">
                    <a:lumMod val="10000"/>
                    <a:lumOff val="90000"/>
                  </a:schemeClr>
                </a:solidFill>
              </a:rPr>
              <a:t>from dim_stores</a:t>
            </a:r>
          </a:p>
          <a:p>
            <a:r>
              <a:rPr lang="en-US" dirty="0">
                <a:solidFill>
                  <a:schemeClr val="tx2">
                    <a:lumMod val="10000"/>
                    <a:lumOff val="90000"/>
                  </a:schemeClr>
                </a:solidFill>
              </a:rPr>
              <a:t>group by city</a:t>
            </a:r>
          </a:p>
          <a:p>
            <a:r>
              <a:rPr lang="en-US" dirty="0">
                <a:solidFill>
                  <a:schemeClr val="tx2">
                    <a:lumMod val="10000"/>
                    <a:lumOff val="90000"/>
                  </a:schemeClr>
                </a:solidFill>
              </a:rPr>
              <a:t>order by store_counts desc ;</a:t>
            </a:r>
            <a:endParaRPr lang="en-IN" dirty="0">
              <a:solidFill>
                <a:schemeClr val="tx2">
                  <a:lumMod val="10000"/>
                  <a:lumOff val="90000"/>
                </a:schemeClr>
              </a:solidFill>
            </a:endParaRPr>
          </a:p>
        </p:txBody>
      </p:sp>
      <p:sp>
        <p:nvSpPr>
          <p:cNvPr id="9" name="TextBox 8">
            <a:extLst>
              <a:ext uri="{FF2B5EF4-FFF2-40B4-BE49-F238E27FC236}">
                <a16:creationId xmlns:a16="http://schemas.microsoft.com/office/drawing/2014/main" id="{001395D6-840F-936A-A4E8-FF38F77AC471}"/>
              </a:ext>
            </a:extLst>
          </p:cNvPr>
          <p:cNvSpPr txBox="1"/>
          <p:nvPr/>
        </p:nvSpPr>
        <p:spPr>
          <a:xfrm>
            <a:off x="2108718" y="4376056"/>
            <a:ext cx="8714791" cy="923330"/>
          </a:xfrm>
          <a:prstGeom prst="rect">
            <a:avLst/>
          </a:prstGeom>
        </p:spPr>
        <p:txBody>
          <a:bodyPr wrap="square" rtlCol="0">
            <a:spAutoFit/>
          </a:bodyPr>
          <a:lstStyle/>
          <a:p>
            <a:pPr marL="0" indent="0" algn="ctr">
              <a:lnSpc>
                <a:spcPct val="100000"/>
              </a:lnSpc>
              <a:spcBef>
                <a:spcPts val="0"/>
              </a:spcBef>
              <a:buFontTx/>
              <a:buNone/>
            </a:pPr>
            <a:br>
              <a:rPr lang="en-US" dirty="0">
                <a:solidFill>
                  <a:schemeClr val="accent1">
                    <a:lumMod val="20000"/>
                    <a:lumOff val="80000"/>
                  </a:schemeClr>
                </a:solidFill>
              </a:rPr>
            </a:br>
            <a:r>
              <a:rPr lang="en-US" b="0" i="0" dirty="0">
                <a:solidFill>
                  <a:schemeClr val="accent1">
                    <a:lumMod val="20000"/>
                    <a:lumOff val="80000"/>
                  </a:schemeClr>
                </a:solidFill>
                <a:effectLst/>
                <a:latin typeface="Söhne"/>
              </a:rPr>
              <a:t>Bengaluru, Chennai, and Hyderabad, the top three cities, collectively account for 50% of the total stores in the southern region of India.</a:t>
            </a:r>
            <a:endParaRPr lang="en-IN" sz="1800" dirty="0">
              <a:solidFill>
                <a:schemeClr val="accent1">
                  <a:lumMod val="20000"/>
                  <a:lumOff val="80000"/>
                </a:schemeClr>
              </a:solidFill>
              <a:latin typeface="Posterama" panose="020B0504020200020000" pitchFamily="34" charset="0"/>
              <a:ea typeface="微软雅黑"/>
              <a:cs typeface="Posterama" panose="020B0504020200020000" pitchFamily="34" charset="0"/>
            </a:endParaRPr>
          </a:p>
        </p:txBody>
      </p:sp>
      <p:pic>
        <p:nvPicPr>
          <p:cNvPr id="11" name="Picture 10">
            <a:extLst>
              <a:ext uri="{FF2B5EF4-FFF2-40B4-BE49-F238E27FC236}">
                <a16:creationId xmlns:a16="http://schemas.microsoft.com/office/drawing/2014/main" id="{A3A6EA3D-5E7B-53B5-30EE-DBD433AD8C0B}"/>
              </a:ext>
            </a:extLst>
          </p:cNvPr>
          <p:cNvPicPr>
            <a:picLocks noChangeAspect="1"/>
          </p:cNvPicPr>
          <p:nvPr/>
        </p:nvPicPr>
        <p:blipFill>
          <a:blip r:embed="rId2"/>
          <a:stretch>
            <a:fillRect/>
          </a:stretch>
        </p:blipFill>
        <p:spPr>
          <a:xfrm>
            <a:off x="1446549" y="4599992"/>
            <a:ext cx="604630" cy="604630"/>
          </a:xfrm>
          <a:prstGeom prst="rect">
            <a:avLst/>
          </a:prstGeom>
        </p:spPr>
      </p:pic>
      <p:pic>
        <p:nvPicPr>
          <p:cNvPr id="5" name="Picture 4">
            <a:extLst>
              <a:ext uri="{FF2B5EF4-FFF2-40B4-BE49-F238E27FC236}">
                <a16:creationId xmlns:a16="http://schemas.microsoft.com/office/drawing/2014/main" id="{17437906-F6F5-4B7E-BF3B-8DE2E1FCC510}"/>
              </a:ext>
            </a:extLst>
          </p:cNvPr>
          <p:cNvPicPr>
            <a:picLocks noChangeAspect="1"/>
          </p:cNvPicPr>
          <p:nvPr/>
        </p:nvPicPr>
        <p:blipFill>
          <a:blip r:embed="rId3"/>
          <a:stretch>
            <a:fillRect/>
          </a:stretch>
        </p:blipFill>
        <p:spPr>
          <a:xfrm>
            <a:off x="7648612" y="1534806"/>
            <a:ext cx="2633722" cy="2644741"/>
          </a:xfrm>
          <a:prstGeom prst="rect">
            <a:avLst/>
          </a:prstGeom>
        </p:spPr>
      </p:pic>
    </p:spTree>
    <p:extLst>
      <p:ext uri="{BB962C8B-B14F-4D97-AF65-F5344CB8AC3E}">
        <p14:creationId xmlns:p14="http://schemas.microsoft.com/office/powerpoint/2010/main" val="96778927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5E667-7781-4D8C-B9D8-3A47A88D71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4869CF-D3B5-94F9-6726-30851106A025}"/>
              </a:ext>
            </a:extLst>
          </p:cNvPr>
          <p:cNvSpPr>
            <a:spLocks noGrp="1"/>
          </p:cNvSpPr>
          <p:nvPr>
            <p:ph type="title"/>
          </p:nvPr>
        </p:nvSpPr>
        <p:spPr>
          <a:xfrm>
            <a:off x="606491" y="245819"/>
            <a:ext cx="10515600" cy="1396370"/>
          </a:xfrm>
        </p:spPr>
        <p:txBody>
          <a:bodyPr/>
          <a:lstStyle/>
          <a:p>
            <a:r>
              <a:rPr lang="en-US" sz="1600" dirty="0">
                <a:solidFill>
                  <a:schemeClr val="accent2">
                    <a:lumMod val="20000"/>
                    <a:lumOff val="80000"/>
                  </a:schemeClr>
                </a:solidFill>
                <a:latin typeface="Century" panose="02040604050505020304" pitchFamily="18" charset="0"/>
              </a:rPr>
              <a:t>3. </a:t>
            </a:r>
            <a:r>
              <a:rPr lang="en-US" sz="1600" dirty="0">
                <a:solidFill>
                  <a:schemeClr val="accent2">
                    <a:lumMod val="20000"/>
                    <a:lumOff val="80000"/>
                  </a:schemeClr>
                </a:solidFill>
                <a:latin typeface="DM Sans"/>
              </a:rPr>
              <a:t>Generate a report that displays each campaign along with the total revenue generated before and after the campaign? </a:t>
            </a:r>
            <a:br>
              <a:rPr lang="en-US" sz="1600" dirty="0">
                <a:solidFill>
                  <a:schemeClr val="accent2">
                    <a:lumMod val="20000"/>
                    <a:lumOff val="80000"/>
                  </a:schemeClr>
                </a:solidFill>
                <a:latin typeface="DM Sans"/>
              </a:rPr>
            </a:br>
            <a:r>
              <a:rPr lang="en-US" sz="1600" dirty="0">
                <a:solidFill>
                  <a:schemeClr val="accent2">
                    <a:lumMod val="20000"/>
                    <a:lumOff val="80000"/>
                  </a:schemeClr>
                </a:solidFill>
                <a:latin typeface="DM Sans"/>
              </a:rPr>
              <a:t>The report includes three key fields: campaign name, total revenue(</a:t>
            </a:r>
            <a:r>
              <a:rPr lang="en-US" sz="1600" dirty="0" err="1">
                <a:solidFill>
                  <a:schemeClr val="accent2">
                    <a:lumMod val="20000"/>
                    <a:lumOff val="80000"/>
                  </a:schemeClr>
                </a:solidFill>
                <a:latin typeface="DM Sans"/>
              </a:rPr>
              <a:t>before_promotion</a:t>
            </a:r>
            <a:r>
              <a:rPr lang="en-US" sz="1600" dirty="0">
                <a:solidFill>
                  <a:schemeClr val="accent2">
                    <a:lumMod val="20000"/>
                    <a:lumOff val="80000"/>
                  </a:schemeClr>
                </a:solidFill>
                <a:latin typeface="DM Sans"/>
              </a:rPr>
              <a:t>), total revenue(after promotion). </a:t>
            </a:r>
            <a:br>
              <a:rPr lang="en-US" sz="1600" dirty="0">
                <a:solidFill>
                  <a:schemeClr val="accent2">
                    <a:lumMod val="20000"/>
                    <a:lumOff val="80000"/>
                  </a:schemeClr>
                </a:solidFill>
                <a:latin typeface="DM Sans"/>
              </a:rPr>
            </a:br>
            <a:r>
              <a:rPr lang="en-US" sz="1600" dirty="0">
                <a:solidFill>
                  <a:schemeClr val="accent2">
                    <a:lumMod val="20000"/>
                    <a:lumOff val="80000"/>
                  </a:schemeClr>
                </a:solidFill>
                <a:latin typeface="DM Sans"/>
              </a:rPr>
              <a:t>This report should help in evaluating the financial impact of our promotional campaigns. (Display the values in millions)</a:t>
            </a:r>
            <a:br>
              <a:rPr lang="en-US" sz="1800" dirty="0">
                <a:solidFill>
                  <a:schemeClr val="accent2">
                    <a:lumMod val="20000"/>
                    <a:lumOff val="80000"/>
                  </a:schemeClr>
                </a:solidFill>
                <a:latin typeface="DM Sans"/>
              </a:rPr>
            </a:br>
            <a:endParaRPr lang="en-IN" sz="1800" dirty="0">
              <a:solidFill>
                <a:schemeClr val="accent2">
                  <a:lumMod val="20000"/>
                  <a:lumOff val="80000"/>
                </a:schemeClr>
              </a:solidFill>
              <a:latin typeface="Century" panose="02040604050505020304" pitchFamily="18" charset="0"/>
            </a:endParaRPr>
          </a:p>
        </p:txBody>
      </p:sp>
      <p:sp>
        <p:nvSpPr>
          <p:cNvPr id="4" name="Footer Placeholder 3">
            <a:extLst>
              <a:ext uri="{FF2B5EF4-FFF2-40B4-BE49-F238E27FC236}">
                <a16:creationId xmlns:a16="http://schemas.microsoft.com/office/drawing/2014/main" id="{DEF4D91A-2428-D3B4-EE76-EBA048AB0F6A}"/>
              </a:ext>
            </a:extLst>
          </p:cNvPr>
          <p:cNvSpPr>
            <a:spLocks noGrp="1"/>
          </p:cNvSpPr>
          <p:nvPr>
            <p:ph type="ftr" sz="quarter" idx="28"/>
          </p:nvPr>
        </p:nvSpPr>
        <p:spPr>
          <a:xfrm>
            <a:off x="167391" y="6404533"/>
            <a:ext cx="4114800" cy="365125"/>
          </a:xfrm>
        </p:spPr>
        <p:txBody>
          <a:bodyPr/>
          <a:lstStyle/>
          <a:p>
            <a:r>
              <a:rPr lang="en-US" dirty="0"/>
              <a:t>AtliQ Mart</a:t>
            </a:r>
          </a:p>
        </p:txBody>
      </p:sp>
      <p:sp>
        <p:nvSpPr>
          <p:cNvPr id="9" name="TextBox 8">
            <a:extLst>
              <a:ext uri="{FF2B5EF4-FFF2-40B4-BE49-F238E27FC236}">
                <a16:creationId xmlns:a16="http://schemas.microsoft.com/office/drawing/2014/main" id="{C654579E-6325-472C-B33F-9B93F52C717C}"/>
              </a:ext>
            </a:extLst>
          </p:cNvPr>
          <p:cNvSpPr txBox="1"/>
          <p:nvPr/>
        </p:nvSpPr>
        <p:spPr>
          <a:xfrm>
            <a:off x="2581471" y="5503783"/>
            <a:ext cx="8714791" cy="1354217"/>
          </a:xfrm>
          <a:prstGeom prst="rect">
            <a:avLst/>
          </a:prstGeom>
        </p:spPr>
        <p:txBody>
          <a:bodyPr wrap="square" rtlCol="0">
            <a:spAutoFit/>
          </a:bodyPr>
          <a:lstStyle/>
          <a:p>
            <a:pPr algn="l">
              <a:buFont typeface="+mj-lt"/>
              <a:buAutoNum type="arabicPeriod"/>
            </a:pPr>
            <a:r>
              <a:rPr lang="en-US" sz="1600" b="0" i="0" dirty="0">
                <a:solidFill>
                  <a:schemeClr val="accent3">
                    <a:lumMod val="20000"/>
                    <a:lumOff val="80000"/>
                  </a:schemeClr>
                </a:solidFill>
                <a:effectLst/>
                <a:latin typeface="Söhne"/>
              </a:rPr>
              <a:t> </a:t>
            </a:r>
            <a:r>
              <a:rPr lang="en-US" sz="1600" dirty="0">
                <a:solidFill>
                  <a:schemeClr val="accent3">
                    <a:lumMod val="20000"/>
                    <a:lumOff val="80000"/>
                  </a:schemeClr>
                </a:solidFill>
                <a:latin typeface="Söhne"/>
              </a:rPr>
              <a:t>In</a:t>
            </a:r>
            <a:r>
              <a:rPr lang="en-US" sz="1600" b="0" i="0" dirty="0">
                <a:solidFill>
                  <a:schemeClr val="accent3">
                    <a:lumMod val="20000"/>
                    <a:lumOff val="80000"/>
                  </a:schemeClr>
                </a:solidFill>
                <a:effectLst/>
                <a:latin typeface="Söhne"/>
              </a:rPr>
              <a:t> the Diwali campaign, the total revenue soared from 83M to 207M post-promotion, signifying an impressive 151% surge.</a:t>
            </a:r>
          </a:p>
          <a:p>
            <a:pPr algn="l">
              <a:buFont typeface="+mj-lt"/>
              <a:buAutoNum type="arabicPeriod"/>
            </a:pPr>
            <a:r>
              <a:rPr lang="en-US" sz="1600" b="0" i="0" dirty="0">
                <a:solidFill>
                  <a:schemeClr val="accent3">
                    <a:lumMod val="20000"/>
                    <a:lumOff val="80000"/>
                  </a:schemeClr>
                </a:solidFill>
                <a:effectLst/>
                <a:latin typeface="Söhne"/>
              </a:rPr>
              <a:t>During the Sankranti campaign, the total revenue surged from 58M to 140M after the promotion, demonstrating a notable 141% increase.</a:t>
            </a:r>
          </a:p>
          <a:p>
            <a:pPr marL="0" indent="0" algn="ctr">
              <a:lnSpc>
                <a:spcPct val="100000"/>
              </a:lnSpc>
              <a:spcBef>
                <a:spcPts val="0"/>
              </a:spcBef>
              <a:buFontTx/>
              <a:buNone/>
            </a:pPr>
            <a:endParaRPr lang="en-IN" sz="1800" dirty="0">
              <a:solidFill>
                <a:schemeClr val="accent1">
                  <a:lumMod val="20000"/>
                  <a:lumOff val="80000"/>
                </a:schemeClr>
              </a:solidFill>
              <a:latin typeface="Posterama" panose="020B0504020200020000" pitchFamily="34" charset="0"/>
              <a:ea typeface="微软雅黑"/>
              <a:cs typeface="Posterama" panose="020B0504020200020000" pitchFamily="34" charset="0"/>
            </a:endParaRPr>
          </a:p>
        </p:txBody>
      </p:sp>
      <p:pic>
        <p:nvPicPr>
          <p:cNvPr id="11" name="Picture 10">
            <a:extLst>
              <a:ext uri="{FF2B5EF4-FFF2-40B4-BE49-F238E27FC236}">
                <a16:creationId xmlns:a16="http://schemas.microsoft.com/office/drawing/2014/main" id="{6AF0C68A-2617-0E5B-9541-15DA5E331C26}"/>
              </a:ext>
            </a:extLst>
          </p:cNvPr>
          <p:cNvPicPr>
            <a:picLocks noChangeAspect="1"/>
          </p:cNvPicPr>
          <p:nvPr/>
        </p:nvPicPr>
        <p:blipFill>
          <a:blip r:embed="rId2"/>
          <a:stretch>
            <a:fillRect/>
          </a:stretch>
        </p:blipFill>
        <p:spPr>
          <a:xfrm>
            <a:off x="1773121" y="5738327"/>
            <a:ext cx="604630" cy="604630"/>
          </a:xfrm>
          <a:prstGeom prst="rect">
            <a:avLst/>
          </a:prstGeom>
        </p:spPr>
      </p:pic>
      <p:sp>
        <p:nvSpPr>
          <p:cNvPr id="10" name="TextBox 9">
            <a:extLst>
              <a:ext uri="{FF2B5EF4-FFF2-40B4-BE49-F238E27FC236}">
                <a16:creationId xmlns:a16="http://schemas.microsoft.com/office/drawing/2014/main" id="{A18C45C6-BDA2-6576-1411-FCAE101F7A74}"/>
              </a:ext>
            </a:extLst>
          </p:cNvPr>
          <p:cNvSpPr txBox="1"/>
          <p:nvPr/>
        </p:nvSpPr>
        <p:spPr>
          <a:xfrm>
            <a:off x="634483" y="1511560"/>
            <a:ext cx="4441370" cy="4247317"/>
          </a:xfrm>
          <a:prstGeom prst="rect">
            <a:avLst/>
          </a:prstGeom>
          <a:noFill/>
        </p:spPr>
        <p:txBody>
          <a:bodyPr wrap="square">
            <a:spAutoFit/>
          </a:bodyPr>
          <a:lstStyle/>
          <a:p>
            <a:r>
              <a:rPr lang="en-US" sz="1400" dirty="0">
                <a:solidFill>
                  <a:schemeClr val="accent1">
                    <a:lumMod val="20000"/>
                    <a:lumOff val="80000"/>
                  </a:schemeClr>
                </a:solidFill>
              </a:rPr>
              <a:t>SELECT</a:t>
            </a:r>
          </a:p>
          <a:p>
            <a:r>
              <a:rPr lang="en-US" sz="1400" dirty="0">
                <a:solidFill>
                  <a:schemeClr val="accent1">
                    <a:lumMod val="20000"/>
                    <a:lumOff val="80000"/>
                  </a:schemeClr>
                </a:solidFill>
              </a:rPr>
              <a:t> distinct(p1.campaign_name) as campaigns, CONCAT(round(sum(p2.`quantity_sold(before_promo)`*p2.base_price)/1000000,2),' ' 'M') as revenue_before_promo,</a:t>
            </a:r>
          </a:p>
          <a:p>
            <a:r>
              <a:rPr lang="en-US" sz="1400" dirty="0">
                <a:solidFill>
                  <a:schemeClr val="accent1">
                    <a:lumMod val="20000"/>
                    <a:lumOff val="80000"/>
                  </a:schemeClr>
                </a:solidFill>
              </a:rPr>
              <a:t> CONCAT(round(sum(p2.`quantity_sold(after_promo)`*p2.base_price)/1000000,2),' ' 'M') as revenue_after_revenue</a:t>
            </a:r>
          </a:p>
          <a:p>
            <a:r>
              <a:rPr lang="en-US" sz="1400" dirty="0">
                <a:solidFill>
                  <a:schemeClr val="accent1">
                    <a:lumMod val="20000"/>
                    <a:lumOff val="80000"/>
                  </a:schemeClr>
                </a:solidFill>
              </a:rPr>
              <a:t>from fact_events as p2</a:t>
            </a:r>
          </a:p>
          <a:p>
            <a:endParaRPr lang="en-US" sz="1400" dirty="0">
              <a:solidFill>
                <a:schemeClr val="accent1">
                  <a:lumMod val="20000"/>
                  <a:lumOff val="80000"/>
                </a:schemeClr>
              </a:solidFill>
            </a:endParaRPr>
          </a:p>
          <a:p>
            <a:r>
              <a:rPr lang="en-US" sz="1400" dirty="0">
                <a:solidFill>
                  <a:schemeClr val="accent1">
                    <a:lumMod val="20000"/>
                    <a:lumOff val="80000"/>
                  </a:schemeClr>
                </a:solidFill>
              </a:rPr>
              <a:t>inner join dim_campaigns as p1</a:t>
            </a:r>
          </a:p>
          <a:p>
            <a:endParaRPr lang="en-US" sz="1400" dirty="0">
              <a:solidFill>
                <a:schemeClr val="accent1">
                  <a:lumMod val="20000"/>
                  <a:lumOff val="80000"/>
                </a:schemeClr>
              </a:solidFill>
            </a:endParaRPr>
          </a:p>
          <a:p>
            <a:r>
              <a:rPr lang="en-US" sz="1400" dirty="0">
                <a:solidFill>
                  <a:schemeClr val="accent1">
                    <a:lumMod val="20000"/>
                    <a:lumOff val="80000"/>
                  </a:schemeClr>
                </a:solidFill>
              </a:rPr>
              <a:t>ON p1.campaign_id = p2.campaign_id</a:t>
            </a:r>
          </a:p>
          <a:p>
            <a:endParaRPr lang="en-US" sz="1400" dirty="0">
              <a:solidFill>
                <a:schemeClr val="accent1">
                  <a:lumMod val="20000"/>
                  <a:lumOff val="80000"/>
                </a:schemeClr>
              </a:solidFill>
            </a:endParaRPr>
          </a:p>
          <a:p>
            <a:r>
              <a:rPr lang="en-US" sz="1400" dirty="0">
                <a:solidFill>
                  <a:schemeClr val="accent1">
                    <a:lumMod val="20000"/>
                    <a:lumOff val="80000"/>
                  </a:schemeClr>
                </a:solidFill>
              </a:rPr>
              <a:t>group by campaigns</a:t>
            </a:r>
          </a:p>
          <a:p>
            <a:endParaRPr lang="en-US" sz="1400" dirty="0">
              <a:solidFill>
                <a:schemeClr val="accent1">
                  <a:lumMod val="20000"/>
                  <a:lumOff val="80000"/>
                </a:schemeClr>
              </a:solidFill>
            </a:endParaRPr>
          </a:p>
          <a:p>
            <a:r>
              <a:rPr lang="en-US" sz="1400" dirty="0">
                <a:solidFill>
                  <a:schemeClr val="accent1">
                    <a:lumMod val="20000"/>
                    <a:lumOff val="80000"/>
                  </a:schemeClr>
                </a:solidFill>
              </a:rPr>
              <a:t>order by campaigns asc;</a:t>
            </a:r>
            <a:endParaRPr lang="en-US" sz="1400" dirty="0"/>
          </a:p>
          <a:p>
            <a:endParaRPr lang="en-IN" dirty="0"/>
          </a:p>
        </p:txBody>
      </p:sp>
      <p:pic>
        <p:nvPicPr>
          <p:cNvPr id="5" name="Picture 4">
            <a:extLst>
              <a:ext uri="{FF2B5EF4-FFF2-40B4-BE49-F238E27FC236}">
                <a16:creationId xmlns:a16="http://schemas.microsoft.com/office/drawing/2014/main" id="{7B150074-9DCD-2519-19B2-EAF04F4767E3}"/>
              </a:ext>
            </a:extLst>
          </p:cNvPr>
          <p:cNvPicPr>
            <a:picLocks noChangeAspect="1"/>
          </p:cNvPicPr>
          <p:nvPr/>
        </p:nvPicPr>
        <p:blipFill>
          <a:blip r:embed="rId3"/>
          <a:stretch>
            <a:fillRect/>
          </a:stretch>
        </p:blipFill>
        <p:spPr>
          <a:xfrm>
            <a:off x="5459502" y="2067323"/>
            <a:ext cx="6258191" cy="1207721"/>
          </a:xfrm>
          <a:prstGeom prst="rect">
            <a:avLst/>
          </a:prstGeom>
        </p:spPr>
      </p:pic>
    </p:spTree>
    <p:extLst>
      <p:ext uri="{BB962C8B-B14F-4D97-AF65-F5344CB8AC3E}">
        <p14:creationId xmlns:p14="http://schemas.microsoft.com/office/powerpoint/2010/main" val="11499658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7AB8E-CDEA-05AF-8D58-0079090D5D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3C5928-1208-3851-BD72-5B88782F8619}"/>
              </a:ext>
            </a:extLst>
          </p:cNvPr>
          <p:cNvSpPr>
            <a:spLocks noGrp="1"/>
          </p:cNvSpPr>
          <p:nvPr>
            <p:ph type="title"/>
          </p:nvPr>
        </p:nvSpPr>
        <p:spPr>
          <a:xfrm>
            <a:off x="839754" y="329795"/>
            <a:ext cx="10403633" cy="1396370"/>
          </a:xfrm>
        </p:spPr>
        <p:txBody>
          <a:bodyPr/>
          <a:lstStyle/>
          <a:p>
            <a:r>
              <a:rPr lang="en-US" sz="1800" dirty="0">
                <a:solidFill>
                  <a:schemeClr val="accent2">
                    <a:lumMod val="20000"/>
                    <a:lumOff val="80000"/>
                  </a:schemeClr>
                </a:solidFill>
                <a:latin typeface="Century" panose="02040604050505020304" pitchFamily="18" charset="0"/>
              </a:rPr>
              <a:t>4. </a:t>
            </a:r>
            <a:r>
              <a:rPr lang="en-US" sz="1800" dirty="0">
                <a:solidFill>
                  <a:schemeClr val="accent2">
                    <a:lumMod val="20000"/>
                    <a:lumOff val="80000"/>
                  </a:schemeClr>
                </a:solidFill>
                <a:latin typeface="DM Sans"/>
              </a:rPr>
              <a:t>Produce a report that calculates the Incremental Sold Quantity (ISU%) for each category during the Diwali campaign. </a:t>
            </a:r>
            <a:br>
              <a:rPr lang="en-US" sz="1800" dirty="0">
                <a:solidFill>
                  <a:schemeClr val="accent2">
                    <a:lumMod val="20000"/>
                    <a:lumOff val="80000"/>
                  </a:schemeClr>
                </a:solidFill>
                <a:latin typeface="DM Sans"/>
              </a:rPr>
            </a:br>
            <a:r>
              <a:rPr lang="en-US" sz="1800" dirty="0">
                <a:solidFill>
                  <a:schemeClr val="accent2">
                    <a:lumMod val="20000"/>
                    <a:lumOff val="80000"/>
                  </a:schemeClr>
                </a:solidFill>
                <a:latin typeface="DM Sans"/>
              </a:rPr>
              <a:t>Additionally, provide rankings for the categories based on their ISU%. </a:t>
            </a:r>
            <a:br>
              <a:rPr lang="en-US" sz="1800" dirty="0">
                <a:solidFill>
                  <a:schemeClr val="accent2">
                    <a:lumMod val="20000"/>
                    <a:lumOff val="80000"/>
                  </a:schemeClr>
                </a:solidFill>
                <a:latin typeface="DM Sans"/>
              </a:rPr>
            </a:br>
            <a:r>
              <a:rPr lang="en-US" sz="1800" dirty="0">
                <a:solidFill>
                  <a:schemeClr val="accent2">
                    <a:lumMod val="20000"/>
                    <a:lumOff val="80000"/>
                  </a:schemeClr>
                </a:solidFill>
                <a:latin typeface="DM Sans"/>
              </a:rPr>
              <a:t>The report will include three key fields: category, isu%, and rank order. </a:t>
            </a:r>
            <a:br>
              <a:rPr lang="en-US" sz="1800" dirty="0">
                <a:solidFill>
                  <a:schemeClr val="accent2">
                    <a:lumMod val="20000"/>
                    <a:lumOff val="80000"/>
                  </a:schemeClr>
                </a:solidFill>
                <a:latin typeface="DM Sans"/>
              </a:rPr>
            </a:br>
            <a:r>
              <a:rPr lang="en-US" sz="1800" dirty="0">
                <a:solidFill>
                  <a:schemeClr val="accent2">
                    <a:lumMod val="20000"/>
                    <a:lumOff val="80000"/>
                  </a:schemeClr>
                </a:solidFill>
                <a:latin typeface="DM Sans"/>
              </a:rPr>
              <a:t>This information will assist in assessing the category-wise success and impact of the Diwali campaign on incremental sales.</a:t>
            </a:r>
            <a:br>
              <a:rPr lang="en-US" sz="1800" dirty="0">
                <a:solidFill>
                  <a:srgbClr val="FFFFFF"/>
                </a:solidFill>
                <a:latin typeface="DM Sans"/>
              </a:rPr>
            </a:br>
            <a:endParaRPr lang="en-IN" sz="1800" dirty="0">
              <a:solidFill>
                <a:schemeClr val="accent2">
                  <a:lumMod val="20000"/>
                  <a:lumOff val="80000"/>
                </a:schemeClr>
              </a:solidFill>
              <a:latin typeface="Century" panose="02040604050505020304" pitchFamily="18" charset="0"/>
            </a:endParaRPr>
          </a:p>
        </p:txBody>
      </p:sp>
      <p:sp>
        <p:nvSpPr>
          <p:cNvPr id="4" name="Footer Placeholder 3">
            <a:extLst>
              <a:ext uri="{FF2B5EF4-FFF2-40B4-BE49-F238E27FC236}">
                <a16:creationId xmlns:a16="http://schemas.microsoft.com/office/drawing/2014/main" id="{F382918C-71EB-43EE-ADED-CF9369BC37E9}"/>
              </a:ext>
            </a:extLst>
          </p:cNvPr>
          <p:cNvSpPr>
            <a:spLocks noGrp="1"/>
          </p:cNvSpPr>
          <p:nvPr>
            <p:ph type="ftr" sz="quarter" idx="28"/>
          </p:nvPr>
        </p:nvSpPr>
        <p:spPr>
          <a:xfrm>
            <a:off x="260698" y="6395202"/>
            <a:ext cx="4114800" cy="365125"/>
          </a:xfrm>
        </p:spPr>
        <p:txBody>
          <a:bodyPr/>
          <a:lstStyle/>
          <a:p>
            <a:r>
              <a:rPr lang="en-US" dirty="0"/>
              <a:t>AtliQ Mart</a:t>
            </a:r>
          </a:p>
        </p:txBody>
      </p:sp>
      <p:pic>
        <p:nvPicPr>
          <p:cNvPr id="11" name="Picture 10">
            <a:extLst>
              <a:ext uri="{FF2B5EF4-FFF2-40B4-BE49-F238E27FC236}">
                <a16:creationId xmlns:a16="http://schemas.microsoft.com/office/drawing/2014/main" id="{DA92475C-769F-61A6-8EAB-032DB3E8988F}"/>
              </a:ext>
            </a:extLst>
          </p:cNvPr>
          <p:cNvPicPr>
            <a:picLocks noChangeAspect="1"/>
          </p:cNvPicPr>
          <p:nvPr/>
        </p:nvPicPr>
        <p:blipFill>
          <a:blip r:embed="rId2"/>
          <a:stretch>
            <a:fillRect/>
          </a:stretch>
        </p:blipFill>
        <p:spPr>
          <a:xfrm>
            <a:off x="952028" y="5561045"/>
            <a:ext cx="604630" cy="604630"/>
          </a:xfrm>
          <a:prstGeom prst="rect">
            <a:avLst/>
          </a:prstGeom>
        </p:spPr>
      </p:pic>
      <p:sp>
        <p:nvSpPr>
          <p:cNvPr id="7" name="TextBox 6">
            <a:extLst>
              <a:ext uri="{FF2B5EF4-FFF2-40B4-BE49-F238E27FC236}">
                <a16:creationId xmlns:a16="http://schemas.microsoft.com/office/drawing/2014/main" id="{7959A299-B139-09D3-5D8A-2608F464E700}"/>
              </a:ext>
            </a:extLst>
          </p:cNvPr>
          <p:cNvSpPr txBox="1"/>
          <p:nvPr/>
        </p:nvSpPr>
        <p:spPr>
          <a:xfrm>
            <a:off x="800102" y="1812686"/>
            <a:ext cx="9612862" cy="3293209"/>
          </a:xfrm>
          <a:prstGeom prst="rect">
            <a:avLst/>
          </a:prstGeom>
          <a:noFill/>
        </p:spPr>
        <p:txBody>
          <a:bodyPr wrap="square">
            <a:spAutoFit/>
          </a:bodyPr>
          <a:lstStyle/>
          <a:p>
            <a:r>
              <a:rPr lang="en-IN" sz="1600" dirty="0">
                <a:solidFill>
                  <a:schemeClr val="accent1">
                    <a:lumMod val="20000"/>
                    <a:lumOff val="80000"/>
                  </a:schemeClr>
                </a:solidFill>
              </a:rPr>
              <a:t>SELECT   </a:t>
            </a:r>
          </a:p>
          <a:p>
            <a:r>
              <a:rPr lang="en-IN" sz="1600" dirty="0">
                <a:solidFill>
                  <a:schemeClr val="accent1">
                    <a:lumMod val="20000"/>
                    <a:lumOff val="80000"/>
                  </a:schemeClr>
                </a:solidFill>
              </a:rPr>
              <a:t>p.category,   </a:t>
            </a:r>
          </a:p>
          <a:p>
            <a:r>
              <a:rPr lang="en-IN" sz="1600" dirty="0">
                <a:solidFill>
                  <a:schemeClr val="accent1">
                    <a:lumMod val="20000"/>
                    <a:lumOff val="80000"/>
                  </a:schemeClr>
                </a:solidFill>
              </a:rPr>
              <a:t>((SUM(f.`quantity_sold(after_promo)`)-SUM(f.`quantity_sold(before_promo)`))/SUM(f.`quantity_sold(before_promo)`) * 100) AS ISU_percentage ,    RANK()    </a:t>
            </a:r>
          </a:p>
          <a:p>
            <a:r>
              <a:rPr lang="en-IN" sz="1600" dirty="0">
                <a:solidFill>
                  <a:schemeClr val="accent1">
                    <a:lumMod val="20000"/>
                    <a:lumOff val="80000"/>
                  </a:schemeClr>
                </a:solidFill>
              </a:rPr>
              <a:t>OVER (ORDER BY((SUM(f.`quantity_sold(after_promo)`)-SUM(f.`quantity_sold(before_promo)`)) / SUM(f.`quantity_sold(before_promo)`) * 100) DESC)     AS Rank_order</a:t>
            </a:r>
          </a:p>
          <a:p>
            <a:r>
              <a:rPr lang="en-IN" sz="1600" dirty="0">
                <a:solidFill>
                  <a:schemeClr val="accent1">
                    <a:lumMod val="20000"/>
                    <a:lumOff val="80000"/>
                  </a:schemeClr>
                </a:solidFill>
              </a:rPr>
              <a:t>FROM    dim_products p</a:t>
            </a:r>
          </a:p>
          <a:p>
            <a:r>
              <a:rPr lang="en-IN" sz="1600" dirty="0">
                <a:solidFill>
                  <a:schemeClr val="accent1">
                    <a:lumMod val="20000"/>
                    <a:lumOff val="80000"/>
                  </a:schemeClr>
                </a:solidFill>
              </a:rPr>
              <a:t>JOIN    fact_events f </a:t>
            </a:r>
          </a:p>
          <a:p>
            <a:r>
              <a:rPr lang="en-IN" sz="1600" dirty="0">
                <a:solidFill>
                  <a:schemeClr val="accent1">
                    <a:lumMod val="20000"/>
                    <a:lumOff val="80000"/>
                  </a:schemeClr>
                </a:solidFill>
              </a:rPr>
              <a:t>ON p.product_code = f.product_code</a:t>
            </a:r>
          </a:p>
          <a:p>
            <a:r>
              <a:rPr lang="en-IN" sz="1600" dirty="0">
                <a:solidFill>
                  <a:schemeClr val="accent1">
                    <a:lumMod val="20000"/>
                    <a:lumOff val="80000"/>
                  </a:schemeClr>
                </a:solidFill>
              </a:rPr>
              <a:t>WHERE    f.campaign_id = 'CAMP_DIW_01’</a:t>
            </a:r>
          </a:p>
          <a:p>
            <a:r>
              <a:rPr lang="en-IN" sz="1600" dirty="0">
                <a:solidFill>
                  <a:schemeClr val="accent1">
                    <a:lumMod val="20000"/>
                    <a:lumOff val="80000"/>
                  </a:schemeClr>
                </a:solidFill>
              </a:rPr>
              <a:t>GROUP BY    p.category</a:t>
            </a:r>
          </a:p>
          <a:p>
            <a:r>
              <a:rPr lang="en-IN" sz="1600" dirty="0">
                <a:solidFill>
                  <a:schemeClr val="accent1">
                    <a:lumMod val="20000"/>
                    <a:lumOff val="80000"/>
                  </a:schemeClr>
                </a:solidFill>
              </a:rPr>
              <a:t>ORDER BY    ISU_percentage DESC;</a:t>
            </a:r>
          </a:p>
        </p:txBody>
      </p:sp>
      <p:pic>
        <p:nvPicPr>
          <p:cNvPr id="10" name="Picture 9">
            <a:extLst>
              <a:ext uri="{FF2B5EF4-FFF2-40B4-BE49-F238E27FC236}">
                <a16:creationId xmlns:a16="http://schemas.microsoft.com/office/drawing/2014/main" id="{042CECC1-45AE-6646-A3C0-5EE77222C734}"/>
              </a:ext>
            </a:extLst>
          </p:cNvPr>
          <p:cNvPicPr>
            <a:picLocks noChangeAspect="1"/>
          </p:cNvPicPr>
          <p:nvPr/>
        </p:nvPicPr>
        <p:blipFill>
          <a:blip r:embed="rId3"/>
          <a:stretch>
            <a:fillRect/>
          </a:stretch>
        </p:blipFill>
        <p:spPr>
          <a:xfrm>
            <a:off x="7198212" y="3548305"/>
            <a:ext cx="4297103" cy="1697766"/>
          </a:xfrm>
          <a:prstGeom prst="rect">
            <a:avLst/>
          </a:prstGeom>
        </p:spPr>
      </p:pic>
      <p:sp>
        <p:nvSpPr>
          <p:cNvPr id="13" name="TextBox 12">
            <a:extLst>
              <a:ext uri="{FF2B5EF4-FFF2-40B4-BE49-F238E27FC236}">
                <a16:creationId xmlns:a16="http://schemas.microsoft.com/office/drawing/2014/main" id="{8077E1AB-F1DE-FE5D-195C-2D13A5178D5A}"/>
              </a:ext>
            </a:extLst>
          </p:cNvPr>
          <p:cNvSpPr txBox="1"/>
          <p:nvPr/>
        </p:nvSpPr>
        <p:spPr>
          <a:xfrm>
            <a:off x="1798475" y="5476984"/>
            <a:ext cx="9948766" cy="1077218"/>
          </a:xfrm>
          <a:prstGeom prst="rect">
            <a:avLst/>
          </a:prstGeom>
          <a:noFill/>
        </p:spPr>
        <p:txBody>
          <a:bodyPr wrap="square">
            <a:spAutoFit/>
          </a:bodyPr>
          <a:lstStyle/>
          <a:p>
            <a:pPr algn="l">
              <a:buFont typeface="+mj-lt"/>
              <a:buAutoNum type="arabicPeriod"/>
            </a:pPr>
            <a:r>
              <a:rPr lang="en-US" sz="1600" b="0" i="0" dirty="0">
                <a:solidFill>
                  <a:schemeClr val="accent4">
                    <a:lumMod val="20000"/>
                    <a:lumOff val="80000"/>
                  </a:schemeClr>
                </a:solidFill>
                <a:effectLst/>
                <a:latin typeface="Söhne"/>
              </a:rPr>
              <a:t> Home appliances experienced the highest Incremental Sold Quantity (ISU%) of 244%, indicating that products in this category were particularly popular during the Diwali campaign.</a:t>
            </a:r>
          </a:p>
          <a:p>
            <a:pPr algn="l">
              <a:buFont typeface="+mj-lt"/>
              <a:buAutoNum type="arabicPeriod"/>
            </a:pPr>
            <a:r>
              <a:rPr lang="en-US" sz="1600" b="0" i="0" dirty="0">
                <a:solidFill>
                  <a:schemeClr val="accent4">
                    <a:lumMod val="20000"/>
                    <a:lumOff val="80000"/>
                  </a:schemeClr>
                </a:solidFill>
                <a:effectLst/>
                <a:latin typeface="Söhne"/>
              </a:rPr>
              <a:t> The top three categories based on ISU% are home appliances, combo 1, and home care, with impressive increases of 244%, 202%, and 79%, respectively.</a:t>
            </a:r>
          </a:p>
        </p:txBody>
      </p:sp>
    </p:spTree>
    <p:extLst>
      <p:ext uri="{BB962C8B-B14F-4D97-AF65-F5344CB8AC3E}">
        <p14:creationId xmlns:p14="http://schemas.microsoft.com/office/powerpoint/2010/main" val="313834257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C25491-3B09-4F3E-8C86-936D290E4013}">
  <ds:schemaRefs>
    <ds:schemaRef ds:uri="http://schemas.microsoft.com/sharepoint/v3/contenttype/forms"/>
  </ds:schemaRefs>
</ds:datastoreItem>
</file>

<file path=customXml/itemProps3.xml><?xml version="1.0" encoding="utf-8"?>
<ds:datastoreItem xmlns:ds="http://schemas.openxmlformats.org/officeDocument/2006/customXml" ds:itemID="{F4D5854E-F453-4846-A87D-6EF3DCF73E3E}">
  <ds:schemaRefs>
    <ds:schemaRef ds:uri="http://purl.org/dc/elements/1.1/"/>
    <ds:schemaRef ds:uri="http://schemas.microsoft.com/sharepoint/v3"/>
    <ds:schemaRef ds:uri="http://schemas.microsoft.com/office/2006/documentManagement/types"/>
    <ds:schemaRef ds:uri="71af3243-3dd4-4a8d-8c0d-dd76da1f02a5"/>
    <ds:schemaRef ds:uri="http://www.w3.org/XML/1998/namespace"/>
    <ds:schemaRef ds:uri="http://purl.org/dc/dcmitype/"/>
    <ds:schemaRef ds:uri="http://schemas.microsoft.com/office/infopath/2007/PartnerControls"/>
    <ds:schemaRef ds:uri="http://schemas.openxmlformats.org/package/2006/metadata/core-properties"/>
    <ds:schemaRef ds:uri="230e9df3-be65-4c73-a93b-d1236ebd677e"/>
    <ds:schemaRef ds:uri="16c05727-aa75-4e4a-9b5f-8a80a1165891"/>
    <ds:schemaRef ds:uri="http://schemas.microsoft.com/office/2006/metadata/properties"/>
    <ds:schemaRef ds:uri="http://purl.org/dc/te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1164</TotalTime>
  <Words>1792</Words>
  <Application>Microsoft Office PowerPoint</Application>
  <PresentationFormat>Widescreen</PresentationFormat>
  <Paragraphs>147</Paragraphs>
  <Slides>18</Slides>
  <Notes>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18</vt:i4>
      </vt:variant>
    </vt:vector>
  </HeadingPairs>
  <TitlesOfParts>
    <vt:vector size="33" baseType="lpstr">
      <vt:lpstr>等线</vt:lpstr>
      <vt:lpstr>Abadi</vt:lpstr>
      <vt:lpstr>Algerian</vt:lpstr>
      <vt:lpstr>-apple-system</vt:lpstr>
      <vt:lpstr>Arial</vt:lpstr>
      <vt:lpstr>Calibri</vt:lpstr>
      <vt:lpstr>Century</vt:lpstr>
      <vt:lpstr>DM Sans</vt:lpstr>
      <vt:lpstr>Engravers MT</vt:lpstr>
      <vt:lpstr>Posterama</vt:lpstr>
      <vt:lpstr>Posterama Text Black</vt:lpstr>
      <vt:lpstr>Posterama Text SemiBold</vt:lpstr>
      <vt:lpstr>Söhne</vt:lpstr>
      <vt:lpstr>Wingdings</vt:lpstr>
      <vt:lpstr>Custom</vt:lpstr>
      <vt:lpstr>Presentation title</vt:lpstr>
      <vt:lpstr>Agenda</vt:lpstr>
      <vt:lpstr>Introduction</vt:lpstr>
      <vt:lpstr>Problem Statement :</vt:lpstr>
      <vt:lpstr>Ad-Hoc Business Requests </vt:lpstr>
      <vt:lpstr>Provide a list of products with a base price greater than 500 and that are featured in promo type of 'BOGOF' (Buy One Get One Free). This information will help us identify high-value products that are currently being heavily discounted, which can be useful for evaluating our pricing and promotion strategies</vt:lpstr>
      <vt:lpstr>2. Generate a report that provides an overview of the number of stores in each city. The results will be sorted in descending order of store counts, allowing us to identify the cities with the highest store presence. The report includes two essential fields: city and store count, which will assist in optimizing our retail operations. </vt:lpstr>
      <vt:lpstr>3. Generate a report that displays each campaign along with the total revenue generated before and after the campaign?  The report includes three key fields: campaign name, total revenue(before_promotion), total revenue(after promotion).  This report should help in evaluating the financial impact of our promotional campaigns. (Display the values in millions) </vt:lpstr>
      <vt:lpstr>4. Produce a report that calculates the Incremental Sold Quantity (ISU%) for each category during the Diwali campaign.  Additionally, provide rankings for the categories based on their ISU%.  The report will include three key fields: category, isu%, and rank order.  This information will assist in assessing the category-wise success and impact of the Diwali campaign on incremental sales. </vt:lpstr>
      <vt:lpstr>5. Create a report featuring the Top 5 products, ranked by Incremental Revenue Percentage (IR%), across all campaigns.  The report will provide essential information including product name, category, and ir%.  This analysis helps identify the most successful products in terms of incremental revenue across our campaigns, assisting in product optimization. </vt:lpstr>
      <vt:lpstr>DASHBOARD  FOR  ATLIQ MART</vt:lpstr>
      <vt:lpstr>2. </vt:lpstr>
      <vt:lpstr>2. </vt:lpstr>
      <vt:lpstr>2. </vt:lpstr>
      <vt:lpstr>Insights : </vt:lpstr>
      <vt:lpstr>Insights : </vt:lpstr>
      <vt:lpstr>recommendation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Pooja Poundkar</dc:creator>
  <cp:lastModifiedBy>Pooja Poundkar</cp:lastModifiedBy>
  <cp:revision>33</cp:revision>
  <dcterms:created xsi:type="dcterms:W3CDTF">2024-02-28T06:47:55Z</dcterms:created>
  <dcterms:modified xsi:type="dcterms:W3CDTF">2024-03-05T10:35:42Z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