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2" r:id="rId5"/>
    <p:sldId id="275" r:id="rId6"/>
    <p:sldId id="276" r:id="rId7"/>
    <p:sldId id="293" r:id="rId8"/>
    <p:sldId id="294" r:id="rId9"/>
    <p:sldId id="297" r:id="rId10"/>
    <p:sldId id="298" r:id="rId11"/>
    <p:sldId id="300" r:id="rId12"/>
    <p:sldId id="301" r:id="rId13"/>
    <p:sldId id="302" r:id="rId14"/>
    <p:sldId id="303" r:id="rId15"/>
    <p:sldId id="304" r:id="rId16"/>
    <p:sldId id="308" r:id="rId17"/>
    <p:sldId id="299" r:id="rId18"/>
    <p:sldId id="305" r:id="rId19"/>
    <p:sldId id="306" r:id="rId20"/>
    <p:sldId id="278" r:id="rId21"/>
    <p:sldId id="307" r:id="rId22"/>
    <p:sldId id="309"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06"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2/28/2024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2/28/2024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319311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436E4-275A-402C-3F28-F0B92DCFA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0BA18B-DBB4-2EFA-B2CD-0ACD90799B69}"/>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6D03482-3AC3-54F3-86EA-0C50C53640A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2D63BDD-DAD6-6F0A-3CA6-D5F5C6223B9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dirty="0"/>
          </a:p>
        </p:txBody>
      </p:sp>
    </p:spTree>
    <p:extLst>
      <p:ext uri="{BB962C8B-B14F-4D97-AF65-F5344CB8AC3E}">
        <p14:creationId xmlns:p14="http://schemas.microsoft.com/office/powerpoint/2010/main" val="127286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041D-27A2-735B-C7D4-62F4AA2198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985B86-8EF9-9823-CBEC-79094E87DB8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CB26639-35CF-5D15-9EC3-DF9227E2B03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3D133F5-B179-EDF0-9482-0F4458880E1E}"/>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2021904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1.png"/><Relationship Id="rId18" Type="http://schemas.openxmlformats.org/officeDocument/2006/relationships/hyperlink" Target="https://codebasics.io/portfolio/Harshit-arora" TargetMode="External"/><Relationship Id="rId3" Type="http://schemas.openxmlformats.org/officeDocument/2006/relationships/image" Target="../media/image22.jpeg"/><Relationship Id="rId7" Type="http://schemas.openxmlformats.org/officeDocument/2006/relationships/image" Target="../media/image26.png"/><Relationship Id="rId12" Type="http://schemas.openxmlformats.org/officeDocument/2006/relationships/image" Target="../media/image30.png"/><Relationship Id="rId17" Type="http://schemas.openxmlformats.org/officeDocument/2006/relationships/image" Target="../media/image34.svg"/><Relationship Id="rId2" Type="http://schemas.openxmlformats.org/officeDocument/2006/relationships/notesSlide" Target="../notesSlides/notesSlide9.xml"/><Relationship Id="rId16" Type="http://schemas.openxmlformats.org/officeDocument/2006/relationships/image" Target="../media/image33.png"/><Relationship Id="rId1" Type="http://schemas.openxmlformats.org/officeDocument/2006/relationships/slideLayout" Target="../slideLayouts/slideLayout16.xml"/><Relationship Id="rId6" Type="http://schemas.openxmlformats.org/officeDocument/2006/relationships/image" Target="../media/image25.jpeg"/><Relationship Id="rId11" Type="http://schemas.openxmlformats.org/officeDocument/2006/relationships/hyperlink" Target="https://www.linkedin.com/in/harshit-arora15/" TargetMode="External"/><Relationship Id="rId5" Type="http://schemas.openxmlformats.org/officeDocument/2006/relationships/image" Target="../media/image24.jpeg"/><Relationship Id="rId15" Type="http://schemas.openxmlformats.org/officeDocument/2006/relationships/hyperlink" Target="https://github.com/harshit9711" TargetMode="External"/><Relationship Id="rId10" Type="http://schemas.openxmlformats.org/officeDocument/2006/relationships/image" Target="../media/image29.svg"/><Relationship Id="rId4" Type="http://schemas.openxmlformats.org/officeDocument/2006/relationships/image" Target="../media/image23.jpeg"/><Relationship Id="rId9" Type="http://schemas.openxmlformats.org/officeDocument/2006/relationships/image" Target="../media/image28.png"/><Relationship Id="rId14" Type="http://schemas.openxmlformats.org/officeDocument/2006/relationships/image" Target="../media/image32.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creativecommons.org/licenses/by/3.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reativecommons.org/licenses/by-sa/3.0/" TargetMode="External"/><Relationship Id="rId5" Type="http://schemas.openxmlformats.org/officeDocument/2006/relationships/hyperlink" Target="https://colegiomanuelrodriguez.cl/mr/exelearning/5IngU3/vocabulary_1.html" TargetMode="External"/><Relationship Id="rId4" Type="http://schemas.openxmlformats.org/officeDocument/2006/relationships/hyperlink" Target="https://www.australiansolarquotes.com.au/2018/03/23/product-review-automated-billing-software-impro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www.pngall.com/market-png/download/65089"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Presentation</a:t>
            </a:r>
            <a:br>
              <a:rPr lang="en-US" altLang="zh-CN" dirty="0"/>
            </a:br>
            <a:r>
              <a:rPr lang="en-US" altLang="zh-CN" dirty="0"/>
              <a:t>title</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Presenter Name</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3" name="Picture 2">
            <a:extLst>
              <a:ext uri="{FF2B5EF4-FFF2-40B4-BE49-F238E27FC236}">
                <a16:creationId xmlns:a16="http://schemas.microsoft.com/office/drawing/2014/main" id="{1B9C033C-732A-58F6-5630-C09CC51D5D9F}"/>
              </a:ext>
            </a:extLst>
          </p:cNvPr>
          <p:cNvPicPr>
            <a:picLocks noChangeAspect="1"/>
          </p:cNvPicPr>
          <p:nvPr/>
        </p:nvPicPr>
        <p:blipFill>
          <a:blip r:embed="rId5"/>
          <a:stretch>
            <a:fillRect/>
          </a:stretch>
        </p:blipFill>
        <p:spPr>
          <a:xfrm>
            <a:off x="0" y="0"/>
            <a:ext cx="12192000" cy="6858000"/>
          </a:xfrm>
          <a:prstGeom prst="rect">
            <a:avLst/>
          </a:prstGeom>
        </p:spPr>
      </p:pic>
      <p:pic>
        <p:nvPicPr>
          <p:cNvPr id="10" name="Picture Placeholder 9">
            <a:extLst>
              <a:ext uri="{FF2B5EF4-FFF2-40B4-BE49-F238E27FC236}">
                <a16:creationId xmlns:a16="http://schemas.microsoft.com/office/drawing/2014/main" id="{6D633426-604D-0091-0B1A-CDC97A1E9AE5}"/>
              </a:ext>
            </a:extLst>
          </p:cNvPr>
          <p:cNvPicPr>
            <a:picLocks noGrp="1" noChangeAspect="1"/>
          </p:cNvPicPr>
          <p:nvPr>
            <p:ph type="pic" sz="quarter" idx="47"/>
          </p:nvPr>
        </p:nvPicPr>
        <p:blipFill>
          <a:blip r:embed="rId6"/>
          <a:srcRect l="22506" r="22506"/>
          <a:stretch/>
        </p:blipFill>
        <p:spPr>
          <a:xfrm>
            <a:off x="7212564" y="912139"/>
            <a:ext cx="4821905" cy="5545210"/>
          </a:xfrm>
        </p:spPr>
      </p:pic>
      <p:sp>
        <p:nvSpPr>
          <p:cNvPr id="14" name="TextBox 13">
            <a:extLst>
              <a:ext uri="{FF2B5EF4-FFF2-40B4-BE49-F238E27FC236}">
                <a16:creationId xmlns:a16="http://schemas.microsoft.com/office/drawing/2014/main" id="{08E29DC8-FF32-A2CC-3BB4-5EE0F2864342}"/>
              </a:ext>
            </a:extLst>
          </p:cNvPr>
          <p:cNvSpPr txBox="1"/>
          <p:nvPr/>
        </p:nvSpPr>
        <p:spPr>
          <a:xfrm>
            <a:off x="457200" y="214604"/>
            <a:ext cx="8017329" cy="1569660"/>
          </a:xfrm>
          <a:prstGeom prst="rect">
            <a:avLst/>
          </a:prstGeom>
          <a:noFill/>
        </p:spPr>
        <p:txBody>
          <a:bodyPr wrap="square">
            <a:spAutoFit/>
          </a:bodyPr>
          <a:lstStyle/>
          <a:p>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rPr>
              <a:t>AtliQ Mart</a:t>
            </a:r>
            <a:endParaRPr lang="en-IN" sz="9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6" name="TextBox 15">
            <a:extLst>
              <a:ext uri="{FF2B5EF4-FFF2-40B4-BE49-F238E27FC236}">
                <a16:creationId xmlns:a16="http://schemas.microsoft.com/office/drawing/2014/main" id="{CA47F86E-B0A2-7FB1-26F3-AECE3BFB80FC}"/>
              </a:ext>
            </a:extLst>
          </p:cNvPr>
          <p:cNvSpPr txBox="1"/>
          <p:nvPr/>
        </p:nvSpPr>
        <p:spPr>
          <a:xfrm>
            <a:off x="734785" y="2354434"/>
            <a:ext cx="4676970" cy="3600986"/>
          </a:xfrm>
          <a:prstGeom prst="rect">
            <a:avLst/>
          </a:prstGeom>
          <a:noFill/>
        </p:spPr>
        <p:txBody>
          <a:bodyPr wrap="square">
            <a:spAutoFit/>
          </a:bodyPr>
          <a:lstStyle/>
          <a:p>
            <a:r>
              <a:rPr lang="en-US" sz="3200" b="0" i="0" dirty="0">
                <a:solidFill>
                  <a:schemeClr val="accent2">
                    <a:lumMod val="20000"/>
                    <a:lumOff val="80000"/>
                  </a:schemeClr>
                </a:solidFill>
                <a:effectLst/>
                <a:latin typeface="Söhne"/>
              </a:rPr>
              <a:t>Enhancing Sales Effectiveness: Conducting a Comprehensive Promotion Analysis to Deliver Actionable Insights to the Sales Director.</a:t>
            </a:r>
            <a:endParaRPr lang="en-IN" sz="3200" dirty="0">
              <a:solidFill>
                <a:schemeClr val="accent2">
                  <a:lumMod val="20000"/>
                  <a:lumOff val="80000"/>
                </a:schemeClr>
              </a:solidFill>
              <a:latin typeface="-apple-system"/>
            </a:endParaRPr>
          </a:p>
          <a:p>
            <a:pPr marL="0" indent="0" algn="ctr">
              <a:buNone/>
            </a:pPr>
            <a:endParaRPr lang="en-IN" b="0" i="0" dirty="0">
              <a:solidFill>
                <a:schemeClr val="accent2">
                  <a:lumMod val="20000"/>
                  <a:lumOff val="80000"/>
                </a:schemeClr>
              </a:solidFill>
              <a:effectLst/>
              <a:latin typeface="-apple-system"/>
            </a:endParaRPr>
          </a:p>
          <a:p>
            <a:pPr marL="0" indent="0" algn="ctr">
              <a:buNone/>
            </a:pPr>
            <a:endParaRPr lang="en-IN" b="0" i="0" dirty="0">
              <a:solidFill>
                <a:schemeClr val="accent2">
                  <a:lumMod val="20000"/>
                  <a:lumOff val="80000"/>
                </a:schemeClr>
              </a:solidFill>
              <a:effectLst/>
              <a:latin typeface="-apple-system"/>
            </a:endParaRPr>
          </a:p>
        </p:txBody>
      </p:sp>
      <p:sp>
        <p:nvSpPr>
          <p:cNvPr id="18" name="TextBox 17">
            <a:extLst>
              <a:ext uri="{FF2B5EF4-FFF2-40B4-BE49-F238E27FC236}">
                <a16:creationId xmlns:a16="http://schemas.microsoft.com/office/drawing/2014/main" id="{892FC941-46A3-3AC7-E801-AAE73FEFE182}"/>
              </a:ext>
            </a:extLst>
          </p:cNvPr>
          <p:cNvSpPr txBox="1"/>
          <p:nvPr/>
        </p:nvSpPr>
        <p:spPr>
          <a:xfrm>
            <a:off x="7350190" y="0"/>
            <a:ext cx="6172200" cy="369332"/>
          </a:xfrm>
          <a:prstGeom prst="rect">
            <a:avLst/>
          </a:prstGeom>
          <a:noFill/>
        </p:spPr>
        <p:txBody>
          <a:bodyPr wrap="square">
            <a:spAutoFit/>
          </a:bodyPr>
          <a:lstStyle/>
          <a:p>
            <a:pPr marL="0" indent="0" algn="ctr">
              <a:buNone/>
            </a:pPr>
            <a:r>
              <a:rPr lang="en-IN" b="0" i="0" dirty="0">
                <a:solidFill>
                  <a:schemeClr val="accent5">
                    <a:lumMod val="20000"/>
                    <a:lumOff val="80000"/>
                  </a:schemeClr>
                </a:solidFill>
                <a:effectLst/>
                <a:latin typeface="-apple-system"/>
              </a:rPr>
              <a:t># 𝗖𝗼𝗱𝗲𝗯𝗮𝘀𝗶𝗰 𝗥𝗲𝘀𝘂𝗺𝗲 𝗖𝗵𝗮𝗹𝗹𝗲𝗻𝗴𝗲 9</a:t>
            </a:r>
            <a:endParaRPr lang="en-IN" dirty="0">
              <a:solidFill>
                <a:schemeClr val="accent5">
                  <a:lumMod val="20000"/>
                  <a:lumOff val="80000"/>
                </a:schemeClr>
              </a:solidFill>
            </a:endParaRPr>
          </a:p>
        </p:txBody>
      </p:sp>
      <p:sp>
        <p:nvSpPr>
          <p:cNvPr id="19" name="TextBox 18">
            <a:extLst>
              <a:ext uri="{FF2B5EF4-FFF2-40B4-BE49-F238E27FC236}">
                <a16:creationId xmlns:a16="http://schemas.microsoft.com/office/drawing/2014/main" id="{1D7CF85B-2F33-9AB4-5A20-82EA8868DD9D}"/>
              </a:ext>
            </a:extLst>
          </p:cNvPr>
          <p:cNvSpPr txBox="1"/>
          <p:nvPr/>
        </p:nvSpPr>
        <p:spPr>
          <a:xfrm>
            <a:off x="447869" y="6055567"/>
            <a:ext cx="2276670" cy="646331"/>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accent2">
                    <a:lumMod val="60000"/>
                    <a:lumOff val="40000"/>
                  </a:schemeClr>
                </a:solidFill>
                <a:latin typeface="Posterama" panose="020B0504020200020000" pitchFamily="34" charset="0"/>
                <a:ea typeface="微软雅黑"/>
                <a:cs typeface="Posterama" panose="020B0504020200020000" pitchFamily="34" charset="0"/>
              </a:rPr>
              <a:t>Presented by :</a:t>
            </a:r>
          </a:p>
          <a:p>
            <a:pPr marL="0" indent="0" algn="ctr">
              <a:lnSpc>
                <a:spcPct val="100000"/>
              </a:lnSpc>
              <a:spcBef>
                <a:spcPts val="0"/>
              </a:spcBef>
              <a:buFontTx/>
              <a:buNone/>
            </a:pPr>
            <a:r>
              <a:rPr lang="en-US" dirty="0">
                <a:solidFill>
                  <a:schemeClr val="accent2">
                    <a:lumMod val="60000"/>
                    <a:lumOff val="40000"/>
                  </a:schemeClr>
                </a:solidFill>
                <a:latin typeface="Posterama" panose="020B0504020200020000" pitchFamily="34" charset="0"/>
                <a:ea typeface="微软雅黑"/>
                <a:cs typeface="Posterama" panose="020B0504020200020000" pitchFamily="34" charset="0"/>
              </a:rPr>
              <a:t>Pooja Poundkar</a:t>
            </a:r>
            <a:endParaRPr lang="en-US" sz="1800" dirty="0">
              <a:solidFill>
                <a:schemeClr val="accent2">
                  <a:lumMod val="60000"/>
                  <a:lumOff val="40000"/>
                </a:schemeClr>
              </a:solidFill>
              <a:latin typeface="Posterama" panose="020B0504020200020000" pitchFamily="34" charset="0"/>
              <a:ea typeface="微软雅黑"/>
              <a:cs typeface="Posterama" panose="020B0504020200020000" pitchFamily="34" charset="0"/>
            </a:endParaRPr>
          </a:p>
        </p:txBody>
      </p:sp>
      <p:sp>
        <p:nvSpPr>
          <p:cNvPr id="21" name="TextBox 20">
            <a:extLst>
              <a:ext uri="{FF2B5EF4-FFF2-40B4-BE49-F238E27FC236}">
                <a16:creationId xmlns:a16="http://schemas.microsoft.com/office/drawing/2014/main" id="{5A8C2E13-EF92-8790-E31A-FB5272BA249A}"/>
              </a:ext>
            </a:extLst>
          </p:cNvPr>
          <p:cNvSpPr txBox="1"/>
          <p:nvPr/>
        </p:nvSpPr>
        <p:spPr>
          <a:xfrm>
            <a:off x="636814" y="1678251"/>
            <a:ext cx="7527471" cy="338554"/>
          </a:xfrm>
          <a:prstGeom prst="rect">
            <a:avLst/>
          </a:prstGeom>
          <a:noFill/>
        </p:spPr>
        <p:txBody>
          <a:bodyPr wrap="square">
            <a:spAutoFit/>
          </a:bodyPr>
          <a:lstStyle/>
          <a:p>
            <a:r>
              <a:rPr lang="en-US" sz="1600" b="1" i="0" dirty="0">
                <a:solidFill>
                  <a:schemeClr val="accent5">
                    <a:lumMod val="20000"/>
                    <a:lumOff val="80000"/>
                  </a:schemeClr>
                </a:solidFill>
                <a:effectLst/>
                <a:latin typeface="Söhne"/>
              </a:rPr>
              <a:t>“Your One-Stop Shop for Exceptional Quality and Unmatched Convenience !”</a:t>
            </a:r>
            <a:endParaRPr lang="en-IN" sz="1600" b="1" dirty="0">
              <a:solidFill>
                <a:schemeClr val="accent5">
                  <a:lumMod val="20000"/>
                  <a:lumOff val="80000"/>
                </a:schemeClr>
              </a:solidFill>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7AB8E-CDEA-05AF-8D58-0079090D5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3C5928-1208-3851-BD72-5B88782F8619}"/>
              </a:ext>
            </a:extLst>
          </p:cNvPr>
          <p:cNvSpPr>
            <a:spLocks noGrp="1"/>
          </p:cNvSpPr>
          <p:nvPr>
            <p:ph type="title"/>
          </p:nvPr>
        </p:nvSpPr>
        <p:spPr>
          <a:xfrm>
            <a:off x="839754" y="329795"/>
            <a:ext cx="10403633" cy="1396370"/>
          </a:xfrm>
        </p:spPr>
        <p:txBody>
          <a:bodyPr/>
          <a:lstStyle/>
          <a:p>
            <a:r>
              <a:rPr lang="en-US" sz="1800" dirty="0">
                <a:solidFill>
                  <a:schemeClr val="accent2">
                    <a:lumMod val="20000"/>
                    <a:lumOff val="80000"/>
                  </a:schemeClr>
                </a:solidFill>
                <a:latin typeface="Century" panose="02040604050505020304" pitchFamily="18" charset="0"/>
              </a:rPr>
              <a:t>4. </a:t>
            </a:r>
            <a:r>
              <a:rPr lang="en-US" sz="1800" dirty="0">
                <a:solidFill>
                  <a:schemeClr val="accent2">
                    <a:lumMod val="20000"/>
                    <a:lumOff val="80000"/>
                  </a:schemeClr>
                </a:solidFill>
                <a:latin typeface="DM Sans"/>
              </a:rPr>
              <a:t>Produce a report that calculates the Incremental Sold Quantity (ISU%) for each category during the Diwali campaign.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Additionally, provide rankings for the categories based on their ISU%.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The report will include three key fields: category, isu%, and rank order.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This information will assist in assessing the category-wise success and impact of the Diwali campaign on incremental sales.</a:t>
            </a:r>
            <a:br>
              <a:rPr lang="en-US" sz="1800" dirty="0">
                <a:solidFill>
                  <a:srgbClr val="FFFFFF"/>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F382918C-71EB-43EE-ADED-CF9369BC37E9}"/>
              </a:ext>
            </a:extLst>
          </p:cNvPr>
          <p:cNvSpPr>
            <a:spLocks noGrp="1"/>
          </p:cNvSpPr>
          <p:nvPr>
            <p:ph type="ftr" sz="quarter" idx="28"/>
          </p:nvPr>
        </p:nvSpPr>
        <p:spPr/>
        <p:txBody>
          <a:bodyPr/>
          <a:lstStyle/>
          <a:p>
            <a:r>
              <a:rPr lang="en-US" noProof="0"/>
              <a:t>Presentation Title</a:t>
            </a:r>
            <a:endParaRPr lang="en-US" noProof="0" dirty="0"/>
          </a:p>
        </p:txBody>
      </p:sp>
      <p:pic>
        <p:nvPicPr>
          <p:cNvPr id="11" name="Picture 10">
            <a:extLst>
              <a:ext uri="{FF2B5EF4-FFF2-40B4-BE49-F238E27FC236}">
                <a16:creationId xmlns:a16="http://schemas.microsoft.com/office/drawing/2014/main" id="{DA92475C-769F-61A6-8EAB-032DB3E8988F}"/>
              </a:ext>
            </a:extLst>
          </p:cNvPr>
          <p:cNvPicPr>
            <a:picLocks noChangeAspect="1"/>
          </p:cNvPicPr>
          <p:nvPr/>
        </p:nvPicPr>
        <p:blipFill>
          <a:blip r:embed="rId2"/>
          <a:stretch>
            <a:fillRect/>
          </a:stretch>
        </p:blipFill>
        <p:spPr>
          <a:xfrm>
            <a:off x="952028" y="5561045"/>
            <a:ext cx="604630" cy="604630"/>
          </a:xfrm>
          <a:prstGeom prst="rect">
            <a:avLst/>
          </a:prstGeom>
        </p:spPr>
      </p:pic>
      <p:sp>
        <p:nvSpPr>
          <p:cNvPr id="7" name="TextBox 6">
            <a:extLst>
              <a:ext uri="{FF2B5EF4-FFF2-40B4-BE49-F238E27FC236}">
                <a16:creationId xmlns:a16="http://schemas.microsoft.com/office/drawing/2014/main" id="{7959A299-B139-09D3-5D8A-2608F464E700}"/>
              </a:ext>
            </a:extLst>
          </p:cNvPr>
          <p:cNvSpPr txBox="1"/>
          <p:nvPr/>
        </p:nvSpPr>
        <p:spPr>
          <a:xfrm>
            <a:off x="800102" y="1812686"/>
            <a:ext cx="9612862" cy="3293209"/>
          </a:xfrm>
          <a:prstGeom prst="rect">
            <a:avLst/>
          </a:prstGeom>
          <a:noFill/>
        </p:spPr>
        <p:txBody>
          <a:bodyPr wrap="square">
            <a:spAutoFit/>
          </a:bodyPr>
          <a:lstStyle/>
          <a:p>
            <a:r>
              <a:rPr lang="en-IN" sz="1600" dirty="0">
                <a:solidFill>
                  <a:schemeClr val="accent1">
                    <a:lumMod val="20000"/>
                    <a:lumOff val="80000"/>
                  </a:schemeClr>
                </a:solidFill>
              </a:rPr>
              <a:t>SELECT   </a:t>
            </a:r>
          </a:p>
          <a:p>
            <a:r>
              <a:rPr lang="en-IN" sz="1600" dirty="0">
                <a:solidFill>
                  <a:schemeClr val="accent1">
                    <a:lumMod val="20000"/>
                    <a:lumOff val="80000"/>
                  </a:schemeClr>
                </a:solidFill>
              </a:rPr>
              <a:t>p.category,   </a:t>
            </a:r>
          </a:p>
          <a:p>
            <a:r>
              <a:rPr lang="en-IN" sz="1600" dirty="0">
                <a:solidFill>
                  <a:schemeClr val="accent1">
                    <a:lumMod val="20000"/>
                    <a:lumOff val="80000"/>
                  </a:schemeClr>
                </a:solidFill>
              </a:rPr>
              <a:t>((SUM(f.`quantity_sold(after_promo)`)-SUM(f.`quantity_sold(before_promo)`))/SUM(f.`quantity_sold(before_promo)`) * 100) AS ISU_percentage ,    RANK()    </a:t>
            </a:r>
          </a:p>
          <a:p>
            <a:r>
              <a:rPr lang="en-IN" sz="1600" dirty="0">
                <a:solidFill>
                  <a:schemeClr val="accent1">
                    <a:lumMod val="20000"/>
                    <a:lumOff val="80000"/>
                  </a:schemeClr>
                </a:solidFill>
              </a:rPr>
              <a:t>OVER (ORDER BY((SUM(f.`quantity_sold(after_promo)`)-SUM(f.`quantity_sold(before_promo)`)) / SUM(f.`quantity_sold(before_promo)`) * 100) DESC)     AS Rank_order</a:t>
            </a:r>
          </a:p>
          <a:p>
            <a:r>
              <a:rPr lang="en-IN" sz="1600" dirty="0">
                <a:solidFill>
                  <a:schemeClr val="accent1">
                    <a:lumMod val="20000"/>
                    <a:lumOff val="80000"/>
                  </a:schemeClr>
                </a:solidFill>
              </a:rPr>
              <a:t>FROM    dim_products p</a:t>
            </a:r>
          </a:p>
          <a:p>
            <a:r>
              <a:rPr lang="en-IN" sz="1600" dirty="0">
                <a:solidFill>
                  <a:schemeClr val="accent1">
                    <a:lumMod val="20000"/>
                    <a:lumOff val="80000"/>
                  </a:schemeClr>
                </a:solidFill>
              </a:rPr>
              <a:t>JOIN    fact_events f </a:t>
            </a:r>
          </a:p>
          <a:p>
            <a:r>
              <a:rPr lang="en-IN" sz="1600" dirty="0">
                <a:solidFill>
                  <a:schemeClr val="accent1">
                    <a:lumMod val="20000"/>
                    <a:lumOff val="80000"/>
                  </a:schemeClr>
                </a:solidFill>
              </a:rPr>
              <a:t>ON p.product_code = f.product_code</a:t>
            </a:r>
          </a:p>
          <a:p>
            <a:r>
              <a:rPr lang="en-IN" sz="1600" dirty="0">
                <a:solidFill>
                  <a:schemeClr val="accent1">
                    <a:lumMod val="20000"/>
                    <a:lumOff val="80000"/>
                  </a:schemeClr>
                </a:solidFill>
              </a:rPr>
              <a:t>WHERE    f.campaign_id = 'CAMP_DIW_01’</a:t>
            </a:r>
          </a:p>
          <a:p>
            <a:r>
              <a:rPr lang="en-IN" sz="1600" dirty="0">
                <a:solidFill>
                  <a:schemeClr val="accent1">
                    <a:lumMod val="20000"/>
                    <a:lumOff val="80000"/>
                  </a:schemeClr>
                </a:solidFill>
              </a:rPr>
              <a:t>GROUP BY    p.category</a:t>
            </a:r>
          </a:p>
          <a:p>
            <a:r>
              <a:rPr lang="en-IN" sz="1600" dirty="0">
                <a:solidFill>
                  <a:schemeClr val="accent1">
                    <a:lumMod val="20000"/>
                    <a:lumOff val="80000"/>
                  </a:schemeClr>
                </a:solidFill>
              </a:rPr>
              <a:t>ORDER BY    ISU_percentage DESC;</a:t>
            </a:r>
          </a:p>
        </p:txBody>
      </p:sp>
      <p:pic>
        <p:nvPicPr>
          <p:cNvPr id="10" name="Picture 9">
            <a:extLst>
              <a:ext uri="{FF2B5EF4-FFF2-40B4-BE49-F238E27FC236}">
                <a16:creationId xmlns:a16="http://schemas.microsoft.com/office/drawing/2014/main" id="{042CECC1-45AE-6646-A3C0-5EE77222C734}"/>
              </a:ext>
            </a:extLst>
          </p:cNvPr>
          <p:cNvPicPr>
            <a:picLocks noChangeAspect="1"/>
          </p:cNvPicPr>
          <p:nvPr/>
        </p:nvPicPr>
        <p:blipFill>
          <a:blip r:embed="rId3"/>
          <a:stretch>
            <a:fillRect/>
          </a:stretch>
        </p:blipFill>
        <p:spPr>
          <a:xfrm>
            <a:off x="7198212" y="3548305"/>
            <a:ext cx="4297103" cy="1697766"/>
          </a:xfrm>
          <a:prstGeom prst="rect">
            <a:avLst/>
          </a:prstGeom>
        </p:spPr>
      </p:pic>
      <p:sp>
        <p:nvSpPr>
          <p:cNvPr id="13" name="TextBox 12">
            <a:extLst>
              <a:ext uri="{FF2B5EF4-FFF2-40B4-BE49-F238E27FC236}">
                <a16:creationId xmlns:a16="http://schemas.microsoft.com/office/drawing/2014/main" id="{8077E1AB-F1DE-FE5D-195C-2D13A5178D5A}"/>
              </a:ext>
            </a:extLst>
          </p:cNvPr>
          <p:cNvSpPr txBox="1"/>
          <p:nvPr/>
        </p:nvSpPr>
        <p:spPr>
          <a:xfrm>
            <a:off x="1798475" y="5476984"/>
            <a:ext cx="9948766" cy="1077218"/>
          </a:xfrm>
          <a:prstGeom prst="rect">
            <a:avLst/>
          </a:prstGeom>
          <a:noFill/>
        </p:spPr>
        <p:txBody>
          <a:bodyPr wrap="square">
            <a:spAutoFit/>
          </a:bodyPr>
          <a:lstStyle/>
          <a:p>
            <a:pPr algn="l">
              <a:buFont typeface="+mj-lt"/>
              <a:buAutoNum type="arabicPeriod"/>
            </a:pPr>
            <a:r>
              <a:rPr lang="en-US" sz="1600" b="0" i="0" dirty="0">
                <a:solidFill>
                  <a:schemeClr val="accent4">
                    <a:lumMod val="20000"/>
                    <a:lumOff val="80000"/>
                  </a:schemeClr>
                </a:solidFill>
                <a:effectLst/>
                <a:latin typeface="Söhne"/>
              </a:rPr>
              <a:t> Home appliances experienced the highest Incremental Sold Quantity (ISU%) of 244%, indicating that products in this category were particularly popular during the Diwali campaign.</a:t>
            </a:r>
          </a:p>
          <a:p>
            <a:pPr algn="l">
              <a:buFont typeface="+mj-lt"/>
              <a:buAutoNum type="arabicPeriod"/>
            </a:pPr>
            <a:r>
              <a:rPr lang="en-US" sz="1600" b="0" i="0" dirty="0">
                <a:solidFill>
                  <a:schemeClr val="accent4">
                    <a:lumMod val="20000"/>
                    <a:lumOff val="80000"/>
                  </a:schemeClr>
                </a:solidFill>
                <a:effectLst/>
                <a:latin typeface="Söhne"/>
              </a:rPr>
              <a:t> The top three categories based on ISU% are home appliances, combo 1, and home care, with impressive increases of 244%, 202%, and 79%, respectively.</a:t>
            </a:r>
          </a:p>
        </p:txBody>
      </p:sp>
    </p:spTree>
    <p:extLst>
      <p:ext uri="{BB962C8B-B14F-4D97-AF65-F5344CB8AC3E}">
        <p14:creationId xmlns:p14="http://schemas.microsoft.com/office/powerpoint/2010/main" val="313834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68909-971E-F5CA-1675-BEDBCA0B9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616F2-0864-82EA-826A-9B87A04FEEE7}"/>
              </a:ext>
            </a:extLst>
          </p:cNvPr>
          <p:cNvSpPr>
            <a:spLocks noGrp="1"/>
          </p:cNvSpPr>
          <p:nvPr>
            <p:ph type="title"/>
          </p:nvPr>
        </p:nvSpPr>
        <p:spPr>
          <a:xfrm>
            <a:off x="839754" y="311134"/>
            <a:ext cx="10403633" cy="1396370"/>
          </a:xfrm>
        </p:spPr>
        <p:txBody>
          <a:bodyPr/>
          <a:lstStyle/>
          <a:p>
            <a:r>
              <a:rPr lang="en-US" sz="1800" dirty="0">
                <a:solidFill>
                  <a:schemeClr val="accent2">
                    <a:lumMod val="20000"/>
                    <a:lumOff val="80000"/>
                  </a:schemeClr>
                </a:solidFill>
                <a:latin typeface="Century" panose="02040604050505020304" pitchFamily="18" charset="0"/>
              </a:rPr>
              <a:t>5. </a:t>
            </a:r>
            <a:r>
              <a:rPr lang="en-US" sz="1800" dirty="0">
                <a:solidFill>
                  <a:schemeClr val="accent3">
                    <a:lumMod val="20000"/>
                    <a:lumOff val="80000"/>
                  </a:schemeClr>
                </a:solidFill>
                <a:latin typeface="DM Sans"/>
              </a:rPr>
              <a:t>Create a report featuring the Top 5 products, ranked by Incremental Revenue Percentage (IR%), across all campaigns. </a:t>
            </a:r>
            <a:br>
              <a:rPr lang="en-US" sz="1800" dirty="0">
                <a:solidFill>
                  <a:schemeClr val="accent3">
                    <a:lumMod val="20000"/>
                    <a:lumOff val="80000"/>
                  </a:schemeClr>
                </a:solidFill>
                <a:latin typeface="DM Sans"/>
              </a:rPr>
            </a:br>
            <a:r>
              <a:rPr lang="en-US" sz="1800" dirty="0">
                <a:solidFill>
                  <a:schemeClr val="accent3">
                    <a:lumMod val="20000"/>
                    <a:lumOff val="80000"/>
                  </a:schemeClr>
                </a:solidFill>
                <a:latin typeface="DM Sans"/>
              </a:rPr>
              <a:t>The report will provide essential information including product name, category, and </a:t>
            </a:r>
            <a:r>
              <a:rPr lang="en-US" sz="1800" dirty="0" err="1">
                <a:solidFill>
                  <a:schemeClr val="accent3">
                    <a:lumMod val="20000"/>
                    <a:lumOff val="80000"/>
                  </a:schemeClr>
                </a:solidFill>
                <a:latin typeface="DM Sans"/>
              </a:rPr>
              <a:t>ir</a:t>
            </a:r>
            <a:r>
              <a:rPr lang="en-US" sz="1800" dirty="0">
                <a:solidFill>
                  <a:schemeClr val="accent3">
                    <a:lumMod val="20000"/>
                    <a:lumOff val="80000"/>
                  </a:schemeClr>
                </a:solidFill>
                <a:latin typeface="DM Sans"/>
              </a:rPr>
              <a:t>%. </a:t>
            </a:r>
            <a:br>
              <a:rPr lang="en-US" sz="1800" dirty="0">
                <a:solidFill>
                  <a:schemeClr val="accent3">
                    <a:lumMod val="20000"/>
                    <a:lumOff val="80000"/>
                  </a:schemeClr>
                </a:solidFill>
                <a:latin typeface="DM Sans"/>
              </a:rPr>
            </a:br>
            <a:r>
              <a:rPr lang="en-US" sz="1800" dirty="0">
                <a:solidFill>
                  <a:schemeClr val="accent3">
                    <a:lumMod val="20000"/>
                    <a:lumOff val="80000"/>
                  </a:schemeClr>
                </a:solidFill>
                <a:latin typeface="DM Sans"/>
              </a:rPr>
              <a:t>This analysis helps identify the most successful products in terms of incremental revenue across our campaigns, assisting in product optimization.</a:t>
            </a:r>
            <a:br>
              <a:rPr lang="en-US" sz="1800" dirty="0">
                <a:solidFill>
                  <a:schemeClr val="accent3">
                    <a:lumMod val="20000"/>
                    <a:lumOff val="80000"/>
                  </a:schemeClr>
                </a:solidFill>
                <a:latin typeface="DM Sans"/>
              </a:rPr>
            </a:br>
            <a:endParaRPr lang="en-IN" sz="1800" dirty="0">
              <a:solidFill>
                <a:schemeClr val="accent3">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F2567ADD-D9F6-8A6A-EA92-005638F204EC}"/>
              </a:ext>
            </a:extLst>
          </p:cNvPr>
          <p:cNvSpPr>
            <a:spLocks noGrp="1"/>
          </p:cNvSpPr>
          <p:nvPr>
            <p:ph type="ftr" sz="quarter" idx="28"/>
          </p:nvPr>
        </p:nvSpPr>
        <p:spPr/>
        <p:txBody>
          <a:bodyPr/>
          <a:lstStyle/>
          <a:p>
            <a:r>
              <a:rPr lang="en-US" noProof="0"/>
              <a:t>Presentation Title</a:t>
            </a:r>
            <a:endParaRPr lang="en-US" noProof="0" dirty="0"/>
          </a:p>
        </p:txBody>
      </p:sp>
      <p:pic>
        <p:nvPicPr>
          <p:cNvPr id="11" name="Picture 10">
            <a:extLst>
              <a:ext uri="{FF2B5EF4-FFF2-40B4-BE49-F238E27FC236}">
                <a16:creationId xmlns:a16="http://schemas.microsoft.com/office/drawing/2014/main" id="{54E707CE-92DF-65CB-08AD-071DB75CA472}"/>
              </a:ext>
            </a:extLst>
          </p:cNvPr>
          <p:cNvPicPr>
            <a:picLocks noChangeAspect="1"/>
          </p:cNvPicPr>
          <p:nvPr/>
        </p:nvPicPr>
        <p:blipFill>
          <a:blip r:embed="rId2"/>
          <a:stretch>
            <a:fillRect/>
          </a:stretch>
        </p:blipFill>
        <p:spPr>
          <a:xfrm>
            <a:off x="1101318" y="5542384"/>
            <a:ext cx="604630" cy="604630"/>
          </a:xfrm>
          <a:prstGeom prst="rect">
            <a:avLst/>
          </a:prstGeom>
        </p:spPr>
      </p:pic>
      <p:sp>
        <p:nvSpPr>
          <p:cNvPr id="7" name="TextBox 6">
            <a:extLst>
              <a:ext uri="{FF2B5EF4-FFF2-40B4-BE49-F238E27FC236}">
                <a16:creationId xmlns:a16="http://schemas.microsoft.com/office/drawing/2014/main" id="{2762C02D-4B5C-60CD-360E-5FEFFE40CCDE}"/>
              </a:ext>
            </a:extLst>
          </p:cNvPr>
          <p:cNvSpPr txBox="1"/>
          <p:nvPr/>
        </p:nvSpPr>
        <p:spPr>
          <a:xfrm>
            <a:off x="865416" y="1560759"/>
            <a:ext cx="9612862" cy="3539430"/>
          </a:xfrm>
          <a:prstGeom prst="rect">
            <a:avLst/>
          </a:prstGeom>
          <a:noFill/>
        </p:spPr>
        <p:txBody>
          <a:bodyPr wrap="square">
            <a:spAutoFit/>
          </a:bodyPr>
          <a:lstStyle/>
          <a:p>
            <a:r>
              <a:rPr lang="en-IN" sz="1400" dirty="0">
                <a:solidFill>
                  <a:schemeClr val="accent1">
                    <a:lumMod val="20000"/>
                    <a:lumOff val="80000"/>
                  </a:schemeClr>
                </a:solidFill>
              </a:rPr>
              <a:t>SELECT    </a:t>
            </a:r>
          </a:p>
          <a:p>
            <a:r>
              <a:rPr lang="en-IN" sz="1400" dirty="0">
                <a:solidFill>
                  <a:schemeClr val="accent1">
                    <a:lumMod val="20000"/>
                    <a:lumOff val="80000"/>
                  </a:schemeClr>
                </a:solidFill>
              </a:rPr>
              <a:t>p.product_name,    p.category,    </a:t>
            </a:r>
          </a:p>
          <a:p>
            <a:r>
              <a:rPr lang="en-IN" sz="1400" dirty="0">
                <a:solidFill>
                  <a:schemeClr val="accent1">
                    <a:lumMod val="20000"/>
                    <a:lumOff val="80000"/>
                  </a:schemeClr>
                </a:solidFill>
              </a:rPr>
              <a:t>round((        </a:t>
            </a:r>
          </a:p>
          <a:p>
            <a:r>
              <a:rPr lang="en-IN" sz="1400" dirty="0">
                <a:solidFill>
                  <a:schemeClr val="accent1">
                    <a:lumMod val="20000"/>
                    <a:lumOff val="80000"/>
                  </a:schemeClr>
                </a:solidFill>
              </a:rPr>
              <a:t>(SUM(f.base_price * f.`quantity_sold(after_promo)`) - SUM(f.base_price * f.`quantity_sold(before_promo)`)) /         SUM(f.base_price * f.`quantity_sold(before_promo)`)  </a:t>
            </a:r>
          </a:p>
          <a:p>
            <a:r>
              <a:rPr lang="en-IN" sz="1400" dirty="0">
                <a:solidFill>
                  <a:schemeClr val="accent1">
                    <a:lumMod val="20000"/>
                    <a:lumOff val="80000"/>
                  </a:schemeClr>
                </a:solidFill>
              </a:rPr>
              <a:t>  ) * 100 ,2) AS IR_percentage</a:t>
            </a:r>
          </a:p>
          <a:p>
            <a:r>
              <a:rPr lang="en-IN" sz="1400" dirty="0">
                <a:solidFill>
                  <a:schemeClr val="accent1">
                    <a:lumMod val="20000"/>
                    <a:lumOff val="80000"/>
                  </a:schemeClr>
                </a:solidFill>
              </a:rPr>
              <a:t>FROM    </a:t>
            </a:r>
          </a:p>
          <a:p>
            <a:r>
              <a:rPr lang="en-IN" sz="1400" dirty="0">
                <a:solidFill>
                  <a:schemeClr val="accent1">
                    <a:lumMod val="20000"/>
                    <a:lumOff val="80000"/>
                  </a:schemeClr>
                </a:solidFill>
              </a:rPr>
              <a:t>dim_products p</a:t>
            </a:r>
          </a:p>
          <a:p>
            <a:r>
              <a:rPr lang="en-IN" sz="1400" dirty="0">
                <a:solidFill>
                  <a:schemeClr val="accent1">
                    <a:lumMod val="20000"/>
                    <a:lumOff val="80000"/>
                  </a:schemeClr>
                </a:solidFill>
              </a:rPr>
              <a:t>JOIN    </a:t>
            </a:r>
          </a:p>
          <a:p>
            <a:r>
              <a:rPr lang="en-IN" sz="1400" dirty="0">
                <a:solidFill>
                  <a:schemeClr val="accent1">
                    <a:lumMod val="20000"/>
                    <a:lumOff val="80000"/>
                  </a:schemeClr>
                </a:solidFill>
              </a:rPr>
              <a:t>fact_events f </a:t>
            </a:r>
          </a:p>
          <a:p>
            <a:r>
              <a:rPr lang="en-IN" sz="1400" dirty="0">
                <a:solidFill>
                  <a:schemeClr val="accent1">
                    <a:lumMod val="20000"/>
                    <a:lumOff val="80000"/>
                  </a:schemeClr>
                </a:solidFill>
              </a:rPr>
              <a:t>ON p.product_code = f.product_code</a:t>
            </a:r>
          </a:p>
          <a:p>
            <a:r>
              <a:rPr lang="en-IN" sz="1400" dirty="0">
                <a:solidFill>
                  <a:schemeClr val="accent1">
                    <a:lumMod val="20000"/>
                    <a:lumOff val="80000"/>
                  </a:schemeClr>
                </a:solidFill>
              </a:rPr>
              <a:t>GROUP BY    </a:t>
            </a:r>
          </a:p>
          <a:p>
            <a:r>
              <a:rPr lang="en-IN" sz="1400" dirty="0">
                <a:solidFill>
                  <a:schemeClr val="accent1">
                    <a:lumMod val="20000"/>
                    <a:lumOff val="80000"/>
                  </a:schemeClr>
                </a:solidFill>
              </a:rPr>
              <a:t>p.product_name, p.category</a:t>
            </a:r>
          </a:p>
          <a:p>
            <a:r>
              <a:rPr lang="en-IN" sz="1400" dirty="0">
                <a:solidFill>
                  <a:schemeClr val="accent1">
                    <a:lumMod val="20000"/>
                    <a:lumOff val="80000"/>
                  </a:schemeClr>
                </a:solidFill>
              </a:rPr>
              <a:t>ORDER BY   </a:t>
            </a:r>
          </a:p>
          <a:p>
            <a:r>
              <a:rPr lang="en-IN" sz="1400" dirty="0">
                <a:solidFill>
                  <a:schemeClr val="accent1">
                    <a:lumMod val="20000"/>
                    <a:lumOff val="80000"/>
                  </a:schemeClr>
                </a:solidFill>
              </a:rPr>
              <a:t> IR_percentage DES</a:t>
            </a:r>
          </a:p>
          <a:p>
            <a:r>
              <a:rPr lang="en-IN" sz="1400" dirty="0">
                <a:solidFill>
                  <a:schemeClr val="accent1">
                    <a:lumMod val="20000"/>
                    <a:lumOff val="80000"/>
                  </a:schemeClr>
                </a:solidFill>
              </a:rPr>
              <a:t>CLIMIT 5;</a:t>
            </a:r>
          </a:p>
        </p:txBody>
      </p:sp>
      <p:sp>
        <p:nvSpPr>
          <p:cNvPr id="13" name="TextBox 12">
            <a:extLst>
              <a:ext uri="{FF2B5EF4-FFF2-40B4-BE49-F238E27FC236}">
                <a16:creationId xmlns:a16="http://schemas.microsoft.com/office/drawing/2014/main" id="{66651BF5-FE90-E2EF-A6E7-907B445A17A0}"/>
              </a:ext>
            </a:extLst>
          </p:cNvPr>
          <p:cNvSpPr txBox="1"/>
          <p:nvPr/>
        </p:nvSpPr>
        <p:spPr>
          <a:xfrm>
            <a:off x="1742491" y="5458323"/>
            <a:ext cx="9948766" cy="923330"/>
          </a:xfrm>
          <a:prstGeom prst="rect">
            <a:avLst/>
          </a:prstGeom>
          <a:noFill/>
        </p:spPr>
        <p:txBody>
          <a:bodyPr wrap="square">
            <a:spAutoFit/>
          </a:bodyPr>
          <a:lstStyle/>
          <a:p>
            <a:pPr algn="l"/>
            <a:r>
              <a:rPr lang="en-US" b="0" i="0" dirty="0">
                <a:solidFill>
                  <a:schemeClr val="accent2">
                    <a:lumMod val="20000"/>
                    <a:lumOff val="80000"/>
                  </a:schemeClr>
                </a:solidFill>
                <a:effectLst/>
                <a:latin typeface="Söhne"/>
              </a:rPr>
              <a:t>Waterproof Immersion Rod, LED Bulb, Bedsheet Set, Curtains, and Home Essential Product Combo have ranked as the top five products based on their Incremental Revenue Percentage (IR%) across all campaigns at AtliQ Mart.</a:t>
            </a:r>
          </a:p>
        </p:txBody>
      </p:sp>
      <p:pic>
        <p:nvPicPr>
          <p:cNvPr id="5" name="Picture 4">
            <a:extLst>
              <a:ext uri="{FF2B5EF4-FFF2-40B4-BE49-F238E27FC236}">
                <a16:creationId xmlns:a16="http://schemas.microsoft.com/office/drawing/2014/main" id="{2A75780C-CF78-3A14-D406-C0ACE4BD50C1}"/>
              </a:ext>
            </a:extLst>
          </p:cNvPr>
          <p:cNvPicPr>
            <a:picLocks noChangeAspect="1"/>
          </p:cNvPicPr>
          <p:nvPr/>
        </p:nvPicPr>
        <p:blipFill>
          <a:blip r:embed="rId3"/>
          <a:stretch>
            <a:fillRect/>
          </a:stretch>
        </p:blipFill>
        <p:spPr>
          <a:xfrm>
            <a:off x="4386536" y="3025792"/>
            <a:ext cx="6501376" cy="1788804"/>
          </a:xfrm>
          <a:prstGeom prst="rect">
            <a:avLst/>
          </a:prstGeom>
        </p:spPr>
      </p:pic>
    </p:spTree>
    <p:extLst>
      <p:ext uri="{BB962C8B-B14F-4D97-AF65-F5344CB8AC3E}">
        <p14:creationId xmlns:p14="http://schemas.microsoft.com/office/powerpoint/2010/main" val="339071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0D10-1E6F-8207-1FB4-0D31994E09BB}"/>
              </a:ext>
            </a:extLst>
          </p:cNvPr>
          <p:cNvSpPr>
            <a:spLocks noGrp="1"/>
          </p:cNvSpPr>
          <p:nvPr>
            <p:ph type="title"/>
          </p:nvPr>
        </p:nvSpPr>
        <p:spPr>
          <a:xfrm>
            <a:off x="238125" y="2477892"/>
            <a:ext cx="5474336" cy="1325563"/>
          </a:xfrm>
        </p:spPr>
        <p:txBody>
          <a:bodyPr/>
          <a:lstStyle/>
          <a:p>
            <a:pPr algn="ctr"/>
            <a:r>
              <a:rPr lang="en-US" sz="4800" dirty="0">
                <a:solidFill>
                  <a:schemeClr val="accent4">
                    <a:lumMod val="40000"/>
                    <a:lumOff val="60000"/>
                  </a:schemeClr>
                </a:solidFill>
                <a:latin typeface="Engravers MT" panose="02090707080505020304" pitchFamily="18" charset="0"/>
              </a:rPr>
              <a:t>DASHBOARD </a:t>
            </a:r>
            <a:br>
              <a:rPr lang="en-US" sz="4800" dirty="0">
                <a:solidFill>
                  <a:schemeClr val="accent4">
                    <a:lumMod val="40000"/>
                    <a:lumOff val="60000"/>
                  </a:schemeClr>
                </a:solidFill>
                <a:latin typeface="Engravers MT" panose="02090707080505020304" pitchFamily="18" charset="0"/>
              </a:rPr>
            </a:br>
            <a:r>
              <a:rPr lang="en-US" sz="4800" dirty="0">
                <a:solidFill>
                  <a:schemeClr val="accent4">
                    <a:lumMod val="40000"/>
                    <a:lumOff val="60000"/>
                  </a:schemeClr>
                </a:solidFill>
                <a:latin typeface="Engravers MT" panose="02090707080505020304" pitchFamily="18" charset="0"/>
              </a:rPr>
              <a:t>FOR </a:t>
            </a:r>
            <a:br>
              <a:rPr lang="en-US" sz="4800" dirty="0">
                <a:solidFill>
                  <a:schemeClr val="accent4">
                    <a:lumMod val="40000"/>
                    <a:lumOff val="60000"/>
                  </a:schemeClr>
                </a:solidFill>
                <a:latin typeface="Engravers MT" panose="02090707080505020304" pitchFamily="18" charset="0"/>
              </a:rPr>
            </a:br>
            <a:r>
              <a:rPr lang="en-US" sz="4800" dirty="0">
                <a:solidFill>
                  <a:schemeClr val="accent4">
                    <a:lumMod val="40000"/>
                    <a:lumOff val="60000"/>
                  </a:schemeClr>
                </a:solidFill>
                <a:latin typeface="Engravers MT" panose="02090707080505020304" pitchFamily="18" charset="0"/>
              </a:rPr>
              <a:t>ATLIQ MART</a:t>
            </a:r>
            <a:endParaRPr lang="en-IN" sz="4800" dirty="0">
              <a:solidFill>
                <a:schemeClr val="accent4">
                  <a:lumMod val="40000"/>
                  <a:lumOff val="60000"/>
                </a:schemeClr>
              </a:solidFill>
              <a:latin typeface="Engravers MT" panose="02090707080505020304" pitchFamily="18" charset="0"/>
            </a:endParaRPr>
          </a:p>
        </p:txBody>
      </p:sp>
      <p:sp>
        <p:nvSpPr>
          <p:cNvPr id="5" name="Footer Placeholder 4">
            <a:extLst>
              <a:ext uri="{FF2B5EF4-FFF2-40B4-BE49-F238E27FC236}">
                <a16:creationId xmlns:a16="http://schemas.microsoft.com/office/drawing/2014/main" id="{F48286BB-0BDB-B631-FC6C-873237942B68}"/>
              </a:ext>
            </a:extLst>
          </p:cNvPr>
          <p:cNvSpPr>
            <a:spLocks noGrp="1"/>
          </p:cNvSpPr>
          <p:nvPr>
            <p:ph type="ftr" sz="quarter" idx="52"/>
          </p:nvPr>
        </p:nvSpPr>
        <p:spPr/>
        <p:txBody>
          <a:bodyPr/>
          <a:lstStyle/>
          <a:p>
            <a:r>
              <a:rPr lang="en-US" noProof="0"/>
              <a:t>Presentation Title</a:t>
            </a:r>
            <a:endParaRPr lang="en-US" noProof="0" dirty="0"/>
          </a:p>
        </p:txBody>
      </p:sp>
      <p:pic>
        <p:nvPicPr>
          <p:cNvPr id="25" name="Picture Placeholder 24">
            <a:extLst>
              <a:ext uri="{FF2B5EF4-FFF2-40B4-BE49-F238E27FC236}">
                <a16:creationId xmlns:a16="http://schemas.microsoft.com/office/drawing/2014/main" id="{295E3F96-F233-A405-C56A-8C9AD8678E51}"/>
              </a:ext>
            </a:extLst>
          </p:cNvPr>
          <p:cNvPicPr>
            <a:picLocks noGrp="1" noChangeAspect="1"/>
          </p:cNvPicPr>
          <p:nvPr>
            <p:ph type="pic" sz="quarter" idx="51"/>
          </p:nvPr>
        </p:nvPicPr>
        <p:blipFill>
          <a:blip r:embed="rId2"/>
          <a:srcRect l="23561" r="23561"/>
          <a:stretch>
            <a:fillRect/>
          </a:stretch>
        </p:blipFill>
        <p:spPr/>
      </p:pic>
    </p:spTree>
    <p:extLst>
      <p:ext uri="{BB962C8B-B14F-4D97-AF65-F5344CB8AC3E}">
        <p14:creationId xmlns:p14="http://schemas.microsoft.com/office/powerpoint/2010/main" val="3481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2395-8550-7302-9016-6CAD29459AC9}"/>
              </a:ext>
            </a:extLst>
          </p:cNvPr>
          <p:cNvSpPr>
            <a:spLocks noGrp="1"/>
          </p:cNvSpPr>
          <p:nvPr>
            <p:ph type="title"/>
          </p:nvPr>
        </p:nvSpPr>
        <p:spPr>
          <a:xfrm>
            <a:off x="2351314" y="385778"/>
            <a:ext cx="6941975" cy="1115434"/>
          </a:xfrm>
        </p:spPr>
        <p:txBody>
          <a:bodyPr/>
          <a:lstStyle/>
          <a:p>
            <a:r>
              <a:rPr lang="en-US" sz="3600" dirty="0">
                <a:latin typeface="Engravers MT" panose="02090707080505020304" pitchFamily="18" charset="0"/>
              </a:rPr>
              <a:t>Data Model View</a:t>
            </a:r>
            <a:endParaRPr lang="en-IN" sz="3600" dirty="0">
              <a:latin typeface="Engravers MT" panose="02090707080505020304" pitchFamily="18" charset="0"/>
            </a:endParaRPr>
          </a:p>
        </p:txBody>
      </p:sp>
      <p:sp>
        <p:nvSpPr>
          <p:cNvPr id="4" name="Footer Placeholder 3">
            <a:extLst>
              <a:ext uri="{FF2B5EF4-FFF2-40B4-BE49-F238E27FC236}">
                <a16:creationId xmlns:a16="http://schemas.microsoft.com/office/drawing/2014/main" id="{1A763889-867F-93D0-52AF-D9A9CFB91246}"/>
              </a:ext>
            </a:extLst>
          </p:cNvPr>
          <p:cNvSpPr>
            <a:spLocks noGrp="1"/>
          </p:cNvSpPr>
          <p:nvPr>
            <p:ph type="ftr" sz="quarter" idx="28"/>
          </p:nvPr>
        </p:nvSpPr>
        <p:spPr/>
        <p:txBody>
          <a:bodyPr/>
          <a:lstStyle/>
          <a:p>
            <a:r>
              <a:rPr lang="en-US" noProof="0"/>
              <a:t>Presentation Title</a:t>
            </a:r>
            <a:endParaRPr lang="en-US" noProof="0" dirty="0"/>
          </a:p>
        </p:txBody>
      </p:sp>
      <p:pic>
        <p:nvPicPr>
          <p:cNvPr id="6" name="Picture 5">
            <a:extLst>
              <a:ext uri="{FF2B5EF4-FFF2-40B4-BE49-F238E27FC236}">
                <a16:creationId xmlns:a16="http://schemas.microsoft.com/office/drawing/2014/main" id="{1D2B1AAB-AF4D-8E95-73B2-6601D499F599}"/>
              </a:ext>
            </a:extLst>
          </p:cNvPr>
          <p:cNvPicPr>
            <a:picLocks noChangeAspect="1"/>
          </p:cNvPicPr>
          <p:nvPr/>
        </p:nvPicPr>
        <p:blipFill>
          <a:blip r:embed="rId2"/>
          <a:stretch>
            <a:fillRect/>
          </a:stretch>
        </p:blipFill>
        <p:spPr>
          <a:xfrm>
            <a:off x="2091249" y="1656043"/>
            <a:ext cx="7602462" cy="4539484"/>
          </a:xfrm>
          <a:prstGeom prst="rect">
            <a:avLst/>
          </a:prstGeom>
        </p:spPr>
      </p:pic>
    </p:spTree>
    <p:extLst>
      <p:ext uri="{BB962C8B-B14F-4D97-AF65-F5344CB8AC3E}">
        <p14:creationId xmlns:p14="http://schemas.microsoft.com/office/powerpoint/2010/main" val="207041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50BC-05CA-3F7D-F710-419EB111F41F}"/>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B96AA722-877B-5EAE-DFAD-28AEF2D04BD6}"/>
              </a:ext>
            </a:extLst>
          </p:cNvPr>
          <p:cNvSpPr>
            <a:spLocks noGrp="1"/>
          </p:cNvSpPr>
          <p:nvPr>
            <p:ph type="ftr" sz="quarter" idx="28"/>
          </p:nvPr>
        </p:nvSpPr>
        <p:spPr/>
        <p:txBody>
          <a:bodyPr/>
          <a:lstStyle/>
          <a:p>
            <a:r>
              <a:rPr lang="en-US" noProof="0"/>
              <a:t>Presentation Title</a:t>
            </a:r>
            <a:endParaRPr lang="en-US" noProof="0" dirty="0"/>
          </a:p>
        </p:txBody>
      </p:sp>
      <p:pic>
        <p:nvPicPr>
          <p:cNvPr id="6" name="Picture 5">
            <a:extLst>
              <a:ext uri="{FF2B5EF4-FFF2-40B4-BE49-F238E27FC236}">
                <a16:creationId xmlns:a16="http://schemas.microsoft.com/office/drawing/2014/main" id="{09D7ED9E-F5BD-8C6B-1CD7-92A7D7466F1C}"/>
              </a:ext>
            </a:extLst>
          </p:cNvPr>
          <p:cNvPicPr>
            <a:picLocks noChangeAspect="1"/>
          </p:cNvPicPr>
          <p:nvPr/>
        </p:nvPicPr>
        <p:blipFill>
          <a:blip r:embed="rId2"/>
          <a:stretch>
            <a:fillRect/>
          </a:stretch>
        </p:blipFill>
        <p:spPr>
          <a:xfrm>
            <a:off x="0" y="0"/>
            <a:ext cx="12221192" cy="6858000"/>
          </a:xfrm>
          <a:prstGeom prst="rect">
            <a:avLst/>
          </a:prstGeom>
        </p:spPr>
      </p:pic>
    </p:spTree>
    <p:extLst>
      <p:ext uri="{BB962C8B-B14F-4D97-AF65-F5344CB8AC3E}">
        <p14:creationId xmlns:p14="http://schemas.microsoft.com/office/powerpoint/2010/main" val="3070077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A718D-4C8B-87FD-873D-729FA28D5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554F38-CAA9-EAAA-8E43-F74F4035EC09}"/>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7E3ACB17-883D-2745-1B54-5910679160DF}"/>
              </a:ext>
            </a:extLst>
          </p:cNvPr>
          <p:cNvSpPr>
            <a:spLocks noGrp="1"/>
          </p:cNvSpPr>
          <p:nvPr>
            <p:ph type="ftr" sz="quarter" idx="28"/>
          </p:nvPr>
        </p:nvSpPr>
        <p:spPr/>
        <p:txBody>
          <a:bodyPr/>
          <a:lstStyle/>
          <a:p>
            <a:r>
              <a:rPr lang="en-US" noProof="0"/>
              <a:t>Presentation Title</a:t>
            </a:r>
            <a:endParaRPr lang="en-US" noProof="0" dirty="0"/>
          </a:p>
        </p:txBody>
      </p:sp>
      <p:pic>
        <p:nvPicPr>
          <p:cNvPr id="5" name="Picture 4">
            <a:extLst>
              <a:ext uri="{FF2B5EF4-FFF2-40B4-BE49-F238E27FC236}">
                <a16:creationId xmlns:a16="http://schemas.microsoft.com/office/drawing/2014/main" id="{25CBFAE2-5FB7-322D-A901-9F08E83BCC0F}"/>
              </a:ext>
            </a:extLst>
          </p:cNvPr>
          <p:cNvPicPr>
            <a:picLocks noChangeAspect="1"/>
          </p:cNvPicPr>
          <p:nvPr/>
        </p:nvPicPr>
        <p:blipFill>
          <a:blip r:embed="rId2"/>
          <a:stretch>
            <a:fillRect/>
          </a:stretch>
        </p:blipFill>
        <p:spPr>
          <a:xfrm>
            <a:off x="0" y="12162"/>
            <a:ext cx="12192000" cy="6833675"/>
          </a:xfrm>
          <a:prstGeom prst="rect">
            <a:avLst/>
          </a:prstGeom>
        </p:spPr>
      </p:pic>
    </p:spTree>
    <p:extLst>
      <p:ext uri="{BB962C8B-B14F-4D97-AF65-F5344CB8AC3E}">
        <p14:creationId xmlns:p14="http://schemas.microsoft.com/office/powerpoint/2010/main" val="99143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E7346-07CF-E05C-59F4-2CD412E68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BF820-A6DE-845C-7F1B-1D6878AC04DB}"/>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72BC017F-D976-366D-D003-A6421AA1E514}"/>
              </a:ext>
            </a:extLst>
          </p:cNvPr>
          <p:cNvSpPr>
            <a:spLocks noGrp="1"/>
          </p:cNvSpPr>
          <p:nvPr>
            <p:ph type="ftr" sz="quarter" idx="28"/>
          </p:nvPr>
        </p:nvSpPr>
        <p:spPr/>
        <p:txBody>
          <a:bodyPr/>
          <a:lstStyle/>
          <a:p>
            <a:r>
              <a:rPr lang="en-US" noProof="0"/>
              <a:t>Presentation Title</a:t>
            </a:r>
            <a:endParaRPr lang="en-US" noProof="0" dirty="0"/>
          </a:p>
        </p:txBody>
      </p:sp>
      <p:pic>
        <p:nvPicPr>
          <p:cNvPr id="6" name="Picture 5">
            <a:extLst>
              <a:ext uri="{FF2B5EF4-FFF2-40B4-BE49-F238E27FC236}">
                <a16:creationId xmlns:a16="http://schemas.microsoft.com/office/drawing/2014/main" id="{BFEAF3E2-E010-8044-4122-92904AF5BFD2}"/>
              </a:ext>
            </a:extLst>
          </p:cNvPr>
          <p:cNvPicPr>
            <a:picLocks noChangeAspect="1"/>
          </p:cNvPicPr>
          <p:nvPr/>
        </p:nvPicPr>
        <p:blipFill>
          <a:blip r:embed="rId2"/>
          <a:stretch>
            <a:fillRect/>
          </a:stretch>
        </p:blipFill>
        <p:spPr>
          <a:xfrm>
            <a:off x="0" y="18142"/>
            <a:ext cx="12224424" cy="6839857"/>
          </a:xfrm>
          <a:prstGeom prst="rect">
            <a:avLst/>
          </a:prstGeom>
        </p:spPr>
      </p:pic>
    </p:spTree>
    <p:extLst>
      <p:ext uri="{BB962C8B-B14F-4D97-AF65-F5344CB8AC3E}">
        <p14:creationId xmlns:p14="http://schemas.microsoft.com/office/powerpoint/2010/main" val="3684115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606491" y="0"/>
            <a:ext cx="10515600" cy="1115434"/>
          </a:xfrm>
        </p:spPr>
        <p:txBody>
          <a:bodyPr/>
          <a:lstStyle/>
          <a:p>
            <a:pPr algn="ctr"/>
            <a:r>
              <a:rPr lang="en-US" dirty="0">
                <a:latin typeface="Engravers MT" panose="02090707080505020304" pitchFamily="18" charset="0"/>
              </a:rPr>
              <a:t>Insights : </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484632" y="6217920"/>
            <a:ext cx="4114800" cy="365125"/>
          </a:xfrm>
        </p:spPr>
        <p:txBody>
          <a:bodyPr/>
          <a:lstStyle/>
          <a:p>
            <a:r>
              <a:rPr lang="en-US" dirty="0"/>
              <a:t>Presentation Title</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BDC86E49-E6BE-F1EC-AFDB-85B4FDE5979E}"/>
              </a:ext>
            </a:extLst>
          </p:cNvPr>
          <p:cNvSpPr txBox="1"/>
          <p:nvPr/>
        </p:nvSpPr>
        <p:spPr>
          <a:xfrm>
            <a:off x="744118" y="934722"/>
            <a:ext cx="10825842" cy="5355312"/>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store STMYS-1 leads in IR with 3.6M orders, followed by STCHE-4 and STBLR-0 with 3.5M orders each, showcasing potential efficiency in sales processes.</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presence of STMLR-0 and STVSK-3 in the bottom 10 stores by ISU with only 2.0K and 2.2K respective orders suggests a potential for improvement in their sales strategies or market targeting.</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total sales and revenue in Bengaluru, Chennai, and Hyderabad collectively contribute to more than 58% of the total sales and revenue in the southern region of India.</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Promotions offering cashback (500 cashback) have the highest IR at 91 million, indicating a strong customer attraction. Conversely, promotions like 50% off, 33% off, and 25% off have negative IR, suggesting a potential misalignment between these discounts and customer preferences or market demands.</a:t>
            </a:r>
          </a:p>
          <a:p>
            <a:pPr marL="285750" indent="-285750">
              <a:buFont typeface="Wingdings" panose="05000000000000000000" pitchFamily="2" charset="2"/>
              <a:buChar char="q"/>
            </a:pPr>
            <a:endParaRPr lang="en-US" b="0" i="0" dirty="0">
              <a:solidFill>
                <a:schemeClr val="accent3">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BOGOF and 500 Cashback promotions lead with positive ISU, indicating effectiveness in driving incremental sales, whereas 33% off and 50% off have lower ISU, suggesting they may not be as impactful. 25% off shows a negative ISU, indicating it may not be resonating with customers.</a:t>
            </a:r>
          </a:p>
          <a:p>
            <a:pPr marL="285750" indent="-285750">
              <a:buFont typeface="Wingdings" panose="05000000000000000000" pitchFamily="2" charset="2"/>
              <a:buChar char="q"/>
            </a:pPr>
            <a:endParaRPr lang="en-US" b="0" i="0" dirty="0">
              <a:solidFill>
                <a:schemeClr val="accent3">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500 Cashback" and "BOGOF" promotions led to significant revenue boosts, while "25%" and "50%" promotions resulted in declines, highlighting the varying effectiveness of different promotional strategies in driving sales.</a:t>
            </a:r>
          </a:p>
        </p:txBody>
      </p:sp>
    </p:spTree>
    <p:extLst>
      <p:ext uri="{BB962C8B-B14F-4D97-AF65-F5344CB8AC3E}">
        <p14:creationId xmlns:p14="http://schemas.microsoft.com/office/powerpoint/2010/main" val="1640288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B429D-FF08-2E2E-0F8F-6A540419941E}"/>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71721321-C56F-1E73-79B7-6F881D6417E8}"/>
              </a:ext>
            </a:extLst>
          </p:cNvPr>
          <p:cNvSpPr>
            <a:spLocks noGrp="1"/>
          </p:cNvSpPr>
          <p:nvPr>
            <p:ph type="title"/>
          </p:nvPr>
        </p:nvSpPr>
        <p:spPr>
          <a:xfrm>
            <a:off x="587829" y="0"/>
            <a:ext cx="10515600" cy="1115434"/>
          </a:xfrm>
        </p:spPr>
        <p:txBody>
          <a:bodyPr/>
          <a:lstStyle/>
          <a:p>
            <a:pPr algn="ctr"/>
            <a:r>
              <a:rPr lang="en-US" dirty="0">
                <a:latin typeface="Engravers MT" panose="02090707080505020304" pitchFamily="18" charset="0"/>
              </a:rPr>
              <a:t>Insights : </a:t>
            </a:r>
          </a:p>
        </p:txBody>
      </p:sp>
      <p:sp>
        <p:nvSpPr>
          <p:cNvPr id="4" name="Footer Placeholder 3">
            <a:extLst>
              <a:ext uri="{FF2B5EF4-FFF2-40B4-BE49-F238E27FC236}">
                <a16:creationId xmlns:a16="http://schemas.microsoft.com/office/drawing/2014/main" id="{15059DDD-7ACE-7012-B298-46F6D8F4ED3E}"/>
              </a:ext>
            </a:extLst>
          </p:cNvPr>
          <p:cNvSpPr>
            <a:spLocks noGrp="1"/>
          </p:cNvSpPr>
          <p:nvPr>
            <p:ph type="ftr" sz="quarter" idx="28"/>
          </p:nvPr>
        </p:nvSpPr>
        <p:spPr>
          <a:xfrm>
            <a:off x="484632" y="6217920"/>
            <a:ext cx="4114800" cy="365125"/>
          </a:xfrm>
        </p:spPr>
        <p:txBody>
          <a:bodyPr/>
          <a:lstStyle/>
          <a:p>
            <a:r>
              <a:rPr lang="en-US" dirty="0"/>
              <a:t>Presentation Title</a:t>
            </a:r>
          </a:p>
        </p:txBody>
      </p:sp>
      <p:sp>
        <p:nvSpPr>
          <p:cNvPr id="8" name="Slide Number Placeholder 13">
            <a:extLst>
              <a:ext uri="{FF2B5EF4-FFF2-40B4-BE49-F238E27FC236}">
                <a16:creationId xmlns:a16="http://schemas.microsoft.com/office/drawing/2014/main" id="{22CB868B-7AE8-424E-FCCA-4BC597ED7E9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672458A3-156F-B4C5-7D0B-2444F064F468}"/>
              </a:ext>
            </a:extLst>
          </p:cNvPr>
          <p:cNvSpPr txBox="1"/>
          <p:nvPr/>
        </p:nvSpPr>
        <p:spPr>
          <a:xfrm>
            <a:off x="744118" y="1056020"/>
            <a:ext cx="10825842" cy="3416320"/>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Combo1 has the highest IR at 84.21%, indicating high incremental revenue potential. Home appliances and grocery &amp; staples show lower IRs at 7.24% and 4.71% respectively, suggesting a lower revenue potential compared to Combo1.</a:t>
            </a:r>
          </a:p>
          <a:p>
            <a:pPr marL="285750" indent="-285750">
              <a:buFont typeface="Wingdings" panose="05000000000000000000" pitchFamily="2" charset="2"/>
              <a:buChar char="q"/>
            </a:pPr>
            <a:endParaRPr lang="en-US" b="0" i="0" dirty="0">
              <a:solidFill>
                <a:schemeClr val="tx2">
                  <a:lumMod val="25000"/>
                  <a:lumOff val="75000"/>
                </a:schemeClr>
              </a:solidFill>
              <a:effectLst/>
              <a:latin typeface="Söhne"/>
            </a:endParaRPr>
          </a:p>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During the Diwali campaign, revenue increased by approximately 93.67% from 83M to 160.29M post-promotion, while during Sankranti, revenue increased by approximately 51.55% from 58M to 87.7M post-promotion, indicating the significant impact of promotions during festive periods</a:t>
            </a:r>
            <a:r>
              <a:rPr lang="en-US" dirty="0">
                <a:solidFill>
                  <a:schemeClr val="tx2">
                    <a:lumMod val="25000"/>
                    <a:lumOff val="75000"/>
                  </a:schemeClr>
                </a:solidFill>
                <a:latin typeface="Söhne"/>
              </a:rPr>
              <a:t>.</a:t>
            </a:r>
          </a:p>
          <a:p>
            <a:pPr marL="285750" indent="-285750">
              <a:buFont typeface="Wingdings" panose="05000000000000000000" pitchFamily="2" charset="2"/>
              <a:buChar char="q"/>
            </a:pPr>
            <a:endParaRPr lang="en-US" dirty="0">
              <a:solidFill>
                <a:schemeClr val="tx2">
                  <a:lumMod val="25000"/>
                  <a:lumOff val="75000"/>
                </a:schemeClr>
              </a:solidFill>
              <a:latin typeface="Söhne"/>
            </a:endParaRPr>
          </a:p>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The promotions offering the highest IR% and ISU% are "500 Cashback" and "BOGOF," indicating their effectiveness in driving incremental sales and revenue. Conversely, "25% OFF" and "50% OFF" show negative IR% and ISU%, suggesting that these promotions are not resonating well with customers or may not be aligned with market demand. </a:t>
            </a:r>
          </a:p>
        </p:txBody>
      </p:sp>
    </p:spTree>
    <p:extLst>
      <p:ext uri="{BB962C8B-B14F-4D97-AF65-F5344CB8AC3E}">
        <p14:creationId xmlns:p14="http://schemas.microsoft.com/office/powerpoint/2010/main" val="2160613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E6368-706D-7E41-0574-E8C4F1D5FC5C}"/>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13DED64B-4DFA-FF89-1D64-7A0D8F6E0293}"/>
              </a:ext>
            </a:extLst>
          </p:cNvPr>
          <p:cNvSpPr>
            <a:spLocks noGrp="1"/>
          </p:cNvSpPr>
          <p:nvPr>
            <p:ph type="title"/>
          </p:nvPr>
        </p:nvSpPr>
        <p:spPr>
          <a:xfrm>
            <a:off x="587829" y="205274"/>
            <a:ext cx="10515600" cy="1115434"/>
          </a:xfrm>
        </p:spPr>
        <p:txBody>
          <a:bodyPr/>
          <a:lstStyle/>
          <a:p>
            <a:pPr algn="ctr"/>
            <a:r>
              <a:rPr lang="en-US" dirty="0">
                <a:latin typeface="Engravers MT" panose="02090707080505020304" pitchFamily="18" charset="0"/>
              </a:rPr>
              <a:t>recommendation :</a:t>
            </a:r>
          </a:p>
        </p:txBody>
      </p:sp>
      <p:sp>
        <p:nvSpPr>
          <p:cNvPr id="4" name="Footer Placeholder 3">
            <a:extLst>
              <a:ext uri="{FF2B5EF4-FFF2-40B4-BE49-F238E27FC236}">
                <a16:creationId xmlns:a16="http://schemas.microsoft.com/office/drawing/2014/main" id="{20F87E86-F803-B950-6968-1D409EE74C14}"/>
              </a:ext>
            </a:extLst>
          </p:cNvPr>
          <p:cNvSpPr>
            <a:spLocks noGrp="1"/>
          </p:cNvSpPr>
          <p:nvPr>
            <p:ph type="ftr" sz="quarter" idx="28"/>
          </p:nvPr>
        </p:nvSpPr>
        <p:spPr>
          <a:xfrm>
            <a:off x="484632" y="6217920"/>
            <a:ext cx="4114800" cy="365125"/>
          </a:xfrm>
        </p:spPr>
        <p:txBody>
          <a:bodyPr/>
          <a:lstStyle/>
          <a:p>
            <a:r>
              <a:rPr lang="en-US" dirty="0"/>
              <a:t>Presentation Title</a:t>
            </a:r>
          </a:p>
        </p:txBody>
      </p:sp>
      <p:sp>
        <p:nvSpPr>
          <p:cNvPr id="8" name="Slide Number Placeholder 13">
            <a:extLst>
              <a:ext uri="{FF2B5EF4-FFF2-40B4-BE49-F238E27FC236}">
                <a16:creationId xmlns:a16="http://schemas.microsoft.com/office/drawing/2014/main" id="{EDBDDB71-C42D-71BA-904A-80972D4CD1A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8BBC0FCE-AB6E-2EAB-EA3F-3EA2D9B3B20C}"/>
              </a:ext>
            </a:extLst>
          </p:cNvPr>
          <p:cNvSpPr txBox="1"/>
          <p:nvPr/>
        </p:nvSpPr>
        <p:spPr>
          <a:xfrm>
            <a:off x="744118" y="1634518"/>
            <a:ext cx="10825842" cy="2585323"/>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Despite having fewer stores, Madurai and Coimbatore generate higher revenue compared to Bengaluru, Chennai, and Hyderabad. The reasons behind this disparity need to be investigated.</a:t>
            </a:r>
          </a:p>
          <a:p>
            <a:pPr marL="285750" indent="-285750" algn="l">
              <a:buFont typeface="Wingdings" panose="05000000000000000000" pitchFamily="2" charset="2"/>
              <a:buChar char="Ø"/>
            </a:pPr>
            <a:endParaRPr lang="en-US" b="0" i="0" dirty="0">
              <a:solidFill>
                <a:schemeClr val="accent4">
                  <a:lumMod val="20000"/>
                  <a:lumOff val="80000"/>
                </a:schemeClr>
              </a:solidFill>
              <a:effectLst/>
              <a:latin typeface="Söhne"/>
            </a:endParaRPr>
          </a:p>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The introduction of the BOGOF offer on high-priced products led to a notable sales spike, increasing by up to 300%. However, the reason why these products were not initially the primary choice for customers needs to be determined.</a:t>
            </a:r>
          </a:p>
          <a:p>
            <a:pPr marL="285750" indent="-285750" algn="l">
              <a:buFont typeface="Wingdings" panose="05000000000000000000" pitchFamily="2" charset="2"/>
              <a:buChar char="Ø"/>
            </a:pPr>
            <a:endParaRPr lang="en-US" b="0" i="0" dirty="0">
              <a:solidFill>
                <a:schemeClr val="accent4">
                  <a:lumMod val="20000"/>
                  <a:lumOff val="80000"/>
                </a:schemeClr>
              </a:solidFill>
              <a:effectLst/>
              <a:latin typeface="Söhne"/>
            </a:endParaRPr>
          </a:p>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The most sold products fall under the Home Appliances category and combo offers. However, there is an opportunity to increase focus on the Grocery &amp; Staples category.</a:t>
            </a:r>
          </a:p>
        </p:txBody>
      </p:sp>
    </p:spTree>
    <p:extLst>
      <p:ext uri="{BB962C8B-B14F-4D97-AF65-F5344CB8AC3E}">
        <p14:creationId xmlns:p14="http://schemas.microsoft.com/office/powerpoint/2010/main" val="29800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latin typeface="Engravers MT" panose="02090707080505020304" pitchFamily="18" charset="0"/>
              </a:rPr>
              <a:t>Agenda</a:t>
            </a:r>
            <a:endParaRPr lang="en-US" dirty="0">
              <a:latin typeface="Engravers MT" panose="02090707080505020304" pitchFamily="18" charset="0"/>
            </a:endParaRP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Problem</a:t>
            </a:r>
          </a:p>
          <a:p>
            <a:r>
              <a:rPr lang="en-US" dirty="0"/>
              <a:t>Statement</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Analysis Goals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Ad-Hock Business Requests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Insights &amp;</a:t>
            </a:r>
          </a:p>
          <a:p>
            <a:r>
              <a:rPr lang="en-US" dirty="0"/>
              <a:t>Recommendation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a:t>Presentation Title</a:t>
            </a:r>
            <a:endParaRPr lang="en-US" noProof="0" dirty="0"/>
          </a:p>
        </p:txBody>
      </p:sp>
      <p:sp>
        <p:nvSpPr>
          <p:cNvPr id="2" name="Hexagon 1">
            <a:extLst>
              <a:ext uri="{FF2B5EF4-FFF2-40B4-BE49-F238E27FC236}">
                <a16:creationId xmlns:a16="http://schemas.microsoft.com/office/drawing/2014/main" id="{E2F8A0E2-1256-503C-9A0D-9D8B4C60D502}"/>
              </a:ext>
            </a:extLst>
          </p:cNvPr>
          <p:cNvSpPr/>
          <p:nvPr/>
        </p:nvSpPr>
        <p:spPr>
          <a:xfrm rot="5400000">
            <a:off x="6153537" y="4166120"/>
            <a:ext cx="2183366" cy="1950098"/>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587B120-1E77-52DC-1FB7-258273240594}"/>
              </a:ext>
            </a:extLst>
          </p:cNvPr>
          <p:cNvSpPr txBox="1"/>
          <p:nvPr/>
        </p:nvSpPr>
        <p:spPr>
          <a:xfrm>
            <a:off x="6512768" y="4917232"/>
            <a:ext cx="1511559" cy="646331"/>
          </a:xfrm>
          <a:prstGeom prst="rect">
            <a:avLst/>
          </a:prstGeom>
        </p:spPr>
        <p:txBody>
          <a:bodyPr wrap="square" rtlCol="0">
            <a:spAutoFit/>
          </a:bodyPr>
          <a:lstStyle/>
          <a:p>
            <a:pPr algn="ctr"/>
            <a:r>
              <a:rPr lang="en-US" dirty="0">
                <a:solidFill>
                  <a:schemeClr val="bg1"/>
                </a:solidFill>
              </a:rPr>
              <a:t>Dashboard</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5862734" y="639848"/>
            <a:ext cx="5055698" cy="1325563"/>
          </a:xfrm>
        </p:spPr>
        <p:txBody>
          <a:bodyPr/>
          <a:lstStyle/>
          <a:p>
            <a:r>
              <a:rPr lang="en-US" sz="6000" b="0" dirty="0">
                <a:latin typeface="Algerian" panose="04020705040A02060702" pitchFamily="82" charset="0"/>
              </a:rPr>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grpSp>
        <p:nvGrpSpPr>
          <p:cNvPr id="2" name="Group 16">
            <a:extLst>
              <a:ext uri="{FF2B5EF4-FFF2-40B4-BE49-F238E27FC236}">
                <a16:creationId xmlns:a16="http://schemas.microsoft.com/office/drawing/2014/main" id="{D5447E0F-CC14-35E1-325B-97CB9312BD82}"/>
              </a:ext>
            </a:extLst>
          </p:cNvPr>
          <p:cNvGrpSpPr/>
          <p:nvPr/>
        </p:nvGrpSpPr>
        <p:grpSpPr>
          <a:xfrm>
            <a:off x="5772464" y="2481509"/>
            <a:ext cx="7290394" cy="2121783"/>
            <a:chOff x="16309" y="256396"/>
            <a:chExt cx="12742182" cy="3708462"/>
          </a:xfrm>
        </p:grpSpPr>
        <p:sp>
          <p:nvSpPr>
            <p:cNvPr id="3" name="Freeform 17">
              <a:extLst>
                <a:ext uri="{FF2B5EF4-FFF2-40B4-BE49-F238E27FC236}">
                  <a16:creationId xmlns:a16="http://schemas.microsoft.com/office/drawing/2014/main" id="{C4D3EF5E-5947-106D-6BE2-23FD9D27A18D}"/>
                </a:ext>
              </a:extLst>
            </p:cNvPr>
            <p:cNvSpPr/>
            <p:nvPr/>
          </p:nvSpPr>
          <p:spPr>
            <a:xfrm>
              <a:off x="202829" y="2442438"/>
              <a:ext cx="329877" cy="329877"/>
            </a:xfrm>
            <a:custGeom>
              <a:avLst/>
              <a:gdLst/>
              <a:ahLst/>
              <a:cxnLst/>
              <a:rect l="l" t="t" r="r" b="b"/>
              <a:pathLst>
                <a:path w="541876" h="541876">
                  <a:moveTo>
                    <a:pt x="0" y="0"/>
                  </a:moveTo>
                  <a:lnTo>
                    <a:pt x="541875" y="0"/>
                  </a:lnTo>
                  <a:lnTo>
                    <a:pt x="541875" y="541876"/>
                  </a:lnTo>
                  <a:lnTo>
                    <a:pt x="0" y="5418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4" name="Freeform 18">
              <a:extLst>
                <a:ext uri="{FF2B5EF4-FFF2-40B4-BE49-F238E27FC236}">
                  <a16:creationId xmlns:a16="http://schemas.microsoft.com/office/drawing/2014/main" id="{7CC072D0-499B-587D-0B94-A1C6F148B6E7}"/>
                </a:ext>
              </a:extLst>
            </p:cNvPr>
            <p:cNvSpPr/>
            <p:nvPr/>
          </p:nvSpPr>
          <p:spPr>
            <a:xfrm>
              <a:off x="65235" y="2293775"/>
              <a:ext cx="608966" cy="608967"/>
            </a:xfrm>
            <a:custGeom>
              <a:avLst/>
              <a:gdLst/>
              <a:ahLst/>
              <a:cxnLst/>
              <a:rect l="l" t="t" r="r" b="b"/>
              <a:pathLst>
                <a:path w="914915" h="914915">
                  <a:moveTo>
                    <a:pt x="0" y="0"/>
                  </a:moveTo>
                  <a:lnTo>
                    <a:pt x="914915" y="0"/>
                  </a:lnTo>
                  <a:lnTo>
                    <a:pt x="914915" y="914915"/>
                  </a:lnTo>
                  <a:lnTo>
                    <a:pt x="0" y="9149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5" name="TextBox 19">
              <a:extLst>
                <a:ext uri="{FF2B5EF4-FFF2-40B4-BE49-F238E27FC236}">
                  <a16:creationId xmlns:a16="http://schemas.microsoft.com/office/drawing/2014/main" id="{BE6557A1-7816-A408-B008-F21B8952867D}"/>
                </a:ext>
              </a:extLst>
            </p:cNvPr>
            <p:cNvSpPr txBox="1"/>
            <p:nvPr/>
          </p:nvSpPr>
          <p:spPr>
            <a:xfrm>
              <a:off x="1116730" y="2247177"/>
              <a:ext cx="10367435" cy="636444"/>
            </a:xfrm>
            <a:prstGeom prst="rect">
              <a:avLst/>
            </a:prstGeom>
          </p:spPr>
          <p:txBody>
            <a:bodyPr lIns="0" tIns="0" rIns="0" bIns="0" rtlCol="0" anchor="t">
              <a:spAutoFit/>
            </a:bodyPr>
            <a:lstStyle/>
            <a:p>
              <a:pPr marL="0" lvl="0" indent="0">
                <a:lnSpc>
                  <a:spcPts val="3089"/>
                </a:lnSpc>
                <a:spcBef>
                  <a:spcPct val="0"/>
                </a:spcBef>
              </a:pPr>
              <a:r>
                <a:rPr lang="en-US" u="sng" spc="128" dirty="0">
                  <a:solidFill>
                    <a:schemeClr val="tx2">
                      <a:lumMod val="25000"/>
                      <a:lumOff val="75000"/>
                    </a:schemeClr>
                  </a:solidFill>
                  <a:latin typeface="DM Sans"/>
                  <a:hlinkClick r:id="rId11" tooltip="https://www.linkedin.com/in/harshit-arora15/">
                    <a:extLst>
                      <a:ext uri="{A12FA001-AC4F-418D-AE19-62706E023703}">
                        <ahyp:hlinkClr xmlns:ahyp="http://schemas.microsoft.com/office/drawing/2018/hyperlinkcolor" val="tx"/>
                      </a:ext>
                    </a:extLst>
                  </a:hlinkClick>
                </a:rPr>
                <a:t>https://www.linkedin.com/in/pooja-poundkar/</a:t>
              </a:r>
              <a:endParaRPr lang="en-US" sz="2574" u="sng" spc="128" dirty="0">
                <a:solidFill>
                  <a:schemeClr val="tx2">
                    <a:lumMod val="25000"/>
                    <a:lumOff val="75000"/>
                  </a:schemeClr>
                </a:solidFill>
                <a:latin typeface="DM Sans"/>
                <a:hlinkClick r:id="rId11" tooltip="https://www.linkedin.com/in/harshit-arora15/">
                  <a:extLst>
                    <a:ext uri="{A12FA001-AC4F-418D-AE19-62706E023703}">
                      <ahyp:hlinkClr xmlns:ahyp="http://schemas.microsoft.com/office/drawing/2018/hyperlinkcolor" val="tx"/>
                    </a:ext>
                  </a:extLst>
                </a:hlinkClick>
              </a:endParaRPr>
            </a:p>
          </p:txBody>
        </p:sp>
        <p:sp>
          <p:nvSpPr>
            <p:cNvPr id="6" name="Freeform 20">
              <a:extLst>
                <a:ext uri="{FF2B5EF4-FFF2-40B4-BE49-F238E27FC236}">
                  <a16:creationId xmlns:a16="http://schemas.microsoft.com/office/drawing/2014/main" id="{4A13467D-7A66-F16D-1270-274DD0DFE762}"/>
                </a:ext>
              </a:extLst>
            </p:cNvPr>
            <p:cNvSpPr/>
            <p:nvPr/>
          </p:nvSpPr>
          <p:spPr>
            <a:xfrm>
              <a:off x="146774" y="3355893"/>
              <a:ext cx="608965" cy="608965"/>
            </a:xfrm>
            <a:custGeom>
              <a:avLst/>
              <a:gdLst/>
              <a:ahLst/>
              <a:cxnLst/>
              <a:rect l="l" t="t" r="r" b="b"/>
              <a:pathLst>
                <a:path w="914915" h="914915">
                  <a:moveTo>
                    <a:pt x="0" y="0"/>
                  </a:moveTo>
                  <a:lnTo>
                    <a:pt x="914915" y="0"/>
                  </a:lnTo>
                  <a:lnTo>
                    <a:pt x="914915" y="914915"/>
                  </a:lnTo>
                  <a:lnTo>
                    <a:pt x="0" y="914915"/>
                  </a:lnTo>
                  <a:lnTo>
                    <a:pt x="0" y="0"/>
                  </a:lnTo>
                  <a:close/>
                </a:path>
              </a:pathLst>
            </a:custGeom>
            <a:blipFill>
              <a:blip r:embed="rId12"/>
              <a:stretch>
                <a:fillRect/>
              </a:stretch>
            </a:blipFill>
          </p:spPr>
        </p:sp>
        <p:sp>
          <p:nvSpPr>
            <p:cNvPr id="7" name="Freeform 21">
              <a:extLst>
                <a:ext uri="{FF2B5EF4-FFF2-40B4-BE49-F238E27FC236}">
                  <a16:creationId xmlns:a16="http://schemas.microsoft.com/office/drawing/2014/main" id="{0F1E978B-B623-8182-052D-B19B5B637626}"/>
                </a:ext>
              </a:extLst>
            </p:cNvPr>
            <p:cNvSpPr/>
            <p:nvPr/>
          </p:nvSpPr>
          <p:spPr>
            <a:xfrm>
              <a:off x="168515" y="1437977"/>
              <a:ext cx="375222" cy="375222"/>
            </a:xfrm>
            <a:custGeom>
              <a:avLst/>
              <a:gdLst/>
              <a:ahLst/>
              <a:cxnLst/>
              <a:rect l="l" t="t" r="r" b="b"/>
              <a:pathLst>
                <a:path w="527269" h="527269">
                  <a:moveTo>
                    <a:pt x="0" y="0"/>
                  </a:moveTo>
                  <a:lnTo>
                    <a:pt x="527269" y="0"/>
                  </a:lnTo>
                  <a:lnTo>
                    <a:pt x="527269" y="527269"/>
                  </a:lnTo>
                  <a:lnTo>
                    <a:pt x="0" y="527269"/>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8" name="TextBox 22">
              <a:extLst>
                <a:ext uri="{FF2B5EF4-FFF2-40B4-BE49-F238E27FC236}">
                  <a16:creationId xmlns:a16="http://schemas.microsoft.com/office/drawing/2014/main" id="{08F42184-52C1-1753-1537-B87463B3E63A}"/>
                </a:ext>
              </a:extLst>
            </p:cNvPr>
            <p:cNvSpPr txBox="1"/>
            <p:nvPr/>
          </p:nvSpPr>
          <p:spPr>
            <a:xfrm>
              <a:off x="1084114" y="3276679"/>
              <a:ext cx="10367435" cy="636444"/>
            </a:xfrm>
            <a:prstGeom prst="rect">
              <a:avLst/>
            </a:prstGeom>
          </p:spPr>
          <p:txBody>
            <a:bodyPr lIns="0" tIns="0" rIns="0" bIns="0" rtlCol="0" anchor="t">
              <a:spAutoFit/>
            </a:bodyPr>
            <a:lstStyle/>
            <a:p>
              <a:pPr marL="0" lvl="0" indent="0">
                <a:lnSpc>
                  <a:spcPts val="3089"/>
                </a:lnSpc>
                <a:spcBef>
                  <a:spcPct val="0"/>
                </a:spcBef>
              </a:pPr>
              <a:r>
                <a:rPr lang="en-US" u="sng" spc="128" dirty="0">
                  <a:solidFill>
                    <a:srgbClr val="FFFBFB"/>
                  </a:solidFill>
                  <a:latin typeface="DM Sans"/>
                  <a:hlinkClick r:id="rId15" tooltip="https://github.com/harshit9711"/>
                </a:rPr>
                <a:t>https://github.com/poojapoundkar</a:t>
              </a:r>
            </a:p>
          </p:txBody>
        </p:sp>
        <p:sp>
          <p:nvSpPr>
            <p:cNvPr id="9" name="Freeform 23">
              <a:extLst>
                <a:ext uri="{FF2B5EF4-FFF2-40B4-BE49-F238E27FC236}">
                  <a16:creationId xmlns:a16="http://schemas.microsoft.com/office/drawing/2014/main" id="{241E4392-6B50-6B69-2616-BE34E8527F10}"/>
                </a:ext>
              </a:extLst>
            </p:cNvPr>
            <p:cNvSpPr/>
            <p:nvPr/>
          </p:nvSpPr>
          <p:spPr>
            <a:xfrm>
              <a:off x="16313" y="371311"/>
              <a:ext cx="641577" cy="566250"/>
            </a:xfrm>
            <a:custGeom>
              <a:avLst/>
              <a:gdLst/>
              <a:ahLst/>
              <a:cxnLst/>
              <a:rect l="l" t="t" r="r" b="b"/>
              <a:pathLst>
                <a:path w="909996" h="909996">
                  <a:moveTo>
                    <a:pt x="0" y="0"/>
                  </a:moveTo>
                  <a:lnTo>
                    <a:pt x="909996" y="0"/>
                  </a:lnTo>
                  <a:lnTo>
                    <a:pt x="909996" y="909996"/>
                  </a:lnTo>
                  <a:lnTo>
                    <a:pt x="0" y="909996"/>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TextBox 24">
              <a:extLst>
                <a:ext uri="{FF2B5EF4-FFF2-40B4-BE49-F238E27FC236}">
                  <a16:creationId xmlns:a16="http://schemas.microsoft.com/office/drawing/2014/main" id="{C47E6591-745C-82A1-ADE1-C5F3AB311C54}"/>
                </a:ext>
              </a:extLst>
            </p:cNvPr>
            <p:cNvSpPr txBox="1"/>
            <p:nvPr/>
          </p:nvSpPr>
          <p:spPr>
            <a:xfrm>
              <a:off x="967746" y="256396"/>
              <a:ext cx="8469896" cy="636444"/>
            </a:xfrm>
            <a:prstGeom prst="rect">
              <a:avLst/>
            </a:prstGeom>
          </p:spPr>
          <p:txBody>
            <a:bodyPr wrap="square" lIns="0" tIns="0" rIns="0" bIns="0" rtlCol="0" anchor="t">
              <a:spAutoFit/>
            </a:bodyPr>
            <a:lstStyle/>
            <a:p>
              <a:pPr marL="0" lvl="0" indent="0">
                <a:lnSpc>
                  <a:spcPts val="3089"/>
                </a:lnSpc>
                <a:spcBef>
                  <a:spcPct val="0"/>
                </a:spcBef>
              </a:pPr>
              <a:r>
                <a:rPr lang="en-US" spc="128" dirty="0">
                  <a:solidFill>
                    <a:schemeClr val="tx2">
                      <a:lumMod val="25000"/>
                      <a:lumOff val="75000"/>
                    </a:schemeClr>
                  </a:solidFill>
                  <a:latin typeface="DM Sans"/>
                </a:rPr>
                <a:t>poojapoundkar1995@gmail.com</a:t>
              </a:r>
            </a:p>
          </p:txBody>
        </p:sp>
        <p:sp>
          <p:nvSpPr>
            <p:cNvPr id="11" name="TextBox 25">
              <a:extLst>
                <a:ext uri="{FF2B5EF4-FFF2-40B4-BE49-F238E27FC236}">
                  <a16:creationId xmlns:a16="http://schemas.microsoft.com/office/drawing/2014/main" id="{A03047BE-F2EB-9FA2-71A2-8DC7B636A323}"/>
                </a:ext>
              </a:extLst>
            </p:cNvPr>
            <p:cNvSpPr txBox="1"/>
            <p:nvPr/>
          </p:nvSpPr>
          <p:spPr>
            <a:xfrm>
              <a:off x="1002574" y="1151387"/>
              <a:ext cx="11755917" cy="636444"/>
            </a:xfrm>
            <a:prstGeom prst="rect">
              <a:avLst/>
            </a:prstGeom>
          </p:spPr>
          <p:txBody>
            <a:bodyPr lIns="0" tIns="0" rIns="0" bIns="0" rtlCol="0" anchor="t">
              <a:spAutoFit/>
            </a:bodyPr>
            <a:lstStyle/>
            <a:p>
              <a:pPr marL="0" lvl="0" indent="0">
                <a:lnSpc>
                  <a:spcPts val="3089"/>
                </a:lnSpc>
                <a:spcBef>
                  <a:spcPct val="0"/>
                </a:spcBef>
              </a:pPr>
              <a:r>
                <a:rPr lang="en-US" u="sng" spc="128" dirty="0">
                  <a:solidFill>
                    <a:srgbClr val="FFFBFB"/>
                  </a:solidFill>
                  <a:latin typeface="DM Sans"/>
                  <a:hlinkClick r:id="rId18" tooltip="https://codebasics.io/portfolio/Harshit-arora"/>
                </a:rPr>
                <a:t>https://codebasics.io/portfolio/Pooja-Poundkar</a:t>
              </a:r>
            </a:p>
          </p:txBody>
        </p:sp>
        <p:sp>
          <p:nvSpPr>
            <p:cNvPr id="12" name="Freeform 26">
              <a:extLst>
                <a:ext uri="{FF2B5EF4-FFF2-40B4-BE49-F238E27FC236}">
                  <a16:creationId xmlns:a16="http://schemas.microsoft.com/office/drawing/2014/main" id="{23C4B98A-494E-2409-EDE1-E55E247446B5}"/>
                </a:ext>
              </a:extLst>
            </p:cNvPr>
            <p:cNvSpPr/>
            <p:nvPr/>
          </p:nvSpPr>
          <p:spPr>
            <a:xfrm>
              <a:off x="16309" y="1280576"/>
              <a:ext cx="674198" cy="674198"/>
            </a:xfrm>
            <a:custGeom>
              <a:avLst/>
              <a:gdLst/>
              <a:ahLst/>
              <a:cxnLst/>
              <a:rect l="l" t="t" r="r" b="b"/>
              <a:pathLst>
                <a:path w="914915" h="914915">
                  <a:moveTo>
                    <a:pt x="0" y="0"/>
                  </a:moveTo>
                  <a:lnTo>
                    <a:pt x="914915" y="0"/>
                  </a:lnTo>
                  <a:lnTo>
                    <a:pt x="914915" y="914915"/>
                  </a:lnTo>
                  <a:lnTo>
                    <a:pt x="0" y="9149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spTree>
    <p:extLst>
      <p:ext uri="{BB962C8B-B14F-4D97-AF65-F5344CB8AC3E}">
        <p14:creationId xmlns:p14="http://schemas.microsoft.com/office/powerpoint/2010/main" val="52927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36350" y="799937"/>
            <a:ext cx="5117162" cy="1325563"/>
          </a:xfrm>
        </p:spPr>
        <p:txBody>
          <a:bodyPr/>
          <a:lstStyle/>
          <a:p>
            <a:r>
              <a:rPr lang="en-US" altLang="zh-CN" sz="3200" dirty="0">
                <a:latin typeface="Engravers MT" panose="02090707080505020304" pitchFamily="18" charset="0"/>
              </a:rPr>
              <a:t>Introduction</a:t>
            </a:r>
            <a:endParaRPr lang="en-US" sz="3200" dirty="0">
              <a:latin typeface="Engravers MT" panose="02090707080505020304" pitchFamily="18" charset="0"/>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22962" y="2185244"/>
            <a:ext cx="4260180" cy="1294530"/>
          </a:xfrm>
        </p:spPr>
        <p:txBody>
          <a:bodyPr/>
          <a:lstStyle/>
          <a:p>
            <a:pPr marL="342900" indent="-342900" algn="l">
              <a:buFont typeface="Wingdings" panose="05000000000000000000" pitchFamily="2" charset="2"/>
              <a:buChar char="v"/>
            </a:pPr>
            <a:r>
              <a:rPr lang="en-US" sz="1800" b="0" i="0" dirty="0">
                <a:solidFill>
                  <a:schemeClr val="accent2">
                    <a:lumMod val="20000"/>
                    <a:lumOff val="80000"/>
                  </a:schemeClr>
                </a:solidFill>
                <a:effectLst/>
                <a:latin typeface="Söhne"/>
              </a:rPr>
              <a:t>AtliQ Mart, with its 50 stores across major cities like Bengaluru, Chennai, Hyderabad, Mysuru and more, offered great discounts on AtliQ branded products during Diwali 2023 and Sankranti 2024.</a:t>
            </a:r>
          </a:p>
          <a:p>
            <a:pPr marL="342900" indent="-342900" algn="l">
              <a:buFont typeface="Wingdings" panose="05000000000000000000" pitchFamily="2" charset="2"/>
              <a:buChar char="v"/>
            </a:pPr>
            <a:r>
              <a:rPr lang="en-US" sz="1800" b="0" i="0" dirty="0">
                <a:solidFill>
                  <a:schemeClr val="accent2">
                    <a:lumMod val="20000"/>
                    <a:lumOff val="80000"/>
                  </a:schemeClr>
                </a:solidFill>
                <a:effectLst/>
                <a:latin typeface="Söhne"/>
              </a:rPr>
              <a:t>The festive seasons of Diwali 2023 and Sankranti 2024 saw AtliQ Mart's 50 retail outlets host a huge promotion, making quality products more accessible to customers.</a:t>
            </a:r>
          </a:p>
          <a:p>
            <a:endParaRPr lang="en-US"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dirty="0"/>
              <a:t>AtliQ Mart</a:t>
            </a:r>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extLst>
              <a:ext uri="{837473B0-CC2E-450A-ABE3-18F120FF3D39}">
                <a1611:picAttrSrcUrl xmlns:a1611="http://schemas.microsoft.com/office/drawing/2016/11/main" r:id="rId4"/>
              </a:ext>
            </a:extLst>
          </a:blip>
          <a:srcRect l="8219" r="8219"/>
          <a:stretch/>
        </p:blipFill>
        <p:spPr>
          <a:xfrm>
            <a:off x="5670356" y="-121298"/>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
        <p:nvSpPr>
          <p:cNvPr id="3" name="TextBox 2">
            <a:extLst>
              <a:ext uri="{FF2B5EF4-FFF2-40B4-BE49-F238E27FC236}">
                <a16:creationId xmlns:a16="http://schemas.microsoft.com/office/drawing/2014/main" id="{019F9202-BFDB-64A3-7A9F-C992468EE186}"/>
              </a:ext>
            </a:extLst>
          </p:cNvPr>
          <p:cNvSpPr txBox="1"/>
          <p:nvPr/>
        </p:nvSpPr>
        <p:spPr>
          <a:xfrm>
            <a:off x="5745001" y="6858000"/>
            <a:ext cx="6446999" cy="230832"/>
          </a:xfrm>
          <a:prstGeom prst="rect">
            <a:avLst/>
          </a:prstGeom>
        </p:spPr>
        <p:txBody>
          <a:bodyPr wrap="square" rtlCol="0">
            <a:spAutoFit/>
          </a:bodyPr>
          <a:lstStyle/>
          <a:p>
            <a:r>
              <a:rPr lang="en-IN" sz="900">
                <a:hlinkClick r:id="rId5" tooltip="https://colegiomanuelrodriguez.cl/mr/exelearning/5IngU3/vocabulary_1.html"/>
              </a:rPr>
              <a:t>This Photo</a:t>
            </a:r>
            <a:r>
              <a:rPr lang="en-IN" sz="900"/>
              <a:t> by Unknown Author is licensed under </a:t>
            </a:r>
            <a:r>
              <a:rPr lang="en-IN" sz="900">
                <a:hlinkClick r:id="rId6" tooltip="https://creativecommons.org/licenses/by-sa/3.0/"/>
              </a:rPr>
              <a:t>CC BY-SA</a:t>
            </a:r>
            <a:endParaRPr lang="en-IN" sz="900"/>
          </a:p>
        </p:txBody>
      </p:sp>
      <p:sp>
        <p:nvSpPr>
          <p:cNvPr id="4" name="TextBox 3">
            <a:extLst>
              <a:ext uri="{FF2B5EF4-FFF2-40B4-BE49-F238E27FC236}">
                <a16:creationId xmlns:a16="http://schemas.microsoft.com/office/drawing/2014/main" id="{31159B91-1863-DA01-00F5-31DC16EA1C31}"/>
              </a:ext>
            </a:extLst>
          </p:cNvPr>
          <p:cNvSpPr txBox="1"/>
          <p:nvPr/>
        </p:nvSpPr>
        <p:spPr>
          <a:xfrm>
            <a:off x="5670356" y="6736702"/>
            <a:ext cx="6446999" cy="230832"/>
          </a:xfrm>
          <a:prstGeom prst="rect">
            <a:avLst/>
          </a:prstGeom>
        </p:spPr>
        <p:txBody>
          <a:bodyPr wrap="square" rtlCol="0">
            <a:spAutoFit/>
          </a:bodyPr>
          <a:lstStyle/>
          <a:p>
            <a:r>
              <a:rPr lang="en-IN" sz="900">
                <a:hlinkClick r:id="rId4" tooltip="https://www.australiansolarquotes.com.au/2018/03/23/product-review-automated-billing-software-improv/"/>
              </a:rPr>
              <a:t>This Photo</a:t>
            </a:r>
            <a:r>
              <a:rPr lang="en-IN" sz="900"/>
              <a:t> by Unknown Author is licensed under </a:t>
            </a:r>
            <a:r>
              <a:rPr lang="en-IN" sz="900">
                <a:hlinkClick r:id="rId7" tooltip="https://creativecommons.org/licenses/by/3.0/"/>
              </a:rPr>
              <a:t>CC BY</a:t>
            </a:r>
            <a:endParaRPr lang="en-IN" sz="90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466729" y="580535"/>
            <a:ext cx="6599429" cy="1325563"/>
          </a:xfrm>
        </p:spPr>
        <p:txBody>
          <a:bodyPr/>
          <a:lstStyle/>
          <a:p>
            <a:pPr algn="ctr"/>
            <a:r>
              <a:rPr lang="en-US" dirty="0">
                <a:latin typeface="Engravers MT" panose="02090707080505020304" pitchFamily="18" charset="0"/>
              </a:rPr>
              <a:t>Problem Statement :</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749282" y="2324410"/>
            <a:ext cx="6195526" cy="2508847"/>
          </a:xfrm>
        </p:spPr>
        <p:txBody>
          <a:bodyPr/>
          <a:lstStyle/>
          <a:p>
            <a:pPr algn="l"/>
            <a:r>
              <a:rPr lang="en-US" sz="2200" b="0" i="0" dirty="0">
                <a:solidFill>
                  <a:schemeClr val="accent2">
                    <a:lumMod val="20000"/>
                    <a:lumOff val="80000"/>
                  </a:schemeClr>
                </a:solidFill>
                <a:effectLst/>
                <a:latin typeface="Söhne"/>
              </a:rPr>
              <a:t>AtliQ Mart, a leading retail chain with 50 outlets across southern India, ran substantial Diwali 2023 and Sankranti 2024 promotions on their AtliQ brand.</a:t>
            </a:r>
          </a:p>
          <a:p>
            <a:pPr algn="l"/>
            <a:endParaRPr lang="en-US" sz="2200" b="0" i="0" dirty="0">
              <a:solidFill>
                <a:schemeClr val="accent2">
                  <a:lumMod val="20000"/>
                  <a:lumOff val="80000"/>
                </a:schemeClr>
              </a:solidFill>
              <a:effectLst/>
              <a:latin typeface="Söhne"/>
            </a:endParaRPr>
          </a:p>
          <a:p>
            <a:pPr algn="l"/>
            <a:r>
              <a:rPr lang="en-US" sz="2200" b="0" i="0" dirty="0">
                <a:solidFill>
                  <a:schemeClr val="accent2">
                    <a:lumMod val="20000"/>
                    <a:lumOff val="80000"/>
                  </a:schemeClr>
                </a:solidFill>
                <a:effectLst/>
                <a:latin typeface="Söhne"/>
              </a:rPr>
              <a:t>The Sales Director needs a thorough evaluation to differentiate successful promotions from those that underperformed.</a:t>
            </a:r>
          </a:p>
          <a:p>
            <a:pPr algn="l"/>
            <a:endParaRPr lang="en-US" sz="2200" b="0" i="0" dirty="0">
              <a:solidFill>
                <a:schemeClr val="accent2">
                  <a:lumMod val="20000"/>
                  <a:lumOff val="80000"/>
                </a:schemeClr>
              </a:solidFill>
              <a:effectLst/>
              <a:latin typeface="Söhne"/>
            </a:endParaRPr>
          </a:p>
          <a:p>
            <a:pPr algn="l"/>
            <a:r>
              <a:rPr lang="en-US" sz="2200" b="0" i="0" dirty="0">
                <a:solidFill>
                  <a:schemeClr val="accent2">
                    <a:lumMod val="20000"/>
                    <a:lumOff val="80000"/>
                  </a:schemeClr>
                </a:solidFill>
                <a:effectLst/>
                <a:latin typeface="Söhne"/>
              </a:rPr>
              <a:t>The aim is to pinpoint effective strategies and refine future promotional campaigns for optimum results.</a:t>
            </a:r>
          </a:p>
          <a:p>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pic>
        <p:nvPicPr>
          <p:cNvPr id="7" name="Picture 6">
            <a:extLst>
              <a:ext uri="{FF2B5EF4-FFF2-40B4-BE49-F238E27FC236}">
                <a16:creationId xmlns:a16="http://schemas.microsoft.com/office/drawing/2014/main" id="{59B36B93-90BF-5492-8F88-44BD298FF96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264087" y="2359089"/>
            <a:ext cx="410547" cy="410547"/>
          </a:xfrm>
          <a:prstGeom prst="rect">
            <a:avLst/>
          </a:prstGeom>
        </p:spPr>
      </p:pic>
      <p:pic>
        <p:nvPicPr>
          <p:cNvPr id="10" name="Picture 9">
            <a:extLst>
              <a:ext uri="{FF2B5EF4-FFF2-40B4-BE49-F238E27FC236}">
                <a16:creationId xmlns:a16="http://schemas.microsoft.com/office/drawing/2014/main" id="{C7B3465C-9FFC-6273-4035-50BF09D29C8D}"/>
              </a:ext>
            </a:extLst>
          </p:cNvPr>
          <p:cNvPicPr>
            <a:picLocks noChangeAspect="1"/>
          </p:cNvPicPr>
          <p:nvPr/>
        </p:nvPicPr>
        <p:blipFill>
          <a:blip r:embed="rId6"/>
          <a:stretch>
            <a:fillRect/>
          </a:stretch>
        </p:blipFill>
        <p:spPr>
          <a:xfrm>
            <a:off x="4241264" y="3648269"/>
            <a:ext cx="525124" cy="525124"/>
          </a:xfrm>
          <a:prstGeom prst="rect">
            <a:avLst/>
          </a:prstGeom>
        </p:spPr>
      </p:pic>
      <p:pic>
        <p:nvPicPr>
          <p:cNvPr id="13" name="Picture 12">
            <a:extLst>
              <a:ext uri="{FF2B5EF4-FFF2-40B4-BE49-F238E27FC236}">
                <a16:creationId xmlns:a16="http://schemas.microsoft.com/office/drawing/2014/main" id="{3854DBCD-EFC7-D2CF-AF56-455BEDFC4DC4}"/>
              </a:ext>
            </a:extLst>
          </p:cNvPr>
          <p:cNvPicPr>
            <a:picLocks noChangeAspect="1"/>
          </p:cNvPicPr>
          <p:nvPr/>
        </p:nvPicPr>
        <p:blipFill>
          <a:blip r:embed="rId7"/>
          <a:stretch>
            <a:fillRect/>
          </a:stretch>
        </p:blipFill>
        <p:spPr>
          <a:xfrm>
            <a:off x="4327848" y="5038531"/>
            <a:ext cx="410546" cy="410546"/>
          </a:xfrm>
          <a:prstGeom prst="rect">
            <a:avLst/>
          </a:prstGeom>
        </p:spPr>
      </p:pic>
    </p:spTree>
    <p:extLst>
      <p:ext uri="{BB962C8B-B14F-4D97-AF65-F5344CB8AC3E}">
        <p14:creationId xmlns:p14="http://schemas.microsoft.com/office/powerpoint/2010/main" val="418214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
        <p:nvSpPr>
          <p:cNvPr id="7" name="TextBox 6">
            <a:extLst>
              <a:ext uri="{FF2B5EF4-FFF2-40B4-BE49-F238E27FC236}">
                <a16:creationId xmlns:a16="http://schemas.microsoft.com/office/drawing/2014/main" id="{B0A3DD65-7061-88CD-C692-F4435CDD85EE}"/>
              </a:ext>
            </a:extLst>
          </p:cNvPr>
          <p:cNvSpPr txBox="1"/>
          <p:nvPr/>
        </p:nvSpPr>
        <p:spPr>
          <a:xfrm>
            <a:off x="5607698" y="2183363"/>
            <a:ext cx="5346440" cy="4062651"/>
          </a:xfrm>
          <a:prstGeom prst="rect">
            <a:avLst/>
          </a:prstGeom>
        </p:spPr>
        <p:txBody>
          <a:bodyPr wrap="square" rtlCol="0">
            <a:spAutoFit/>
          </a:bodyPr>
          <a:lstStyle/>
          <a:p>
            <a:pPr marL="342900" indent="-342900" algn="l">
              <a:buFont typeface="Wingdings" panose="05000000000000000000" pitchFamily="2" charset="2"/>
              <a:buChar char="Ø"/>
            </a:pPr>
            <a:r>
              <a:rPr lang="en-US" sz="2400" b="0" i="0" dirty="0">
                <a:solidFill>
                  <a:schemeClr val="accent2">
                    <a:lumMod val="20000"/>
                    <a:lumOff val="80000"/>
                  </a:schemeClr>
                </a:solidFill>
                <a:effectLst/>
                <a:latin typeface="Söhne"/>
              </a:rPr>
              <a:t>Generate SQL-based reports to address critical business inquiries posed by senior executives.</a:t>
            </a:r>
          </a:p>
          <a:p>
            <a:pPr marL="342900" indent="-342900" algn="l">
              <a:buFont typeface="Wingdings" panose="05000000000000000000" pitchFamily="2" charset="2"/>
              <a:buChar char="Ø"/>
            </a:pPr>
            <a:endParaRPr lang="en-US" sz="2400" b="0" i="0" dirty="0">
              <a:solidFill>
                <a:schemeClr val="accent2">
                  <a:lumMod val="20000"/>
                  <a:lumOff val="80000"/>
                </a:schemeClr>
              </a:solidFill>
              <a:effectLst/>
              <a:latin typeface="Söhne"/>
            </a:endParaRPr>
          </a:p>
          <a:p>
            <a:pPr marL="342900" indent="-342900" algn="l">
              <a:buFont typeface="Wingdings" panose="05000000000000000000" pitchFamily="2" charset="2"/>
              <a:buChar char="Ø"/>
            </a:pPr>
            <a:r>
              <a:rPr lang="en-US" sz="2400" b="0" i="0" dirty="0">
                <a:solidFill>
                  <a:schemeClr val="accent2">
                    <a:lumMod val="20000"/>
                    <a:lumOff val="80000"/>
                  </a:schemeClr>
                </a:solidFill>
                <a:effectLst/>
                <a:latin typeface="Söhne"/>
              </a:rPr>
              <a:t>Develop a dashboard showcasing key performance indicator (KPI) metrics and evaluate performance.</a:t>
            </a:r>
          </a:p>
          <a:p>
            <a:pPr marL="342900" indent="-342900" algn="l">
              <a:buFont typeface="Wingdings" panose="05000000000000000000" pitchFamily="2" charset="2"/>
              <a:buChar char="Ø"/>
            </a:pPr>
            <a:endParaRPr lang="en-US" sz="2400" b="0" i="0" dirty="0">
              <a:solidFill>
                <a:schemeClr val="accent2">
                  <a:lumMod val="20000"/>
                  <a:lumOff val="80000"/>
                </a:schemeClr>
              </a:solidFill>
              <a:effectLst/>
              <a:latin typeface="Söhne"/>
            </a:endParaRPr>
          </a:p>
          <a:p>
            <a:pPr marL="342900" indent="-342900" algn="l">
              <a:buFont typeface="Wingdings" panose="05000000000000000000" pitchFamily="2" charset="2"/>
              <a:buChar char="Ø"/>
            </a:pPr>
            <a:r>
              <a:rPr lang="en-US" sz="2400" b="0" i="0" dirty="0">
                <a:solidFill>
                  <a:schemeClr val="accent2">
                    <a:lumMod val="20000"/>
                    <a:lumOff val="80000"/>
                  </a:schemeClr>
                </a:solidFill>
                <a:effectLst/>
                <a:latin typeface="Söhne"/>
              </a:rPr>
              <a:t>Produce a presentation and present findings to the Sales Director.</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9" name="TextBox 8">
            <a:extLst>
              <a:ext uri="{FF2B5EF4-FFF2-40B4-BE49-F238E27FC236}">
                <a16:creationId xmlns:a16="http://schemas.microsoft.com/office/drawing/2014/main" id="{E5443C9A-6F00-2981-71FF-20DA17E489E9}"/>
              </a:ext>
            </a:extLst>
          </p:cNvPr>
          <p:cNvSpPr txBox="1"/>
          <p:nvPr/>
        </p:nvSpPr>
        <p:spPr>
          <a:xfrm>
            <a:off x="5035421" y="1045029"/>
            <a:ext cx="6876661" cy="707886"/>
          </a:xfrm>
          <a:prstGeom prst="rect">
            <a:avLst/>
          </a:prstGeom>
        </p:spPr>
        <p:txBody>
          <a:bodyPr wrap="square" rtlCol="0">
            <a:spAutoFit/>
          </a:bodyPr>
          <a:lstStyle/>
          <a:p>
            <a:pPr marL="0" indent="0" algn="ctr">
              <a:lnSpc>
                <a:spcPct val="100000"/>
              </a:lnSpc>
              <a:spcBef>
                <a:spcPts val="0"/>
              </a:spcBef>
              <a:buFontTx/>
              <a:buNone/>
            </a:pPr>
            <a:r>
              <a:rPr lang="en-US" sz="4000" b="1" dirty="0">
                <a:solidFill>
                  <a:prstClr val="white"/>
                </a:solidFill>
                <a:latin typeface="Engravers MT" panose="02090707080505020304" pitchFamily="18" charset="0"/>
                <a:ea typeface="微软雅黑"/>
                <a:cs typeface="Posterama" panose="020B0504020200020000" pitchFamily="34" charset="0"/>
              </a:rPr>
              <a:t>Analysis Goals :</a:t>
            </a:r>
            <a:endParaRPr lang="en-IN" sz="4000" b="1" dirty="0">
              <a:solidFill>
                <a:prstClr val="white"/>
              </a:solidFill>
              <a:latin typeface="Engravers MT" panose="02090707080505020304" pitchFamily="18" charset="0"/>
              <a:ea typeface="微软雅黑"/>
              <a:cs typeface="Posterama" panose="020B0504020200020000" pitchFamily="34" charset="0"/>
            </a:endParaRPr>
          </a:p>
        </p:txBody>
      </p:sp>
    </p:spTree>
    <p:extLst>
      <p:ext uri="{BB962C8B-B14F-4D97-AF65-F5344CB8AC3E}">
        <p14:creationId xmlns:p14="http://schemas.microsoft.com/office/powerpoint/2010/main" val="3295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BC22-9C30-E644-7339-B402A387EB2A}"/>
              </a:ext>
            </a:extLst>
          </p:cNvPr>
          <p:cNvSpPr>
            <a:spLocks noGrp="1"/>
          </p:cNvSpPr>
          <p:nvPr>
            <p:ph type="title"/>
          </p:nvPr>
        </p:nvSpPr>
        <p:spPr>
          <a:xfrm>
            <a:off x="1120870" y="2238853"/>
            <a:ext cx="5257793" cy="2057441"/>
          </a:xfrm>
        </p:spPr>
        <p:txBody>
          <a:bodyPr/>
          <a:lstStyle/>
          <a:p>
            <a:r>
              <a:rPr lang="en-US" sz="5400" dirty="0">
                <a:solidFill>
                  <a:srgbClr val="FFFFFF"/>
                </a:solidFill>
                <a:effectLst/>
                <a:latin typeface="Engravers MT" panose="02090707080505020304" pitchFamily="18" charset="0"/>
                <a:ea typeface="Calibri" panose="020F0502020204030204" pitchFamily="34" charset="0"/>
              </a:rPr>
              <a:t>Ad-Hoc</a:t>
            </a:r>
            <a:r>
              <a:rPr lang="en-US" sz="5400" spc="-45" dirty="0">
                <a:solidFill>
                  <a:srgbClr val="FFFFFF"/>
                </a:solidFill>
                <a:effectLst/>
                <a:latin typeface="Engravers MT" panose="02090707080505020304" pitchFamily="18" charset="0"/>
                <a:ea typeface="Calibri" panose="020F0502020204030204" pitchFamily="34" charset="0"/>
              </a:rPr>
              <a:t> </a:t>
            </a:r>
            <a:r>
              <a:rPr lang="en-US" sz="5400" dirty="0">
                <a:solidFill>
                  <a:srgbClr val="FFFFFF"/>
                </a:solidFill>
                <a:effectLst/>
                <a:latin typeface="Engravers MT" panose="02090707080505020304" pitchFamily="18" charset="0"/>
                <a:ea typeface="Calibri" panose="020F0502020204030204" pitchFamily="34" charset="0"/>
              </a:rPr>
              <a:t>Business</a:t>
            </a:r>
            <a:r>
              <a:rPr lang="en-US" sz="5400" spc="-1205" dirty="0">
                <a:solidFill>
                  <a:srgbClr val="FFFFFF"/>
                </a:solidFill>
                <a:effectLst/>
                <a:latin typeface="Engravers MT" panose="02090707080505020304" pitchFamily="18" charset="0"/>
                <a:ea typeface="Calibri" panose="020F0502020204030204" pitchFamily="34" charset="0"/>
              </a:rPr>
              <a:t> </a:t>
            </a:r>
            <a:r>
              <a:rPr lang="en-US" sz="5400" dirty="0">
                <a:solidFill>
                  <a:srgbClr val="FFFFFF"/>
                </a:solidFill>
                <a:effectLst/>
                <a:latin typeface="Engravers MT" panose="02090707080505020304" pitchFamily="18" charset="0"/>
                <a:ea typeface="Calibri" panose="020F0502020204030204" pitchFamily="34" charset="0"/>
              </a:rPr>
              <a:t>Requests</a:t>
            </a:r>
            <a:br>
              <a:rPr lang="en-IN" sz="1800" dirty="0">
                <a:effectLst/>
                <a:latin typeface="Calibri" panose="020F0502020204030204" pitchFamily="34" charset="0"/>
                <a:ea typeface="Calibri" panose="020F0502020204030204" pitchFamily="34" charset="0"/>
              </a:rPr>
            </a:br>
            <a:endParaRPr lang="en-IN" dirty="0"/>
          </a:p>
        </p:txBody>
      </p:sp>
      <p:pic>
        <p:nvPicPr>
          <p:cNvPr id="6" name="Picture Placeholder 5">
            <a:extLst>
              <a:ext uri="{FF2B5EF4-FFF2-40B4-BE49-F238E27FC236}">
                <a16:creationId xmlns:a16="http://schemas.microsoft.com/office/drawing/2014/main" id="{8F176BD0-EA9B-E2E1-90DC-25BE6C79C537}"/>
              </a:ext>
            </a:extLst>
          </p:cNvPr>
          <p:cNvPicPr>
            <a:picLocks noGrp="1" noChangeAspect="1"/>
          </p:cNvPicPr>
          <p:nvPr>
            <p:ph type="pic" sz="quarter" idx="47"/>
          </p:nvPr>
        </p:nvPicPr>
        <p:blipFill>
          <a:blip r:embed="rId2"/>
          <a:srcRect l="21012" r="21012"/>
          <a:stretch>
            <a:fillRect/>
          </a:stretch>
        </p:blipFill>
        <p:spPr>
          <a:xfrm>
            <a:off x="6751887" y="840497"/>
            <a:ext cx="4405503" cy="5066346"/>
          </a:xfrm>
        </p:spPr>
      </p:pic>
    </p:spTree>
    <p:extLst>
      <p:ext uri="{BB962C8B-B14F-4D97-AF65-F5344CB8AC3E}">
        <p14:creationId xmlns:p14="http://schemas.microsoft.com/office/powerpoint/2010/main" val="93667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2DC7-5004-ADC7-BA14-C1EED8BADE63}"/>
              </a:ext>
            </a:extLst>
          </p:cNvPr>
          <p:cNvSpPr>
            <a:spLocks noGrp="1"/>
          </p:cNvSpPr>
          <p:nvPr>
            <p:ph type="title"/>
          </p:nvPr>
        </p:nvSpPr>
        <p:spPr>
          <a:xfrm>
            <a:off x="587829" y="105859"/>
            <a:ext cx="10515600" cy="1676287"/>
          </a:xfrm>
        </p:spPr>
        <p:txBody>
          <a:bodyPr/>
          <a:lstStyle/>
          <a:p>
            <a:pPr marL="342900" indent="-342900">
              <a:buFont typeface="+mj-lt"/>
              <a:buAutoNum type="arabicPeriod"/>
            </a:pPr>
            <a:r>
              <a:rPr lang="en-US" sz="1800" dirty="0">
                <a:solidFill>
                  <a:schemeClr val="accent2">
                    <a:lumMod val="20000"/>
                    <a:lumOff val="80000"/>
                  </a:schemeClr>
                </a:solidFill>
                <a:latin typeface="Century" panose="02040604050505020304" pitchFamily="18"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1E9A8EBB-0269-9548-5010-A4A63693638E}"/>
              </a:ext>
            </a:extLst>
          </p:cNvPr>
          <p:cNvSpPr>
            <a:spLocks noGrp="1"/>
          </p:cNvSpPr>
          <p:nvPr>
            <p:ph type="ftr" sz="quarter" idx="28"/>
          </p:nvPr>
        </p:nvSpPr>
        <p:spPr/>
        <p:txBody>
          <a:bodyPr/>
          <a:lstStyle/>
          <a:p>
            <a:r>
              <a:rPr lang="en-US" noProof="0"/>
              <a:t>Presentation Title</a:t>
            </a:r>
            <a:endParaRPr lang="en-US" noProof="0" dirty="0"/>
          </a:p>
        </p:txBody>
      </p:sp>
      <p:sp>
        <p:nvSpPr>
          <p:cNvPr id="6" name="TextBox 5">
            <a:extLst>
              <a:ext uri="{FF2B5EF4-FFF2-40B4-BE49-F238E27FC236}">
                <a16:creationId xmlns:a16="http://schemas.microsoft.com/office/drawing/2014/main" id="{A2EA9BC7-6390-E23B-1B0C-080985242925}"/>
              </a:ext>
            </a:extLst>
          </p:cNvPr>
          <p:cNvSpPr txBox="1"/>
          <p:nvPr/>
        </p:nvSpPr>
        <p:spPr>
          <a:xfrm>
            <a:off x="2283668" y="1682628"/>
            <a:ext cx="6132545" cy="1754326"/>
          </a:xfrm>
          <a:prstGeom prst="rect">
            <a:avLst/>
          </a:prstGeom>
          <a:noFill/>
        </p:spPr>
        <p:txBody>
          <a:bodyPr wrap="square">
            <a:spAutoFit/>
          </a:bodyPr>
          <a:lstStyle/>
          <a:p>
            <a:r>
              <a:rPr lang="en-IN" dirty="0">
                <a:solidFill>
                  <a:schemeClr val="tx2">
                    <a:lumMod val="10000"/>
                    <a:lumOff val="90000"/>
                  </a:schemeClr>
                </a:solidFill>
              </a:rPr>
              <a:t>select p.product_name,f.product_code,f.base_price,f.promo_type</a:t>
            </a:r>
          </a:p>
          <a:p>
            <a:r>
              <a:rPr lang="en-IN" dirty="0">
                <a:solidFill>
                  <a:schemeClr val="tx2">
                    <a:lumMod val="10000"/>
                    <a:lumOff val="90000"/>
                  </a:schemeClr>
                </a:solidFill>
              </a:rPr>
              <a:t>from dim_products p</a:t>
            </a:r>
          </a:p>
          <a:p>
            <a:r>
              <a:rPr lang="en-IN" dirty="0">
                <a:solidFill>
                  <a:schemeClr val="tx2">
                    <a:lumMod val="10000"/>
                    <a:lumOff val="90000"/>
                  </a:schemeClr>
                </a:solidFill>
              </a:rPr>
              <a:t>join fact_events f </a:t>
            </a:r>
          </a:p>
          <a:p>
            <a:r>
              <a:rPr lang="en-IN" dirty="0">
                <a:solidFill>
                  <a:schemeClr val="tx2">
                    <a:lumMod val="10000"/>
                    <a:lumOff val="90000"/>
                  </a:schemeClr>
                </a:solidFill>
              </a:rPr>
              <a:t>on p.product_code=f.product_code</a:t>
            </a:r>
          </a:p>
          <a:p>
            <a:r>
              <a:rPr lang="en-IN" dirty="0">
                <a:solidFill>
                  <a:schemeClr val="tx2">
                    <a:lumMod val="10000"/>
                    <a:lumOff val="90000"/>
                  </a:schemeClr>
                </a:solidFill>
              </a:rPr>
              <a:t>where f.base_price&gt;500 AND f.promo_type="BOGOF";</a:t>
            </a:r>
          </a:p>
        </p:txBody>
      </p:sp>
      <p:pic>
        <p:nvPicPr>
          <p:cNvPr id="8" name="Picture 7">
            <a:extLst>
              <a:ext uri="{FF2B5EF4-FFF2-40B4-BE49-F238E27FC236}">
                <a16:creationId xmlns:a16="http://schemas.microsoft.com/office/drawing/2014/main" id="{EB8B6F4D-A2E8-89E0-52B3-37E76E6F5252}"/>
              </a:ext>
            </a:extLst>
          </p:cNvPr>
          <p:cNvPicPr>
            <a:picLocks noChangeAspect="1"/>
          </p:cNvPicPr>
          <p:nvPr/>
        </p:nvPicPr>
        <p:blipFill>
          <a:blip r:embed="rId2"/>
          <a:stretch>
            <a:fillRect/>
          </a:stretch>
        </p:blipFill>
        <p:spPr>
          <a:xfrm>
            <a:off x="2386903" y="3693393"/>
            <a:ext cx="5677978" cy="1587731"/>
          </a:xfrm>
          <a:prstGeom prst="rect">
            <a:avLst/>
          </a:prstGeom>
        </p:spPr>
      </p:pic>
      <p:sp>
        <p:nvSpPr>
          <p:cNvPr id="9" name="TextBox 8">
            <a:extLst>
              <a:ext uri="{FF2B5EF4-FFF2-40B4-BE49-F238E27FC236}">
                <a16:creationId xmlns:a16="http://schemas.microsoft.com/office/drawing/2014/main" id="{6D277C69-BCDF-459D-EC4F-96DA8836B5A8}"/>
              </a:ext>
            </a:extLst>
          </p:cNvPr>
          <p:cNvSpPr txBox="1"/>
          <p:nvPr/>
        </p:nvSpPr>
        <p:spPr>
          <a:xfrm>
            <a:off x="2006082" y="5645020"/>
            <a:ext cx="8714791" cy="923330"/>
          </a:xfrm>
          <a:prstGeom prst="rect">
            <a:avLst/>
          </a:prstGeom>
        </p:spPr>
        <p:txBody>
          <a:bodyPr wrap="square" rtlCol="0">
            <a:spAutoFit/>
          </a:bodyPr>
          <a:lstStyle/>
          <a:p>
            <a:pPr marL="0" indent="0" algn="ctr">
              <a:lnSpc>
                <a:spcPct val="100000"/>
              </a:lnSpc>
              <a:spcBef>
                <a:spcPts val="0"/>
              </a:spcBef>
              <a:buFontTx/>
              <a:buNone/>
            </a:pPr>
            <a:r>
              <a:rPr lang="en-US" b="0" i="0" dirty="0">
                <a:solidFill>
                  <a:schemeClr val="tx2">
                    <a:lumMod val="10000"/>
                    <a:lumOff val="90000"/>
                  </a:schemeClr>
                </a:solidFill>
                <a:effectLst/>
                <a:latin typeface="Söhne"/>
              </a:rPr>
              <a:t>At AtliQ Mart, the Double Bedsheet Set (₹1190) and Waterproof Immersion Rod (₹1020) are stand-out high-value products, presently being offered with substantial discounts through 'BOGOF' promotions.</a:t>
            </a:r>
            <a:endParaRPr lang="en-IN" sz="1800" dirty="0">
              <a:solidFill>
                <a:schemeClr val="tx2">
                  <a:lumMod val="10000"/>
                  <a:lumOff val="9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689BA197-915D-5CBB-226B-06E045ECD2E7}"/>
              </a:ext>
            </a:extLst>
          </p:cNvPr>
          <p:cNvPicPr>
            <a:picLocks noChangeAspect="1"/>
          </p:cNvPicPr>
          <p:nvPr/>
        </p:nvPicPr>
        <p:blipFill>
          <a:blip r:embed="rId3"/>
          <a:stretch>
            <a:fillRect/>
          </a:stretch>
        </p:blipFill>
        <p:spPr>
          <a:xfrm>
            <a:off x="1306590" y="5654351"/>
            <a:ext cx="604630" cy="604630"/>
          </a:xfrm>
          <a:prstGeom prst="rect">
            <a:avLst/>
          </a:prstGeom>
        </p:spPr>
      </p:pic>
    </p:spTree>
    <p:extLst>
      <p:ext uri="{BB962C8B-B14F-4D97-AF65-F5344CB8AC3E}">
        <p14:creationId xmlns:p14="http://schemas.microsoft.com/office/powerpoint/2010/main" val="393349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6B658-0831-DB96-5B72-502A93A023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0609C-8491-1F00-61C9-21E3658A341F}"/>
              </a:ext>
            </a:extLst>
          </p:cNvPr>
          <p:cNvSpPr>
            <a:spLocks noGrp="1"/>
          </p:cNvSpPr>
          <p:nvPr>
            <p:ph type="title"/>
          </p:nvPr>
        </p:nvSpPr>
        <p:spPr>
          <a:xfrm>
            <a:off x="606491" y="180505"/>
            <a:ext cx="10515600" cy="1396370"/>
          </a:xfrm>
        </p:spPr>
        <p:txBody>
          <a:bodyPr/>
          <a:lstStyle/>
          <a:p>
            <a:r>
              <a:rPr lang="en-US" sz="1800" dirty="0">
                <a:solidFill>
                  <a:schemeClr val="accent2">
                    <a:lumMod val="20000"/>
                    <a:lumOff val="80000"/>
                  </a:schemeClr>
                </a:solidFill>
                <a:latin typeface="Century" panose="02040604050505020304" pitchFamily="18" charset="0"/>
              </a:rPr>
              <a:t>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br>
              <a:rPr lang="en-US" sz="1800" dirty="0">
                <a:solidFill>
                  <a:srgbClr val="FFFFFF"/>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84086AB4-2C79-0820-955D-4B17BBDA28EB}"/>
              </a:ext>
            </a:extLst>
          </p:cNvPr>
          <p:cNvSpPr>
            <a:spLocks noGrp="1"/>
          </p:cNvSpPr>
          <p:nvPr>
            <p:ph type="ftr" sz="quarter" idx="28"/>
          </p:nvPr>
        </p:nvSpPr>
        <p:spPr/>
        <p:txBody>
          <a:bodyPr/>
          <a:lstStyle/>
          <a:p>
            <a:r>
              <a:rPr lang="en-US" noProof="0"/>
              <a:t>Presentation Title</a:t>
            </a:r>
            <a:endParaRPr lang="en-US" noProof="0" dirty="0"/>
          </a:p>
        </p:txBody>
      </p:sp>
      <p:sp>
        <p:nvSpPr>
          <p:cNvPr id="6" name="TextBox 5">
            <a:extLst>
              <a:ext uri="{FF2B5EF4-FFF2-40B4-BE49-F238E27FC236}">
                <a16:creationId xmlns:a16="http://schemas.microsoft.com/office/drawing/2014/main" id="{50FB7E28-5BAF-8586-54B9-27B34561F24E}"/>
              </a:ext>
            </a:extLst>
          </p:cNvPr>
          <p:cNvSpPr txBox="1"/>
          <p:nvPr/>
        </p:nvSpPr>
        <p:spPr>
          <a:xfrm>
            <a:off x="2013080" y="1841247"/>
            <a:ext cx="6132545" cy="1477328"/>
          </a:xfrm>
          <a:prstGeom prst="rect">
            <a:avLst/>
          </a:prstGeom>
          <a:noFill/>
        </p:spPr>
        <p:txBody>
          <a:bodyPr wrap="square">
            <a:spAutoFit/>
          </a:bodyPr>
          <a:lstStyle/>
          <a:p>
            <a:r>
              <a:rPr lang="en-US" dirty="0">
                <a:solidFill>
                  <a:schemeClr val="tx2">
                    <a:lumMod val="10000"/>
                    <a:lumOff val="90000"/>
                  </a:schemeClr>
                </a:solidFill>
              </a:rPr>
              <a:t>select </a:t>
            </a:r>
          </a:p>
          <a:p>
            <a:r>
              <a:rPr lang="en-US" dirty="0">
                <a:solidFill>
                  <a:schemeClr val="tx2">
                    <a:lumMod val="10000"/>
                    <a:lumOff val="90000"/>
                  </a:schemeClr>
                </a:solidFill>
              </a:rPr>
              <a:t>city, count(distinct store_id) as store_counts </a:t>
            </a:r>
          </a:p>
          <a:p>
            <a:r>
              <a:rPr lang="en-US" dirty="0">
                <a:solidFill>
                  <a:schemeClr val="tx2">
                    <a:lumMod val="10000"/>
                    <a:lumOff val="90000"/>
                  </a:schemeClr>
                </a:solidFill>
              </a:rPr>
              <a:t>from dim_stores</a:t>
            </a:r>
          </a:p>
          <a:p>
            <a:r>
              <a:rPr lang="en-US" dirty="0">
                <a:solidFill>
                  <a:schemeClr val="tx2">
                    <a:lumMod val="10000"/>
                    <a:lumOff val="90000"/>
                  </a:schemeClr>
                </a:solidFill>
              </a:rPr>
              <a:t>group by city</a:t>
            </a:r>
          </a:p>
          <a:p>
            <a:r>
              <a:rPr lang="en-US" dirty="0">
                <a:solidFill>
                  <a:schemeClr val="tx2">
                    <a:lumMod val="10000"/>
                    <a:lumOff val="90000"/>
                  </a:schemeClr>
                </a:solidFill>
              </a:rPr>
              <a:t>order by store_counts desc ;</a:t>
            </a:r>
            <a:endParaRPr lang="en-IN" dirty="0">
              <a:solidFill>
                <a:schemeClr val="tx2">
                  <a:lumMod val="10000"/>
                  <a:lumOff val="90000"/>
                </a:schemeClr>
              </a:solidFill>
            </a:endParaRPr>
          </a:p>
        </p:txBody>
      </p:sp>
      <p:sp>
        <p:nvSpPr>
          <p:cNvPr id="9" name="TextBox 8">
            <a:extLst>
              <a:ext uri="{FF2B5EF4-FFF2-40B4-BE49-F238E27FC236}">
                <a16:creationId xmlns:a16="http://schemas.microsoft.com/office/drawing/2014/main" id="{001395D6-840F-936A-A4E8-FF38F77AC471}"/>
              </a:ext>
            </a:extLst>
          </p:cNvPr>
          <p:cNvSpPr txBox="1"/>
          <p:nvPr/>
        </p:nvSpPr>
        <p:spPr>
          <a:xfrm>
            <a:off x="2108718" y="4376056"/>
            <a:ext cx="8714791" cy="923330"/>
          </a:xfrm>
          <a:prstGeom prst="rect">
            <a:avLst/>
          </a:prstGeom>
        </p:spPr>
        <p:txBody>
          <a:bodyPr wrap="square" rtlCol="0">
            <a:spAutoFit/>
          </a:bodyPr>
          <a:lstStyle/>
          <a:p>
            <a:pPr marL="0" indent="0" algn="ctr">
              <a:lnSpc>
                <a:spcPct val="100000"/>
              </a:lnSpc>
              <a:spcBef>
                <a:spcPts val="0"/>
              </a:spcBef>
              <a:buFontTx/>
              <a:buNone/>
            </a:pPr>
            <a:br>
              <a:rPr lang="en-US" dirty="0">
                <a:solidFill>
                  <a:schemeClr val="accent1">
                    <a:lumMod val="20000"/>
                    <a:lumOff val="80000"/>
                  </a:schemeClr>
                </a:solidFill>
              </a:rPr>
            </a:br>
            <a:r>
              <a:rPr lang="en-US" b="0" i="0" dirty="0">
                <a:solidFill>
                  <a:schemeClr val="accent1">
                    <a:lumMod val="20000"/>
                    <a:lumOff val="80000"/>
                  </a:schemeClr>
                </a:solidFill>
                <a:effectLst/>
                <a:latin typeface="Söhne"/>
              </a:rPr>
              <a:t>Bengaluru, Chennai, and Hyderabad, the top three cities, collectively account for 50% of the total stores in the southern region of India.</a:t>
            </a:r>
            <a:endParaRPr lang="en-IN" sz="1800" dirty="0">
              <a:solidFill>
                <a:schemeClr val="accent1">
                  <a:lumMod val="20000"/>
                  <a:lumOff val="8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A3A6EA3D-5E7B-53B5-30EE-DBD433AD8C0B}"/>
              </a:ext>
            </a:extLst>
          </p:cNvPr>
          <p:cNvPicPr>
            <a:picLocks noChangeAspect="1"/>
          </p:cNvPicPr>
          <p:nvPr/>
        </p:nvPicPr>
        <p:blipFill>
          <a:blip r:embed="rId2"/>
          <a:stretch>
            <a:fillRect/>
          </a:stretch>
        </p:blipFill>
        <p:spPr>
          <a:xfrm>
            <a:off x="1446549" y="4599992"/>
            <a:ext cx="604630" cy="604630"/>
          </a:xfrm>
          <a:prstGeom prst="rect">
            <a:avLst/>
          </a:prstGeom>
        </p:spPr>
      </p:pic>
      <p:pic>
        <p:nvPicPr>
          <p:cNvPr id="5" name="Picture 4">
            <a:extLst>
              <a:ext uri="{FF2B5EF4-FFF2-40B4-BE49-F238E27FC236}">
                <a16:creationId xmlns:a16="http://schemas.microsoft.com/office/drawing/2014/main" id="{17437906-F6F5-4B7E-BF3B-8DE2E1FCC510}"/>
              </a:ext>
            </a:extLst>
          </p:cNvPr>
          <p:cNvPicPr>
            <a:picLocks noChangeAspect="1"/>
          </p:cNvPicPr>
          <p:nvPr/>
        </p:nvPicPr>
        <p:blipFill>
          <a:blip r:embed="rId3"/>
          <a:stretch>
            <a:fillRect/>
          </a:stretch>
        </p:blipFill>
        <p:spPr>
          <a:xfrm>
            <a:off x="7648612" y="1534806"/>
            <a:ext cx="2633722" cy="2644741"/>
          </a:xfrm>
          <a:prstGeom prst="rect">
            <a:avLst/>
          </a:prstGeom>
        </p:spPr>
      </p:pic>
    </p:spTree>
    <p:extLst>
      <p:ext uri="{BB962C8B-B14F-4D97-AF65-F5344CB8AC3E}">
        <p14:creationId xmlns:p14="http://schemas.microsoft.com/office/powerpoint/2010/main" val="96778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5E667-7781-4D8C-B9D8-3A47A88D7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869CF-D3B5-94F9-6726-30851106A025}"/>
              </a:ext>
            </a:extLst>
          </p:cNvPr>
          <p:cNvSpPr>
            <a:spLocks noGrp="1"/>
          </p:cNvSpPr>
          <p:nvPr>
            <p:ph type="title"/>
          </p:nvPr>
        </p:nvSpPr>
        <p:spPr>
          <a:xfrm>
            <a:off x="606491" y="245819"/>
            <a:ext cx="10515600" cy="1396370"/>
          </a:xfrm>
        </p:spPr>
        <p:txBody>
          <a:bodyPr/>
          <a:lstStyle/>
          <a:p>
            <a:r>
              <a:rPr lang="en-US" sz="1600" dirty="0">
                <a:solidFill>
                  <a:schemeClr val="accent2">
                    <a:lumMod val="20000"/>
                    <a:lumOff val="80000"/>
                  </a:schemeClr>
                </a:solidFill>
                <a:latin typeface="Century" panose="02040604050505020304" pitchFamily="18" charset="0"/>
              </a:rPr>
              <a:t>3. </a:t>
            </a:r>
            <a:r>
              <a:rPr lang="en-US" sz="1600" dirty="0">
                <a:solidFill>
                  <a:schemeClr val="accent2">
                    <a:lumMod val="20000"/>
                    <a:lumOff val="80000"/>
                  </a:schemeClr>
                </a:solidFill>
                <a:latin typeface="DM Sans"/>
              </a:rPr>
              <a:t>Generate a report that displays each campaign along with the total revenue generated before and after the campaign? </a:t>
            </a:r>
            <a:br>
              <a:rPr lang="en-US" sz="1600" dirty="0">
                <a:solidFill>
                  <a:schemeClr val="accent2">
                    <a:lumMod val="20000"/>
                    <a:lumOff val="80000"/>
                  </a:schemeClr>
                </a:solidFill>
                <a:latin typeface="DM Sans"/>
              </a:rPr>
            </a:br>
            <a:r>
              <a:rPr lang="en-US" sz="1600" dirty="0">
                <a:solidFill>
                  <a:schemeClr val="accent2">
                    <a:lumMod val="20000"/>
                    <a:lumOff val="80000"/>
                  </a:schemeClr>
                </a:solidFill>
                <a:latin typeface="DM Sans"/>
              </a:rPr>
              <a:t>The report includes three key fields: campaign name, total revenue(</a:t>
            </a:r>
            <a:r>
              <a:rPr lang="en-US" sz="1600" dirty="0" err="1">
                <a:solidFill>
                  <a:schemeClr val="accent2">
                    <a:lumMod val="20000"/>
                    <a:lumOff val="80000"/>
                  </a:schemeClr>
                </a:solidFill>
                <a:latin typeface="DM Sans"/>
              </a:rPr>
              <a:t>before_promotion</a:t>
            </a:r>
            <a:r>
              <a:rPr lang="en-US" sz="1600" dirty="0">
                <a:solidFill>
                  <a:schemeClr val="accent2">
                    <a:lumMod val="20000"/>
                    <a:lumOff val="80000"/>
                  </a:schemeClr>
                </a:solidFill>
                <a:latin typeface="DM Sans"/>
              </a:rPr>
              <a:t>), total revenue(after promotion). </a:t>
            </a:r>
            <a:br>
              <a:rPr lang="en-US" sz="1600" dirty="0">
                <a:solidFill>
                  <a:schemeClr val="accent2">
                    <a:lumMod val="20000"/>
                    <a:lumOff val="80000"/>
                  </a:schemeClr>
                </a:solidFill>
                <a:latin typeface="DM Sans"/>
              </a:rPr>
            </a:br>
            <a:r>
              <a:rPr lang="en-US" sz="1600" dirty="0">
                <a:solidFill>
                  <a:schemeClr val="accent2">
                    <a:lumMod val="20000"/>
                    <a:lumOff val="80000"/>
                  </a:schemeClr>
                </a:solidFill>
                <a:latin typeface="DM Sans"/>
              </a:rPr>
              <a:t>This report should help in evaluating the financial impact of our promotional campaigns. (Display the values in millions)</a:t>
            </a:r>
            <a:br>
              <a:rPr lang="en-US" sz="1800" dirty="0">
                <a:solidFill>
                  <a:schemeClr val="accent2">
                    <a:lumMod val="20000"/>
                    <a:lumOff val="80000"/>
                  </a:schemeClr>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DEF4D91A-2428-D3B4-EE76-EBA048AB0F6A}"/>
              </a:ext>
            </a:extLst>
          </p:cNvPr>
          <p:cNvSpPr>
            <a:spLocks noGrp="1"/>
          </p:cNvSpPr>
          <p:nvPr>
            <p:ph type="ftr" sz="quarter" idx="28"/>
          </p:nvPr>
        </p:nvSpPr>
        <p:spPr/>
        <p:txBody>
          <a:bodyPr/>
          <a:lstStyle/>
          <a:p>
            <a:r>
              <a:rPr lang="en-US" noProof="0"/>
              <a:t>Presentation Title</a:t>
            </a:r>
            <a:endParaRPr lang="en-US" noProof="0" dirty="0"/>
          </a:p>
        </p:txBody>
      </p:sp>
      <p:sp>
        <p:nvSpPr>
          <p:cNvPr id="9" name="TextBox 8">
            <a:extLst>
              <a:ext uri="{FF2B5EF4-FFF2-40B4-BE49-F238E27FC236}">
                <a16:creationId xmlns:a16="http://schemas.microsoft.com/office/drawing/2014/main" id="{C654579E-6325-472C-B33F-9B93F52C717C}"/>
              </a:ext>
            </a:extLst>
          </p:cNvPr>
          <p:cNvSpPr txBox="1"/>
          <p:nvPr/>
        </p:nvSpPr>
        <p:spPr>
          <a:xfrm>
            <a:off x="2581471" y="5503783"/>
            <a:ext cx="8714791" cy="1354217"/>
          </a:xfrm>
          <a:prstGeom prst="rect">
            <a:avLst/>
          </a:prstGeom>
        </p:spPr>
        <p:txBody>
          <a:bodyPr wrap="square" rtlCol="0">
            <a:spAutoFit/>
          </a:bodyPr>
          <a:lstStyle/>
          <a:p>
            <a:pPr algn="l">
              <a:buFont typeface="+mj-lt"/>
              <a:buAutoNum type="arabicPeriod"/>
            </a:pPr>
            <a:r>
              <a:rPr lang="en-US" sz="1600" b="0" i="0" dirty="0">
                <a:solidFill>
                  <a:schemeClr val="accent3">
                    <a:lumMod val="20000"/>
                    <a:lumOff val="80000"/>
                  </a:schemeClr>
                </a:solidFill>
                <a:effectLst/>
                <a:latin typeface="Söhne"/>
              </a:rPr>
              <a:t> </a:t>
            </a:r>
            <a:r>
              <a:rPr lang="en-US" sz="1600" dirty="0">
                <a:solidFill>
                  <a:schemeClr val="accent3">
                    <a:lumMod val="20000"/>
                    <a:lumOff val="80000"/>
                  </a:schemeClr>
                </a:solidFill>
                <a:latin typeface="Söhne"/>
              </a:rPr>
              <a:t>In</a:t>
            </a:r>
            <a:r>
              <a:rPr lang="en-US" sz="1600" b="0" i="0" dirty="0">
                <a:solidFill>
                  <a:schemeClr val="accent3">
                    <a:lumMod val="20000"/>
                    <a:lumOff val="80000"/>
                  </a:schemeClr>
                </a:solidFill>
                <a:effectLst/>
                <a:latin typeface="Söhne"/>
              </a:rPr>
              <a:t> the Diwali campaign, the total revenue soared from 83M to 207M post-promotion, signifying an impressive 151% surge.</a:t>
            </a:r>
          </a:p>
          <a:p>
            <a:pPr algn="l">
              <a:buFont typeface="+mj-lt"/>
              <a:buAutoNum type="arabicPeriod"/>
            </a:pPr>
            <a:r>
              <a:rPr lang="en-US" sz="1600" b="0" i="0" dirty="0">
                <a:solidFill>
                  <a:schemeClr val="accent3">
                    <a:lumMod val="20000"/>
                    <a:lumOff val="80000"/>
                  </a:schemeClr>
                </a:solidFill>
                <a:effectLst/>
                <a:latin typeface="Söhne"/>
              </a:rPr>
              <a:t>During the Sankranti campaign, the total revenue surged from 58M to 140M after the promotion, demonstrating a notable 141% increase.</a:t>
            </a:r>
          </a:p>
          <a:p>
            <a:pPr marL="0" indent="0" algn="ctr">
              <a:lnSpc>
                <a:spcPct val="100000"/>
              </a:lnSpc>
              <a:spcBef>
                <a:spcPts val="0"/>
              </a:spcBef>
              <a:buFontTx/>
              <a:buNone/>
            </a:pPr>
            <a:endParaRPr lang="en-IN" sz="1800" dirty="0">
              <a:solidFill>
                <a:schemeClr val="accent1">
                  <a:lumMod val="20000"/>
                  <a:lumOff val="8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6AF0C68A-2617-0E5B-9541-15DA5E331C26}"/>
              </a:ext>
            </a:extLst>
          </p:cNvPr>
          <p:cNvPicPr>
            <a:picLocks noChangeAspect="1"/>
          </p:cNvPicPr>
          <p:nvPr/>
        </p:nvPicPr>
        <p:blipFill>
          <a:blip r:embed="rId2"/>
          <a:stretch>
            <a:fillRect/>
          </a:stretch>
        </p:blipFill>
        <p:spPr>
          <a:xfrm>
            <a:off x="1773121" y="5738327"/>
            <a:ext cx="604630" cy="604630"/>
          </a:xfrm>
          <a:prstGeom prst="rect">
            <a:avLst/>
          </a:prstGeom>
        </p:spPr>
      </p:pic>
      <p:sp>
        <p:nvSpPr>
          <p:cNvPr id="10" name="TextBox 9">
            <a:extLst>
              <a:ext uri="{FF2B5EF4-FFF2-40B4-BE49-F238E27FC236}">
                <a16:creationId xmlns:a16="http://schemas.microsoft.com/office/drawing/2014/main" id="{A18C45C6-BDA2-6576-1411-FCAE101F7A74}"/>
              </a:ext>
            </a:extLst>
          </p:cNvPr>
          <p:cNvSpPr txBox="1"/>
          <p:nvPr/>
        </p:nvSpPr>
        <p:spPr>
          <a:xfrm>
            <a:off x="634483" y="1511560"/>
            <a:ext cx="10870164" cy="4524315"/>
          </a:xfrm>
          <a:prstGeom prst="rect">
            <a:avLst/>
          </a:prstGeom>
          <a:noFill/>
        </p:spPr>
        <p:txBody>
          <a:bodyPr wrap="square">
            <a:spAutoFit/>
          </a:bodyPr>
          <a:lstStyle/>
          <a:p>
            <a:r>
              <a:rPr lang="en-IN" sz="1200" dirty="0">
                <a:solidFill>
                  <a:schemeClr val="accent1">
                    <a:lumMod val="20000"/>
                    <a:lumOff val="80000"/>
                  </a:schemeClr>
                </a:solidFill>
              </a:rPr>
              <a:t>WITH PromoPrices AS (    </a:t>
            </a:r>
          </a:p>
          <a:p>
            <a:r>
              <a:rPr lang="en-IN" sz="1200" dirty="0">
                <a:solidFill>
                  <a:schemeClr val="accent1">
                    <a:lumMod val="20000"/>
                    <a:lumOff val="80000"/>
                  </a:schemeClr>
                </a:solidFill>
              </a:rPr>
              <a:t>SELECT  fe.*,</a:t>
            </a:r>
          </a:p>
          <a:p>
            <a:r>
              <a:rPr lang="en-IN" sz="1200" dirty="0">
                <a:solidFill>
                  <a:schemeClr val="accent1">
                    <a:lumMod val="20000"/>
                    <a:lumOff val="80000"/>
                  </a:schemeClr>
                </a:solidFill>
              </a:rPr>
              <a:t>CASE</a:t>
            </a:r>
            <a:br>
              <a:rPr lang="en-IN" sz="1200" dirty="0">
                <a:solidFill>
                  <a:schemeClr val="accent1">
                    <a:lumMod val="20000"/>
                    <a:lumOff val="80000"/>
                  </a:schemeClr>
                </a:solidFill>
              </a:rPr>
            </a:br>
            <a:r>
              <a:rPr lang="en-US" sz="1200" dirty="0">
                <a:solidFill>
                  <a:schemeClr val="accent1">
                    <a:lumMod val="20000"/>
                    <a:lumOff val="80000"/>
                  </a:schemeClr>
                </a:solidFill>
              </a:rPr>
              <a:t>WHEN fe.promo_type = '50% OFF' THEN fe.base_price * 0.5</a:t>
            </a:r>
          </a:p>
          <a:p>
            <a:r>
              <a:rPr lang="en-US" sz="1200" dirty="0">
                <a:solidFill>
                  <a:schemeClr val="accent1">
                    <a:lumMod val="20000"/>
                    <a:lumOff val="80000"/>
                  </a:schemeClr>
                </a:solidFill>
              </a:rPr>
              <a:t>WHEN fe.promo_type = '33% OFF' THEN fe.base_price * 0.67</a:t>
            </a:r>
          </a:p>
          <a:p>
            <a:r>
              <a:rPr lang="en-US" sz="1200" dirty="0">
                <a:solidFill>
                  <a:schemeClr val="accent1">
                    <a:lumMod val="20000"/>
                    <a:lumOff val="80000"/>
                  </a:schemeClr>
                </a:solidFill>
              </a:rPr>
              <a:t>WHEN fe.promo_type = '25% OFF' THEN fe.base_price * 0.75</a:t>
            </a:r>
          </a:p>
          <a:p>
            <a:r>
              <a:rPr lang="en-US" sz="1200" dirty="0">
                <a:solidFill>
                  <a:schemeClr val="accent1">
                    <a:lumMod val="20000"/>
                    <a:lumOff val="80000"/>
                  </a:schemeClr>
                </a:solidFill>
              </a:rPr>
              <a:t>WHEN fe.promo_type = '500 Cashback' THEN fe.base_price – 500</a:t>
            </a:r>
          </a:p>
          <a:p>
            <a:r>
              <a:rPr lang="en-US" sz="1200" dirty="0">
                <a:solidFill>
                  <a:schemeClr val="accent1">
                    <a:lumMod val="20000"/>
                    <a:lumOff val="80000"/>
                  </a:schemeClr>
                </a:solidFill>
              </a:rPr>
              <a:t>WHEN fe.promo_type = 'BOGOF' THEN fe.base_price / 2</a:t>
            </a:r>
          </a:p>
          <a:p>
            <a:r>
              <a:rPr lang="en-IN" sz="1200" dirty="0">
                <a:solidFill>
                  <a:schemeClr val="accent1">
                    <a:lumMod val="20000"/>
                    <a:lumOff val="80000"/>
                  </a:schemeClr>
                </a:solidFill>
              </a:rPr>
              <a:t>ELSE fe.base_price</a:t>
            </a:r>
            <a:endParaRPr lang="en-US" sz="1200" dirty="0">
              <a:solidFill>
                <a:schemeClr val="accent1">
                  <a:lumMod val="20000"/>
                  <a:lumOff val="80000"/>
                </a:schemeClr>
              </a:solidFill>
            </a:endParaRPr>
          </a:p>
          <a:p>
            <a:r>
              <a:rPr lang="en-IN" sz="1200" dirty="0">
                <a:solidFill>
                  <a:schemeClr val="accent1">
                    <a:lumMod val="20000"/>
                    <a:lumOff val="80000"/>
                  </a:schemeClr>
                </a:solidFill>
              </a:rPr>
              <a:t>END AS promo_price</a:t>
            </a:r>
            <a:endParaRPr lang="en-US" sz="1200" dirty="0">
              <a:solidFill>
                <a:schemeClr val="accent1">
                  <a:lumMod val="20000"/>
                  <a:lumOff val="80000"/>
                </a:schemeClr>
              </a:solidFill>
            </a:endParaRPr>
          </a:p>
          <a:p>
            <a:r>
              <a:rPr lang="en-IN" sz="1200" dirty="0">
                <a:solidFill>
                  <a:schemeClr val="accent1">
                    <a:lumMod val="20000"/>
                    <a:lumOff val="80000"/>
                  </a:schemeClr>
                </a:solidFill>
              </a:rPr>
              <a:t>FROM</a:t>
            </a:r>
            <a:endParaRPr lang="en-US" sz="1200" dirty="0">
              <a:solidFill>
                <a:schemeClr val="accent1">
                  <a:lumMod val="20000"/>
                  <a:lumOff val="80000"/>
                </a:schemeClr>
              </a:solidFill>
            </a:endParaRPr>
          </a:p>
          <a:p>
            <a:r>
              <a:rPr lang="en-IN" sz="1200" dirty="0">
                <a:solidFill>
                  <a:schemeClr val="accent1">
                    <a:lumMod val="20000"/>
                    <a:lumOff val="80000"/>
                  </a:schemeClr>
                </a:solidFill>
              </a:rPr>
              <a:t>fact_events fe</a:t>
            </a:r>
            <a:endParaRPr lang="en-US" sz="1200" dirty="0">
              <a:solidFill>
                <a:schemeClr val="accent1">
                  <a:lumMod val="20000"/>
                  <a:lumOff val="80000"/>
                </a:schemeClr>
              </a:solidFill>
            </a:endParaRPr>
          </a:p>
          <a:p>
            <a:r>
              <a:rPr lang="en-IN" sz="1200" dirty="0">
                <a:solidFill>
                  <a:schemeClr val="accent1">
                    <a:lumMod val="20000"/>
                    <a:lumOff val="80000"/>
                  </a:schemeClr>
                </a:solidFill>
              </a:rPr>
              <a:t>)</a:t>
            </a:r>
            <a:endParaRPr lang="en-US" sz="1200" dirty="0">
              <a:solidFill>
                <a:schemeClr val="accent1">
                  <a:lumMod val="20000"/>
                  <a:lumOff val="80000"/>
                </a:schemeClr>
              </a:solidFill>
            </a:endParaRPr>
          </a:p>
          <a:p>
            <a:r>
              <a:rPr lang="en-IN" sz="1200" dirty="0">
                <a:solidFill>
                  <a:schemeClr val="accent1">
                    <a:lumMod val="20000"/>
                    <a:lumOff val="80000"/>
                  </a:schemeClr>
                </a:solidFill>
              </a:rPr>
              <a:t>SELECT</a:t>
            </a:r>
          </a:p>
          <a:p>
            <a:r>
              <a:rPr lang="en-US" sz="1200" dirty="0">
                <a:solidFill>
                  <a:schemeClr val="accent1">
                    <a:lumMod val="20000"/>
                    <a:lumOff val="80000"/>
                  </a:schemeClr>
                </a:solidFill>
              </a:rPr>
              <a:t>dc.campaign_name,   </a:t>
            </a:r>
          </a:p>
          <a:p>
            <a:r>
              <a:rPr lang="en-US" sz="1200" dirty="0">
                <a:solidFill>
                  <a:schemeClr val="accent1">
                    <a:lumMod val="20000"/>
                    <a:lumOff val="80000"/>
                  </a:schemeClr>
                </a:solidFill>
              </a:rPr>
              <a:t> ROUND(SUM(f.`quantity_sold(before_promo)` * f.base_price) / 1000000, 2) AS total_revenue_before_promotion,</a:t>
            </a:r>
          </a:p>
          <a:p>
            <a:r>
              <a:rPr lang="en-US" sz="1200" dirty="0">
                <a:solidFill>
                  <a:schemeClr val="accent1">
                    <a:lumMod val="20000"/>
                    <a:lumOff val="80000"/>
                  </a:schemeClr>
                </a:solidFill>
              </a:rPr>
              <a:t>ROUND(SUM(f.`quantity_sold(after_promo)` * p.promo_price) / 1000000, 2) AS total_revenue_after_promotion</a:t>
            </a:r>
          </a:p>
          <a:p>
            <a:r>
              <a:rPr lang="en-US" sz="1200" dirty="0">
                <a:solidFill>
                  <a:schemeClr val="accent1">
                    <a:lumMod val="20000"/>
                    <a:lumOff val="80000"/>
                  </a:schemeClr>
                </a:solidFill>
              </a:rPr>
              <a:t>FROM    dim_campaigns dc</a:t>
            </a:r>
          </a:p>
          <a:p>
            <a:r>
              <a:rPr lang="en-US" sz="1200" dirty="0">
                <a:solidFill>
                  <a:schemeClr val="accent1">
                    <a:lumMod val="20000"/>
                    <a:lumOff val="80000"/>
                  </a:schemeClr>
                </a:solidFill>
              </a:rPr>
              <a:t>JOIN fact_events f ON dc.campaign_id = f.campaign_id</a:t>
            </a:r>
          </a:p>
          <a:p>
            <a:r>
              <a:rPr lang="en-US" sz="1200" dirty="0">
                <a:solidFill>
                  <a:schemeClr val="accent1">
                    <a:lumMod val="20000"/>
                    <a:lumOff val="80000"/>
                  </a:schemeClr>
                </a:solidFill>
              </a:rPr>
              <a:t>JOIN    PromoPrices p ON p.event_id = f.event_id</a:t>
            </a:r>
          </a:p>
          <a:p>
            <a:r>
              <a:rPr lang="en-US" sz="1200" dirty="0">
                <a:solidFill>
                  <a:schemeClr val="accent1">
                    <a:lumMod val="20000"/>
                    <a:lumOff val="80000"/>
                  </a:schemeClr>
                </a:solidFill>
              </a:rPr>
              <a:t>GROUP BY    dc.campaign_name;</a:t>
            </a:r>
          </a:p>
          <a:p>
            <a:endParaRPr lang="en-US" dirty="0"/>
          </a:p>
          <a:p>
            <a:endParaRPr lang="en-IN" dirty="0"/>
          </a:p>
        </p:txBody>
      </p:sp>
      <p:pic>
        <p:nvPicPr>
          <p:cNvPr id="13" name="Picture 12">
            <a:extLst>
              <a:ext uri="{FF2B5EF4-FFF2-40B4-BE49-F238E27FC236}">
                <a16:creationId xmlns:a16="http://schemas.microsoft.com/office/drawing/2014/main" id="{097EB221-8E5F-2FFD-6184-CE586F49EEF4}"/>
              </a:ext>
            </a:extLst>
          </p:cNvPr>
          <p:cNvPicPr>
            <a:picLocks noChangeAspect="1"/>
          </p:cNvPicPr>
          <p:nvPr/>
        </p:nvPicPr>
        <p:blipFill>
          <a:blip r:embed="rId3"/>
          <a:stretch>
            <a:fillRect/>
          </a:stretch>
        </p:blipFill>
        <p:spPr>
          <a:xfrm>
            <a:off x="5465388" y="2024870"/>
            <a:ext cx="6312052" cy="886281"/>
          </a:xfrm>
          <a:prstGeom prst="rect">
            <a:avLst/>
          </a:prstGeom>
        </p:spPr>
      </p:pic>
    </p:spTree>
    <p:extLst>
      <p:ext uri="{BB962C8B-B14F-4D97-AF65-F5344CB8AC3E}">
        <p14:creationId xmlns:p14="http://schemas.microsoft.com/office/powerpoint/2010/main" val="1149965862"/>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352</TotalTime>
  <Words>1989</Words>
  <Application>Microsoft Office PowerPoint</Application>
  <PresentationFormat>Widescreen</PresentationFormat>
  <Paragraphs>167</Paragraphs>
  <Slides>20</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等线</vt:lpstr>
      <vt:lpstr>Abadi</vt:lpstr>
      <vt:lpstr>Algerian</vt:lpstr>
      <vt:lpstr>-apple-system</vt:lpstr>
      <vt:lpstr>Arial</vt:lpstr>
      <vt:lpstr>Calibri</vt:lpstr>
      <vt:lpstr>Century</vt:lpstr>
      <vt:lpstr>DM Sans</vt:lpstr>
      <vt:lpstr>Engravers MT</vt:lpstr>
      <vt:lpstr>Posterama</vt:lpstr>
      <vt:lpstr>Posterama Text Black</vt:lpstr>
      <vt:lpstr>Posterama Text SemiBold</vt:lpstr>
      <vt:lpstr>Söhne</vt:lpstr>
      <vt:lpstr>Wingdings</vt:lpstr>
      <vt:lpstr>Custom</vt:lpstr>
      <vt:lpstr>Presentation title</vt:lpstr>
      <vt:lpstr>Agenda</vt:lpstr>
      <vt:lpstr>Introduction</vt:lpstr>
      <vt:lpstr>Problem Statement :</vt:lpstr>
      <vt:lpstr>PowerPoint Presentation</vt:lpstr>
      <vt:lpstr>Ad-Hoc Business Requests </vt:lpstr>
      <vt:lpstr>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vt:lpstr>
      <vt:lpstr>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 </vt:lpstr>
      <vt:lpstr>3. Generate a report that displays each campaign along with the total revenue generated before and after the campaign?  The report includes three key fields: campaign name, total revenue(before_promotion), total revenue(after promotion).  This report should help in evaluating the financial impact of our promotional campaigns. (Display the values in millions) </vt:lpstr>
      <vt:lpstr>4.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 </vt:lpstr>
      <vt:lpstr>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 </vt:lpstr>
      <vt:lpstr>DASHBOARD  FOR  ATLIQ MART</vt:lpstr>
      <vt:lpstr>Data Model View</vt:lpstr>
      <vt:lpstr>2. </vt:lpstr>
      <vt:lpstr>2. </vt:lpstr>
      <vt:lpstr>2. </vt:lpstr>
      <vt:lpstr>Insights : </vt:lpstr>
      <vt:lpstr>Insights : </vt:lpstr>
      <vt:lpstr>recommendation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Pooja Poundkar</dc:creator>
  <cp:lastModifiedBy>Pooja Poundkar</cp:lastModifiedBy>
  <cp:revision>19</cp:revision>
  <dcterms:created xsi:type="dcterms:W3CDTF">2024-02-28T06:47:55Z</dcterms:created>
  <dcterms:modified xsi:type="dcterms:W3CDTF">2024-02-28T19:40:31Z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