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8" r:id="rId10"/>
    <p:sldId id="261" r:id="rId11"/>
    <p:sldId id="267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EF5A8-CB97-4EF9-A3DF-FD4A6AE317ED}" v="2803" dt="2023-09-14T15:27:14.846"/>
    <p1510:client id="{2579EE0A-7436-4575-85F0-3F88ED344A87}" v="800" dt="2023-09-13T19:33:54.046"/>
    <p1510:client id="{F4B25F64-5306-457D-AE2D-8D6FBB97331D}" v="988" dt="2023-09-13T20:19:31.5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-7937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77586" y="1847550"/>
            <a:ext cx="5183414" cy="1292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3600" b="1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77588" y="3220225"/>
            <a:ext cx="5550600" cy="52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200" b="1"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8" y="1283461"/>
            <a:ext cx="2141050" cy="246639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656963" y="3849161"/>
            <a:ext cx="1098162" cy="400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sz="1400" dirty="0"/>
              <a:t>Pooja Rao</a:t>
            </a:r>
            <a:r>
              <a:rPr lang="en-US" dirty="0"/>
              <a:t> 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942349"/>
            <a:ext cx="8333537" cy="1224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>
                <a:latin typeface="Calibri"/>
              </a:rPr>
              <a:t>Customer classification</a:t>
            </a:r>
          </a:p>
          <a:p>
            <a:pPr>
              <a:lnSpc>
                <a:spcPct val="114999"/>
              </a:lnSpc>
            </a:pPr>
            <a:endParaRPr lang="en-US" sz="1600" b="1" dirty="0">
              <a:latin typeface="Calibri"/>
            </a:endParaRPr>
          </a:p>
          <a:p>
            <a:pPr>
              <a:lnSpc>
                <a:spcPct val="114999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</a:rPr>
              <a:t>Based on the data analysis and the generated visuals, here are the high-value customer segments that should be targeted: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6B6C9-9B98-28CB-A159-9DC98915F67C}"/>
              </a:ext>
            </a:extLst>
          </p:cNvPr>
          <p:cNvSpPr txBox="1"/>
          <p:nvPr/>
        </p:nvSpPr>
        <p:spPr>
          <a:xfrm>
            <a:off x="373063" y="2448719"/>
            <a:ext cx="4316015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Customers between the ages of 40 to 49 years.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Customers who work in financial services, health, and manufacturing.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Customers who live in New South Wales and Victoria.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Female customers.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Customers of mass wealth segment.</a:t>
            </a:r>
            <a:endParaRPr lang="en-US" dirty="0">
              <a:solidFill>
                <a:srgbClr val="374151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077286"/>
            <a:ext cx="8428787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Here is the list of few customer based on our analysis that comes under high value customer classification:</a:t>
            </a:r>
            <a:endParaRPr dirty="0"/>
          </a:p>
        </p:txBody>
      </p:sp>
      <p:pic>
        <p:nvPicPr>
          <p:cNvPr id="3" name="Picture 2" descr="A list of words on a white background&#10;&#10;Description automatically generated">
            <a:extLst>
              <a:ext uri="{FF2B5EF4-FFF2-40B4-BE49-F238E27FC236}">
                <a16:creationId xmlns:a16="http://schemas.microsoft.com/office/drawing/2014/main" id="{6372586E-B189-09E3-DDD7-0EF18709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1950369"/>
            <a:ext cx="7251699" cy="2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019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1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dirty="0"/>
              <a:t>Introduction</a:t>
            </a:r>
            <a:endParaRPr lang="en-US" sz="220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200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152D7-1282-35D7-D660-407199EC2B35}"/>
              </a:ext>
            </a:extLst>
          </p:cNvPr>
          <p:cNvSpPr txBox="1"/>
          <p:nvPr/>
        </p:nvSpPr>
        <p:spPr>
          <a:xfrm>
            <a:off x="436562" y="1150937"/>
            <a:ext cx="178395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Project's Recap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2E1B8-8C94-A7E8-54C1-79909085B540}"/>
              </a:ext>
            </a:extLst>
          </p:cNvPr>
          <p:cNvSpPr txBox="1"/>
          <p:nvPr/>
        </p:nvSpPr>
        <p:spPr>
          <a:xfrm>
            <a:off x="436561" y="1942702"/>
            <a:ext cx="3639343" cy="28561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600" dirty="0"/>
              <a:t>Sprocket Central Pty Ltd is a company that specializes in high-quality bike and accessories. </a:t>
            </a:r>
          </a:p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endParaRPr lang="en-US" sz="1600" dirty="0"/>
          </a:p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600" dirty="0"/>
              <a:t>The company is looking to boost sales.</a:t>
            </a:r>
          </a:p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endParaRPr lang="en-US" sz="1600" dirty="0"/>
          </a:p>
          <a:p>
            <a:pPr marL="285750" indent="-285750">
              <a:lnSpc>
                <a:spcPct val="114999"/>
              </a:lnSpc>
              <a:buFont typeface="Arial,Sans-Serif"/>
              <a:buChar char="•"/>
            </a:pPr>
            <a:r>
              <a:rPr lang="en-US" sz="1600" dirty="0"/>
              <a:t>To target 1000 new customers that will bring highest value to business.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97BD3-C9BF-BD98-FB6C-BB755383CA2E}"/>
              </a:ext>
            </a:extLst>
          </p:cNvPr>
          <p:cNvSpPr txBox="1"/>
          <p:nvPr/>
        </p:nvSpPr>
        <p:spPr>
          <a:xfrm>
            <a:off x="4790280" y="1148953"/>
            <a:ext cx="285154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Approach for data analysis</a:t>
            </a:r>
            <a:endParaRPr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1F29D-5192-C317-BC58-D44C0E757DB8}"/>
              </a:ext>
            </a:extLst>
          </p:cNvPr>
          <p:cNvSpPr txBox="1"/>
          <p:nvPr/>
        </p:nvSpPr>
        <p:spPr>
          <a:xfrm>
            <a:off x="4790281" y="1938734"/>
            <a:ext cx="4048124" cy="3016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Bike purchased in past 3 years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Top industry contributing the maximum profit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Wealth segment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Number of cars owned in each states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Customer classification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ADD4CC-E033-DFD9-8B1B-DFA74C8CF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840015"/>
              </p:ext>
            </p:extLst>
          </p:nvPr>
        </p:nvGraphicFramePr>
        <p:xfrm>
          <a:off x="373062" y="2095500"/>
          <a:ext cx="8226369" cy="2303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274">
                  <a:extLst>
                    <a:ext uri="{9D8B030D-6E8A-4147-A177-3AD203B41FA5}">
                      <a16:colId xmlns:a16="http://schemas.microsoft.com/office/drawing/2014/main" val="3980563814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920054618"/>
                    </a:ext>
                  </a:extLst>
                </a:gridCol>
                <a:gridCol w="1822571">
                  <a:extLst>
                    <a:ext uri="{9D8B030D-6E8A-4147-A177-3AD203B41FA5}">
                      <a16:colId xmlns:a16="http://schemas.microsoft.com/office/drawing/2014/main" val="1559695772"/>
                    </a:ext>
                  </a:extLst>
                </a:gridCol>
                <a:gridCol w="1564435">
                  <a:extLst>
                    <a:ext uri="{9D8B030D-6E8A-4147-A177-3AD203B41FA5}">
                      <a16:colId xmlns:a16="http://schemas.microsoft.com/office/drawing/2014/main" val="3938492491"/>
                    </a:ext>
                  </a:extLst>
                </a:gridCol>
                <a:gridCol w="1249402">
                  <a:extLst>
                    <a:ext uri="{9D8B030D-6E8A-4147-A177-3AD203B41FA5}">
                      <a16:colId xmlns:a16="http://schemas.microsoft.com/office/drawing/2014/main" val="889441109"/>
                    </a:ext>
                  </a:extLst>
                </a:gridCol>
              </a:tblGrid>
              <a:tr h="5565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CustomerDemographic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1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Gender column is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1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DOB column of customers is inaccurate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1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Job_title, tenure columns is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1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Default column unnecessary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82742"/>
                  </a:ext>
                </a:extLst>
              </a:tr>
              <a:tr h="5565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CustomerAddress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1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States column is 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1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1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39049"/>
                  </a:ext>
                </a:extLst>
              </a:tr>
              <a:tr h="11900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Transactions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1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Online_orders, Brand, </a:t>
                      </a:r>
                      <a:r>
                        <a:rPr lang="en-US" sz="1200" b="0" i="1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product</a:t>
                      </a:r>
                      <a:r>
                        <a:rPr lang="en-US" sz="1200" b="0" i="1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_line</a:t>
                      </a:r>
                      <a:r>
                        <a:rPr lang="en-US" sz="1200" b="0" i="1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200" b="0" i="1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product</a:t>
                      </a:r>
                      <a:r>
                        <a:rPr lang="en-US" sz="1200" b="0" i="1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_class, </a:t>
                      </a:r>
                      <a:r>
                        <a:rPr lang="en-US" sz="1200" b="0" i="1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product_size, standard_cost, product_first_sold_date</a:t>
                      </a:r>
                      <a:r>
                        <a:rPr lang="en-US" sz="1200" b="0" i="1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columns is 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1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948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39B6BB-E921-FDDB-A908-28181DA674D2}"/>
              </a:ext>
            </a:extLst>
          </p:cNvPr>
          <p:cNvSpPr txBox="1"/>
          <p:nvPr/>
        </p:nvSpPr>
        <p:spPr>
          <a:xfrm>
            <a:off x="742156" y="1160859"/>
            <a:ext cx="72191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Black"/>
              </a:rPr>
              <a:t>Data quality issues found in </a:t>
            </a:r>
            <a:r>
              <a:rPr lang="en-US" b="1" dirty="0">
                <a:latin typeface="Arial Black"/>
              </a:rPr>
              <a:t>Customer Demographic, Customer Address, Transactions datasets:</a:t>
            </a:r>
            <a:endParaRPr lang="en-US" dirty="0">
              <a:latin typeface="Arial Black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24548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Bike related purchase over the past 3 years based on age distribution</a:t>
            </a:r>
          </a:p>
        </p:txBody>
      </p:sp>
      <p:sp>
        <p:nvSpPr>
          <p:cNvPr id="142" name="Shape 91"/>
          <p:cNvSpPr/>
          <p:nvPr/>
        </p:nvSpPr>
        <p:spPr>
          <a:xfrm>
            <a:off x="220900" y="1521786"/>
            <a:ext cx="413460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The data suggests that individuals in the age group of 40-49 years are the primary demographic for bike-related purchases.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This middle-aged group appears to be one of the most promising customer segments.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-US" dirty="0"/>
              <a:t>Understanding and catering to this age groups specific needs and preferences could be a key strategy for Sprocket Central to capitalize on this potential customer base.</a:t>
            </a:r>
          </a:p>
        </p:txBody>
      </p:sp>
      <p:sp>
        <p:nvSpPr>
          <p:cNvPr id="143" name="Rectangle"/>
          <p:cNvSpPr/>
          <p:nvPr/>
        </p:nvSpPr>
        <p:spPr>
          <a:xfrm>
            <a:off x="4771536" y="1624973"/>
            <a:ext cx="4038829" cy="3323991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pic>
        <p:nvPicPr>
          <p:cNvPr id="2" name="Picture 1" descr="A graph of age distribution&#10;&#10;Description automatically generated">
            <a:extLst>
              <a:ext uri="{FF2B5EF4-FFF2-40B4-BE49-F238E27FC236}">
                <a16:creationId xmlns:a16="http://schemas.microsoft.com/office/drawing/2014/main" id="{D9C795B6-E82D-B6C1-CBFF-C7B433FF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7" y="1624742"/>
            <a:ext cx="4037011" cy="33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784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24548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Top industry contributing to the maximum profit &amp; bike related purchase</a:t>
            </a:r>
          </a:p>
        </p:txBody>
      </p:sp>
      <p:sp>
        <p:nvSpPr>
          <p:cNvPr id="143" name="Rectangle"/>
          <p:cNvSpPr/>
          <p:nvPr/>
        </p:nvSpPr>
        <p:spPr>
          <a:xfrm>
            <a:off x="4771536" y="1624973"/>
            <a:ext cx="4038829" cy="3323991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1AB7F-8BB5-81D0-90CE-F6C498DE73B9}"/>
              </a:ext>
            </a:extLst>
          </p:cNvPr>
          <p:cNvSpPr txBox="1"/>
          <p:nvPr/>
        </p:nvSpPr>
        <p:spPr>
          <a:xfrm>
            <a:off x="412750" y="1621234"/>
            <a:ext cx="3748483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Top 3 Industrial sectors bringing maximum profits are Financial services, Manufacturing, Health.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Industry which bought least profit is Telecommunication.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A graph of different sizes and numbers&#10;&#10;Description automatically generated">
            <a:extLst>
              <a:ext uri="{FF2B5EF4-FFF2-40B4-BE49-F238E27FC236}">
                <a16:creationId xmlns:a16="http://schemas.microsoft.com/office/drawing/2014/main" id="{9C519BBB-BC71-54D7-8E1F-E3BDBCA4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6" y="1620460"/>
            <a:ext cx="4132262" cy="33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193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24548"/>
            <a:ext cx="8565600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Profit of wealth segment by age distribution</a:t>
            </a:r>
          </a:p>
        </p:txBody>
      </p:sp>
      <p:sp>
        <p:nvSpPr>
          <p:cNvPr id="143" name="Rectangle"/>
          <p:cNvSpPr/>
          <p:nvPr/>
        </p:nvSpPr>
        <p:spPr>
          <a:xfrm>
            <a:off x="4771536" y="1624973"/>
            <a:ext cx="4038829" cy="3323991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1AB7F-8BB5-81D0-90CE-F6C498DE73B9}"/>
              </a:ext>
            </a:extLst>
          </p:cNvPr>
          <p:cNvSpPr txBox="1"/>
          <p:nvPr/>
        </p:nvSpPr>
        <p:spPr>
          <a:xfrm>
            <a:off x="531813" y="1621234"/>
            <a:ext cx="3748483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Mass customers, particularly those aged between 40-49, generate the highest profits across various age distributions.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This age group, in particular, stands out as a significant contributor to profitability, suggesting that Sprocket Central should pay special attention to serving this demographic to maximize their earnings.</a:t>
            </a:r>
          </a:p>
        </p:txBody>
      </p:sp>
      <p:pic>
        <p:nvPicPr>
          <p:cNvPr id="2" name="Picture 1" descr="A graph of age distribution&#10;&#10;Description automatically generated">
            <a:extLst>
              <a:ext uri="{FF2B5EF4-FFF2-40B4-BE49-F238E27FC236}">
                <a16:creationId xmlns:a16="http://schemas.microsoft.com/office/drawing/2014/main" id="{042605F2-206B-C5F6-AF3D-B5E1572C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592358"/>
            <a:ext cx="4084637" cy="34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79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in each states</a:t>
            </a:r>
          </a:p>
        </p:txBody>
      </p:sp>
      <p:sp>
        <p:nvSpPr>
          <p:cNvPr id="143" name="Rectangle"/>
          <p:cNvSpPr/>
          <p:nvPr/>
        </p:nvSpPr>
        <p:spPr>
          <a:xfrm>
            <a:off x="4874723" y="2005973"/>
            <a:ext cx="3895954" cy="2879491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pic>
        <p:nvPicPr>
          <p:cNvPr id="2" name="Picture 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0AF188D-DF3F-A415-8EA8-603EBEAC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3" y="2007422"/>
            <a:ext cx="3894137" cy="29145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0CCC81-2E05-9708-4381-B3E6CAB430AA}"/>
              </a:ext>
            </a:extLst>
          </p:cNvPr>
          <p:cNvSpPr txBox="1"/>
          <p:nvPr/>
        </p:nvSpPr>
        <p:spPr>
          <a:xfrm>
            <a:off x="545703" y="2006203"/>
            <a:ext cx="3653234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New South Wales, Victoria, and QLD appear to be potential markets for the company.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Notably, New South Wales stands out as a promising opportunity since it has an equal number of customers who own cars and those who do not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t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Costumer's distribution on gender</a:t>
            </a:r>
          </a:p>
        </p:txBody>
      </p:sp>
      <p:sp>
        <p:nvSpPr>
          <p:cNvPr id="143" name="Rectangle"/>
          <p:cNvSpPr/>
          <p:nvPr/>
        </p:nvSpPr>
        <p:spPr>
          <a:xfrm>
            <a:off x="4771535" y="1878973"/>
            <a:ext cx="3895954" cy="2879491"/>
          </a:xfrm>
          <a:prstGeom prst="rect">
            <a:avLst/>
          </a:prstGeom>
          <a:solidFill>
            <a:srgbClr val="EEEEEE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/>
          </a:p>
        </p:txBody>
      </p:sp>
      <p:pic>
        <p:nvPicPr>
          <p:cNvPr id="4" name="Picture 3" descr="A red and yellow circle with black text&#10;&#10;Description automatically generated">
            <a:extLst>
              <a:ext uri="{FF2B5EF4-FFF2-40B4-BE49-F238E27FC236}">
                <a16:creationId xmlns:a16="http://schemas.microsoft.com/office/drawing/2014/main" id="{BF0572E8-2AAC-8101-13D7-CA01505F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463" y="2009226"/>
            <a:ext cx="3600449" cy="2617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F5B0F0-AFDA-31A1-7A11-62FE8DA74AA7}"/>
              </a:ext>
            </a:extLst>
          </p:cNvPr>
          <p:cNvSpPr txBox="1"/>
          <p:nvPr/>
        </p:nvSpPr>
        <p:spPr>
          <a:xfrm>
            <a:off x="615155" y="2008187"/>
            <a:ext cx="3182937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From the data the highest number of customer is Female compared to Male.</a:t>
            </a:r>
          </a:p>
        </p:txBody>
      </p:sp>
    </p:spTree>
    <p:extLst>
      <p:ext uri="{BB962C8B-B14F-4D97-AF65-F5344CB8AC3E}">
        <p14:creationId xmlns:p14="http://schemas.microsoft.com/office/powerpoint/2010/main" val="258729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629</cp:revision>
  <dcterms:modified xsi:type="dcterms:W3CDTF">2023-09-14T15:27:57Z</dcterms:modified>
</cp:coreProperties>
</file>