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7" r:id="rId4"/>
    <p:sldId id="284" r:id="rId5"/>
    <p:sldId id="270" r:id="rId6"/>
    <p:sldId id="271" r:id="rId7"/>
    <p:sldId id="272" r:id="rId8"/>
    <p:sldId id="273" r:id="rId9"/>
    <p:sldId id="274" r:id="rId10"/>
    <p:sldId id="275" r:id="rId11"/>
    <p:sldId id="279" r:id="rId12"/>
    <p:sldId id="280" r:id="rId13"/>
    <p:sldId id="282" r:id="rId14"/>
    <p:sldId id="28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Guha Narayanan" initials="GGN" lastIdx="1" clrIdx="0">
    <p:extLst>
      <p:ext uri="{19B8F6BF-5375-455C-9EA6-DF929625EA0E}">
        <p15:presenceInfo xmlns:p15="http://schemas.microsoft.com/office/powerpoint/2012/main" userId="ae9ec23eeed8dc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6"/>
  </p:normalViewPr>
  <p:slideViewPr>
    <p:cSldViewPr snapToGrid="0">
      <p:cViewPr varScale="1">
        <p:scale>
          <a:sx n="64" d="100"/>
          <a:sy n="6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oojaravi05/Bank-Marketing-Campaign-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58532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Bank-Marketing-Campaign</a:t>
            </a:r>
            <a:br>
              <a:rPr lang="en-US" sz="4000" dirty="0"/>
            </a:br>
            <a:endParaRPr lang="en-US" sz="2800" b="1" dirty="0"/>
          </a:p>
          <a:p>
            <a:r>
              <a:rPr lang="en-US" sz="2800" b="1" dirty="0"/>
              <a:t>June 16,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46410" y="1046409"/>
            <a:ext cx="6858002" cy="476518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Analysis of Education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51484-A1E8-0162-F395-95EEC888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17" y="339041"/>
            <a:ext cx="3105583" cy="3372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E56BC-DB87-455B-94E6-3202C0D6D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9" y="226725"/>
            <a:ext cx="3548051" cy="2978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51AD5-F73F-44FC-97AA-9B3DE2887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338" y="339041"/>
            <a:ext cx="2999961" cy="3372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2C968-8C29-40FC-9631-9F19F6E27C37}"/>
              </a:ext>
            </a:extLst>
          </p:cNvPr>
          <p:cNvSpPr txBox="1"/>
          <p:nvPr/>
        </p:nvSpPr>
        <p:spPr>
          <a:xfrm>
            <a:off x="5392132" y="4138367"/>
            <a:ext cx="6183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customers contacted were university degree 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About 20% of the illiterate customers that were contacted decided to buy the product, which is the highest among all education levels even though they were the least contacted(18).</a:t>
            </a:r>
          </a:p>
        </p:txBody>
      </p:sp>
    </p:spTree>
    <p:extLst>
      <p:ext uri="{BB962C8B-B14F-4D97-AF65-F5344CB8AC3E}">
        <p14:creationId xmlns:p14="http://schemas.microsoft.com/office/powerpoint/2010/main" val="404940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46410" y="1046409"/>
            <a:ext cx="6858002" cy="476518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Analysis of Contact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202DD-E977-7678-5466-14FA3E53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75" y="351996"/>
            <a:ext cx="3429479" cy="318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EB991-079B-4E45-8CC3-E623B773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359" y="458459"/>
            <a:ext cx="3159258" cy="297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81CAC7-510C-4881-B9B7-B1C9896F7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92" y="142145"/>
            <a:ext cx="2917790" cy="238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466D8-A018-4A2B-89D8-01FA50ED16B1}"/>
              </a:ext>
            </a:extLst>
          </p:cNvPr>
          <p:cNvSpPr txBox="1"/>
          <p:nvPr/>
        </p:nvSpPr>
        <p:spPr>
          <a:xfrm>
            <a:off x="5448693" y="3864990"/>
            <a:ext cx="638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people were contacted via mobile. Those contacted by mobile are more likely to buy the product than those who were contacted through telephone.</a:t>
            </a:r>
          </a:p>
        </p:txBody>
      </p:sp>
    </p:spTree>
    <p:extLst>
      <p:ext uri="{BB962C8B-B14F-4D97-AF65-F5344CB8AC3E}">
        <p14:creationId xmlns:p14="http://schemas.microsoft.com/office/powerpoint/2010/main" val="65975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46410" y="1046409"/>
            <a:ext cx="6858002" cy="476518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Analysis of Month &amp; Day of Week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B81C4-40B9-4548-A827-94D56E45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30" y="1737387"/>
            <a:ext cx="6843353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28"/>
            <a:ext cx="6858002" cy="573314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Findings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4F63D-925A-4714-9811-10D0819DBE25}"/>
              </a:ext>
            </a:extLst>
          </p:cNvPr>
          <p:cNvSpPr txBox="1"/>
          <p:nvPr/>
        </p:nvSpPr>
        <p:spPr>
          <a:xfrm>
            <a:off x="6363093" y="1300899"/>
            <a:ext cx="5363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Try to target more students as they seem to be more likely to buy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Increase the reach of the campaign to those who are illiterate. </a:t>
            </a:r>
          </a:p>
        </p:txBody>
      </p:sp>
    </p:spTree>
    <p:extLst>
      <p:ext uri="{BB962C8B-B14F-4D97-AF65-F5344CB8AC3E}">
        <p14:creationId xmlns:p14="http://schemas.microsoft.com/office/powerpoint/2010/main" val="237626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29"/>
            <a:ext cx="6858002" cy="573314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Proposed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56AA2-B50A-4DA9-BB4F-5BE8950F1080}"/>
              </a:ext>
            </a:extLst>
          </p:cNvPr>
          <p:cNvSpPr txBox="1"/>
          <p:nvPr/>
        </p:nvSpPr>
        <p:spPr>
          <a:xfrm>
            <a:off x="6730738" y="1395167"/>
            <a:ext cx="440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Being a binary classification problem, the initial model we propose is a logistic regression model to find the probability that a customer either bought or did not buy the product.</a:t>
            </a:r>
          </a:p>
          <a:p>
            <a:endParaRPr lang="en-IN" dirty="0"/>
          </a:p>
          <a:p>
            <a:r>
              <a:rPr lang="en-IN" dirty="0"/>
              <a:t>Next, we propose decision trees and random forest classifiers.</a:t>
            </a:r>
          </a:p>
          <a:p>
            <a:endParaRPr lang="en-IN" dirty="0"/>
          </a:p>
          <a:p>
            <a:r>
              <a:rPr lang="en-IN" dirty="0"/>
              <a:t>Finally, we propose an SVM </a:t>
            </a:r>
          </a:p>
        </p:txBody>
      </p:sp>
    </p:spTree>
    <p:extLst>
      <p:ext uri="{BB962C8B-B14F-4D97-AF65-F5344CB8AC3E}">
        <p14:creationId xmlns:p14="http://schemas.microsoft.com/office/powerpoint/2010/main" val="234236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579549" y="1596980"/>
            <a:ext cx="11436440" cy="5047536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 Name: Team Winning Mode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Team Members: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Pooja Honneshwari Ravi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poojaravi385@gmail.com, USA,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California State University-Fullerton, Data Science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Guru Guha Narayanan Muthunarayanan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nguruguha@gmail.com, UK,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University of Manchester, Data Science 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Joyeta Saha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mim.joye@gmail.com, UK,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University of Surrey, Data Science 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Darshan Patil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darshan.patil1128@gmail.com, USA,</a:t>
            </a:r>
            <a:endParaRPr lang="en-US" sz="4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Rutgers University, Data Science</a:t>
            </a:r>
            <a:endParaRPr lang="en-US" sz="4000" b="0" dirty="0">
              <a:effectLst/>
            </a:endParaRPr>
          </a:p>
          <a:p>
            <a:br>
              <a:rPr lang="en-US" sz="4000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28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69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</a:t>
            </a:r>
          </a:p>
          <a:p>
            <a:pPr algn="just"/>
            <a:endParaRPr lang="en-US" sz="2800" dirty="0">
              <a:solidFill>
                <a:srgbClr val="FF6600"/>
              </a:solidFill>
              <a:hlinkClick r:id="rId2"/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  <a:hlinkClick r:id="rId2"/>
              </a:rPr>
              <a:t>https://github.com/poojaravi05/Bank-Marketing-Campaign-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Proposed Models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ABC Bank is planning to launch a new term deposit product and wants to identify potential customers who are more likely to purchase the product.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aim to develop a machine learning (ML) model based on customers' past interactions with the bank or other financial institutions.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purpose of this model is to assist in shortlisting customers with a higher probability of buying the term deposit, allowing the bank's marketing channels to focus their efforts and resources on those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targeting the right customers, ABC Bank aims to optimize its marketing campaigns and save valuable resources and time.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Importing the necessary libraries and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Checking for missing/null values, duplicate values, and outliers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Cleanin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g the data by treating/removing the null/duplicates/outliers present in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Performing Exploratory Data Analysis on the cleaned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ew visualizations were added to better assess the data and to draw recommendations from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Modelling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Getting to a co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nclusion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E9CA2-B63E-8A3E-83EB-92F24B6D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41" y="1223471"/>
            <a:ext cx="548294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46410" y="1046409"/>
            <a:ext cx="6858002" cy="476518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Analysis of Job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E57CC-908B-C7CC-1EEA-84AF3DE1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40" y="304364"/>
            <a:ext cx="3248478" cy="312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659AE-48A2-4F15-9EA4-444BE3DA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175" y="304364"/>
            <a:ext cx="3070538" cy="3213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30D1D-6A29-48B9-BDB6-899432B7893C}"/>
              </a:ext>
            </a:extLst>
          </p:cNvPr>
          <p:cNvSpPr txBox="1"/>
          <p:nvPr/>
        </p:nvSpPr>
        <p:spPr>
          <a:xfrm>
            <a:off x="5401559" y="3864990"/>
            <a:ext cx="6297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people who were contacted had an admin or a blue-collar job.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Students were the least contacted. This may however be due to a lesser number of students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However, the campaign tends to have a higher success rate among students and the least success among those with blue-collar jobs.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F77611-D73B-4CE0-A825-89F42B0CE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32" y="158812"/>
            <a:ext cx="3346517" cy="23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46410" y="1046409"/>
            <a:ext cx="6858002" cy="476518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Analysis of Marital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F4A64-A167-BF3C-BE0C-B34B9C6C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83" y="399627"/>
            <a:ext cx="3538308" cy="302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2C8BC-A27C-42F8-A0EB-20DB7DC73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91" y="321594"/>
            <a:ext cx="2989819" cy="2919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9530-36B2-432D-9D4F-79D1B527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17" y="164388"/>
            <a:ext cx="2950376" cy="2371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36E3E-F114-4A90-8EF9-B61200126917}"/>
              </a:ext>
            </a:extLst>
          </p:cNvPr>
          <p:cNvSpPr txBox="1"/>
          <p:nvPr/>
        </p:nvSpPr>
        <p:spPr>
          <a:xfrm>
            <a:off x="5486400" y="3648173"/>
            <a:ext cx="594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people contacted were married.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marital status however does not seem to play a role in whether they buy the term deposit product or not.</a:t>
            </a:r>
          </a:p>
        </p:txBody>
      </p:sp>
    </p:spTree>
    <p:extLst>
      <p:ext uri="{BB962C8B-B14F-4D97-AF65-F5344CB8AC3E}">
        <p14:creationId xmlns:p14="http://schemas.microsoft.com/office/powerpoint/2010/main" val="206110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263</TotalTime>
  <Words>620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  GitHub Link</vt:lpstr>
      <vt:lpstr>   Agenda</vt:lpstr>
      <vt:lpstr>   Problem Statement</vt:lpstr>
      <vt:lpstr>   Approach</vt:lpstr>
      <vt:lpstr>   Exploratory Data Analysis</vt:lpstr>
      <vt:lpstr>   Analysis of Job Category</vt:lpstr>
      <vt:lpstr>   Analysis of Marital Category</vt:lpstr>
      <vt:lpstr>    Analysis of Education Category</vt:lpstr>
      <vt:lpstr>   Analysis of Contact Category</vt:lpstr>
      <vt:lpstr>   Analysis of Month &amp; Day of Week Categories</vt:lpstr>
      <vt:lpstr>   Findings and Recommendations</vt:lpstr>
      <vt:lpstr>   Proposed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Honneshwari</dc:creator>
  <cp:lastModifiedBy>Pooja Honneshwari</cp:lastModifiedBy>
  <cp:revision>11</cp:revision>
  <dcterms:created xsi:type="dcterms:W3CDTF">2023-06-14T21:24:32Z</dcterms:created>
  <dcterms:modified xsi:type="dcterms:W3CDTF">2023-06-16T18:32:45Z</dcterms:modified>
</cp:coreProperties>
</file>