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1" r:id="rId8"/>
    <p:sldId id="262" r:id="rId9"/>
    <p:sldId id="263" r:id="rId10"/>
    <p:sldId id="264" r:id="rId11"/>
    <p:sldId id="265" r:id="rId12"/>
    <p:sldId id="267"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87" d="100"/>
          <a:sy n="87" d="100"/>
        </p:scale>
        <p:origin x="4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javatpoint.com/image-steganography-using-python" TargetMode="External"/><Relationship Id="rId2" Type="http://schemas.openxmlformats.org/officeDocument/2006/relationships/hyperlink" Target="https://github.com/Helium-He/Image-Steganography" TargetMode="External"/><Relationship Id="rId1" Type="http://schemas.openxmlformats.org/officeDocument/2006/relationships/slideLayout" Target="../slideLayouts/slideLayout2.xml"/><Relationship Id="rId4" Type="http://schemas.openxmlformats.org/officeDocument/2006/relationships/hyperlink" Target="https://www.geeksforgeeks.org/image-based-steganography-using-pyth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548641"/>
            <a:ext cx="10993549" cy="660727"/>
          </a:xfrm>
        </p:spPr>
        <p:txBody>
          <a:bodyPr>
            <a:normAutofit/>
          </a:bodyPr>
          <a:lstStyle/>
          <a:p>
            <a:r>
              <a:rPr lang="en-GB" sz="3200" dirty="0"/>
              <a:t>Student Details</a:t>
            </a:r>
            <a:endParaRPr lang="en-US" sz="3200"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1192278"/>
            <a:ext cx="10993546" cy="1771401"/>
          </a:xfrm>
        </p:spPr>
        <p:txBody>
          <a:bodyPr>
            <a:normAutofit fontScale="25000" lnSpcReduction="20000"/>
          </a:bodyPr>
          <a:lstStyle/>
          <a:p>
            <a:r>
              <a:rPr lang="en-GB" sz="4500" b="1" dirty="0">
                <a:solidFill>
                  <a:schemeClr val="tx1"/>
                </a:solidFill>
                <a:latin typeface="Arial" panose="020B0604020202020204" pitchFamily="34" charset="0"/>
                <a:cs typeface="Arial" panose="020B0604020202020204" pitchFamily="34" charset="0"/>
              </a:rPr>
              <a:t>Name : RAYALA POOJASREE</a:t>
            </a:r>
          </a:p>
          <a:p>
            <a:r>
              <a:rPr lang="en-GB" sz="4500" b="1" dirty="0">
                <a:solidFill>
                  <a:schemeClr val="tx1"/>
                </a:solidFill>
                <a:latin typeface="Arial" panose="020B0604020202020204" pitchFamily="34" charset="0"/>
                <a:cs typeface="Arial" panose="020B0604020202020204" pitchFamily="34" charset="0"/>
              </a:rPr>
              <a:t>Reg No: AP22110010624</a:t>
            </a:r>
          </a:p>
          <a:p>
            <a:r>
              <a:rPr lang="en-GB" sz="4500" b="1" dirty="0">
                <a:solidFill>
                  <a:schemeClr val="tx1"/>
                </a:solidFill>
                <a:latin typeface="Arial" panose="020B0604020202020204" pitchFamily="34" charset="0"/>
                <a:cs typeface="Arial" panose="020B0604020202020204" pitchFamily="34" charset="0"/>
              </a:rPr>
              <a:t>Skills build email id:</a:t>
            </a:r>
            <a:r>
              <a:rPr lang="en-IN" sz="4500" b="1" i="0" dirty="0">
                <a:solidFill>
                  <a:srgbClr val="202124"/>
                </a:solidFill>
                <a:effectLst/>
                <a:highlight>
                  <a:srgbClr val="FFFFFF"/>
                </a:highlight>
                <a:latin typeface="Arial" panose="020B0604020202020204" pitchFamily="34" charset="0"/>
                <a:cs typeface="Arial" panose="020B0604020202020204" pitchFamily="34" charset="0"/>
              </a:rPr>
              <a:t> poojasree_Rayala@srmap.edu.in</a:t>
            </a:r>
          </a:p>
          <a:p>
            <a:r>
              <a:rPr lang="en-IN" sz="4500" b="1" dirty="0">
                <a:solidFill>
                  <a:schemeClr val="tx1"/>
                </a:solidFill>
                <a:highlight>
                  <a:srgbClr val="FFFFFF"/>
                </a:highlight>
                <a:latin typeface="Arial" panose="020B0604020202020204" pitchFamily="34" charset="0"/>
                <a:cs typeface="Arial" panose="020B0604020202020204" pitchFamily="34" charset="0"/>
              </a:rPr>
              <a:t>College name: </a:t>
            </a:r>
            <a:r>
              <a:rPr lang="en-IN" sz="4500" b="1" dirty="0" err="1">
                <a:solidFill>
                  <a:schemeClr val="tx1"/>
                </a:solidFill>
                <a:highlight>
                  <a:srgbClr val="FFFFFF"/>
                </a:highlight>
                <a:latin typeface="Arial" panose="020B0604020202020204" pitchFamily="34" charset="0"/>
                <a:cs typeface="Arial" panose="020B0604020202020204" pitchFamily="34" charset="0"/>
              </a:rPr>
              <a:t>sRm</a:t>
            </a:r>
            <a:r>
              <a:rPr lang="en-IN" sz="4500" b="1" dirty="0">
                <a:solidFill>
                  <a:schemeClr val="tx1"/>
                </a:solidFill>
                <a:highlight>
                  <a:srgbClr val="FFFFFF"/>
                </a:highlight>
                <a:latin typeface="Arial" panose="020B0604020202020204" pitchFamily="34" charset="0"/>
                <a:cs typeface="Arial" panose="020B0604020202020204" pitchFamily="34" charset="0"/>
              </a:rPr>
              <a:t> university ap</a:t>
            </a:r>
          </a:p>
          <a:p>
            <a:r>
              <a:rPr lang="en-IN" sz="4500" b="1" i="0" dirty="0">
                <a:solidFill>
                  <a:schemeClr val="tx1"/>
                </a:solidFill>
                <a:effectLst/>
                <a:highlight>
                  <a:srgbClr val="FFFFFF"/>
                </a:highlight>
                <a:latin typeface="Arial" panose="020B0604020202020204" pitchFamily="34" charset="0"/>
                <a:cs typeface="Arial" panose="020B0604020202020204" pitchFamily="34" charset="0"/>
              </a:rPr>
              <a:t>College state : Andhr</a:t>
            </a:r>
            <a:r>
              <a:rPr lang="en-IN" sz="4500" b="1" dirty="0">
                <a:solidFill>
                  <a:schemeClr val="tx1"/>
                </a:solidFill>
                <a:highlight>
                  <a:srgbClr val="FFFFFF"/>
                </a:highlight>
                <a:latin typeface="Arial" panose="020B0604020202020204" pitchFamily="34" charset="0"/>
                <a:cs typeface="Arial" panose="020B0604020202020204" pitchFamily="34" charset="0"/>
              </a:rPr>
              <a:t>a Pradesh</a:t>
            </a:r>
          </a:p>
          <a:p>
            <a:r>
              <a:rPr lang="en-IN" sz="4500" b="1" dirty="0">
                <a:solidFill>
                  <a:schemeClr val="tx1"/>
                </a:solidFill>
                <a:highlight>
                  <a:srgbClr val="FFFFFF"/>
                </a:highlight>
                <a:latin typeface="Arial" panose="020B0604020202020204" pitchFamily="34" charset="0"/>
                <a:cs typeface="Arial" panose="020B0604020202020204" pitchFamily="34" charset="0"/>
              </a:rPr>
              <a:t>Internship domain: cyber security using kali </a:t>
            </a:r>
            <a:r>
              <a:rPr lang="en-IN" sz="4500" b="1" dirty="0" err="1">
                <a:solidFill>
                  <a:schemeClr val="tx1"/>
                </a:solidFill>
                <a:highlight>
                  <a:srgbClr val="FFFFFF"/>
                </a:highlight>
                <a:latin typeface="Arial" panose="020B0604020202020204" pitchFamily="34" charset="0"/>
                <a:cs typeface="Arial" panose="020B0604020202020204" pitchFamily="34" charset="0"/>
              </a:rPr>
              <a:t>linux</a:t>
            </a:r>
            <a:endParaRPr lang="en-IN" sz="4500" b="1" dirty="0">
              <a:solidFill>
                <a:schemeClr val="tx1"/>
              </a:solidFill>
              <a:highlight>
                <a:srgbClr val="FFFFFF"/>
              </a:highlight>
              <a:latin typeface="Arial" panose="020B0604020202020204" pitchFamily="34" charset="0"/>
              <a:cs typeface="Arial" panose="020B0604020202020204" pitchFamily="34" charset="0"/>
            </a:endParaRPr>
          </a:p>
          <a:p>
            <a:r>
              <a:rPr lang="en-IN" sz="4500" b="1" i="0" dirty="0">
                <a:solidFill>
                  <a:schemeClr val="tx1"/>
                </a:solidFill>
                <a:effectLst/>
                <a:highlight>
                  <a:srgbClr val="FFFFFF"/>
                </a:highlight>
                <a:latin typeface="Arial" panose="020B0604020202020204" pitchFamily="34" charset="0"/>
                <a:cs typeface="Arial" panose="020B0604020202020204" pitchFamily="34" charset="0"/>
              </a:rPr>
              <a:t>Start date and end date::07/06/2024 - 12/07/2024</a:t>
            </a:r>
            <a:endParaRPr lang="en-GB" sz="4500" b="1" i="0" dirty="0">
              <a:solidFill>
                <a:schemeClr val="tx1"/>
              </a:solidFill>
              <a:effectLst/>
              <a:latin typeface="Arial" panose="020B0604020202020204" pitchFamily="34" charset="0"/>
              <a:cs typeface="Arial" panose="020B0604020202020204" pitchFamily="34" charset="0"/>
            </a:endParaRPr>
          </a:p>
          <a:p>
            <a:endParaRPr lang="en-GB" sz="4500" dirty="0">
              <a:solidFill>
                <a:schemeClr val="tx1"/>
              </a:solidFill>
              <a:latin typeface="Comic Sans MS" panose="030F0702030302020204" pitchFamily="66" charset="0"/>
            </a:endParaRPr>
          </a:p>
          <a:p>
            <a:endParaRPr lang="en-GB" dirty="0">
              <a:solidFill>
                <a:schemeClr val="tx1"/>
              </a:solidFill>
            </a:endParaRPr>
          </a:p>
          <a:p>
            <a:endParaRPr lang="en-GB" dirty="0">
              <a:solidFill>
                <a:schemeClr val="tx1"/>
              </a:solidFill>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1DCC5-1527-2057-6079-54B9DB1A3677}"/>
              </a:ext>
            </a:extLst>
          </p:cNvPr>
          <p:cNvSpPr>
            <a:spLocks noGrp="1"/>
          </p:cNvSpPr>
          <p:nvPr>
            <p:ph type="title"/>
          </p:nvPr>
        </p:nvSpPr>
        <p:spPr/>
        <p:txBody>
          <a:bodyPr/>
          <a:lstStyle/>
          <a:p>
            <a:r>
              <a:rPr lang="en-US" dirty="0"/>
              <a:t>RESULTS</a:t>
            </a:r>
          </a:p>
        </p:txBody>
      </p:sp>
      <p:pic>
        <p:nvPicPr>
          <p:cNvPr id="5" name="Content Placeholder 4" descr="A close up of a cat&#10;&#10;Description automatically generated">
            <a:extLst>
              <a:ext uri="{FF2B5EF4-FFF2-40B4-BE49-F238E27FC236}">
                <a16:creationId xmlns:a16="http://schemas.microsoft.com/office/drawing/2014/main" id="{8B5BE8E5-516A-5B11-68DF-AA75C91FF017}"/>
              </a:ext>
            </a:extLst>
          </p:cNvPr>
          <p:cNvPicPr>
            <a:picLocks noGrp="1" noChangeAspect="1"/>
          </p:cNvPicPr>
          <p:nvPr>
            <p:ph idx="1"/>
          </p:nvPr>
        </p:nvPicPr>
        <p:blipFill>
          <a:blip r:embed="rId2"/>
          <a:stretch>
            <a:fillRect/>
          </a:stretch>
        </p:blipFill>
        <p:spPr>
          <a:xfrm>
            <a:off x="581192" y="2279779"/>
            <a:ext cx="5340123" cy="3633787"/>
          </a:xfrm>
        </p:spPr>
      </p:pic>
      <p:pic>
        <p:nvPicPr>
          <p:cNvPr id="7" name="Picture 6" descr="A close up of a cat&#10;&#10;Description automatically generated">
            <a:extLst>
              <a:ext uri="{FF2B5EF4-FFF2-40B4-BE49-F238E27FC236}">
                <a16:creationId xmlns:a16="http://schemas.microsoft.com/office/drawing/2014/main" id="{E55D05E8-3FD9-FC2C-3ADC-6B67874C95D9}"/>
              </a:ext>
            </a:extLst>
          </p:cNvPr>
          <p:cNvPicPr>
            <a:picLocks noChangeAspect="1"/>
          </p:cNvPicPr>
          <p:nvPr/>
        </p:nvPicPr>
        <p:blipFill>
          <a:blip r:embed="rId3"/>
          <a:stretch>
            <a:fillRect/>
          </a:stretch>
        </p:blipFill>
        <p:spPr>
          <a:xfrm>
            <a:off x="6367853" y="2279779"/>
            <a:ext cx="5242955" cy="3633787"/>
          </a:xfrm>
          <a:prstGeom prst="rect">
            <a:avLst/>
          </a:prstGeom>
        </p:spPr>
      </p:pic>
    </p:spTree>
    <p:extLst>
      <p:ext uri="{BB962C8B-B14F-4D97-AF65-F5344CB8AC3E}">
        <p14:creationId xmlns:p14="http://schemas.microsoft.com/office/powerpoint/2010/main" val="1982356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endParaRPr lang="en-US" dirty="0">
              <a:hlinkClick r:id="rId2"/>
            </a:endParaRPr>
          </a:p>
          <a:p>
            <a:r>
              <a:rPr lang="en-US" dirty="0">
                <a:hlinkClick r:id="rId3"/>
              </a:rPr>
              <a:t>https://www.javatpoint.com/image-steganography-using-python</a:t>
            </a:r>
            <a:endParaRPr lang="en-US" dirty="0"/>
          </a:p>
          <a:p>
            <a:r>
              <a:rPr lang="en-US" dirty="0">
                <a:hlinkClick r:id="rId4"/>
              </a:rPr>
              <a:t>https://www.geeksforgeeks.org/image-based-steganography-using-python/</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t>Image steganography</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313793"/>
            <a:ext cx="11029615" cy="4661557"/>
          </a:xfrm>
        </p:spPr>
        <p:txBody>
          <a:bodyPr>
            <a:normAutofit/>
          </a:bodyPr>
          <a:lstStyle/>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Image steganography is a technique used to conceal secret information within digital images, making it imperceptible to the human eye. Unlike cryptography, which scrambles the content of the message to protect its confidentiality, steganography hides the very existence of the message, adding an extra layer of security.</a:t>
            </a:r>
          </a:p>
          <a:p>
            <a:pPr marL="0" indent="0">
              <a:buNone/>
            </a:pPr>
            <a:endParaRPr lang="en-US" sz="2000"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460938"/>
            <a:ext cx="11029615" cy="4514412"/>
          </a:xfrm>
        </p:spPr>
        <p:txBody>
          <a:bodyPr>
            <a:normAutofit/>
          </a:bodyPr>
          <a:lstStyle/>
          <a:p>
            <a:r>
              <a:rPr lang="en-US" sz="2000" dirty="0">
                <a:solidFill>
                  <a:schemeClr val="tx1"/>
                </a:solidFill>
              </a:rPr>
              <a:t>The goal of image steganography is to securely and discreetly conceal secret information within an image file, making the hidden data imperceptible to the human eye while ensuring that it can be retrieved accurately by the intended recipient. This involves embedding data in a way that maintains the visual integrity of the image while allowing for the covert transmission of information, protecting it from unauthorized detection and potential interception.</a:t>
            </a:r>
          </a:p>
          <a:p>
            <a:endParaRPr lang="en-US" dirty="0">
              <a:solidFill>
                <a:schemeClr val="tx1"/>
              </a:solidFill>
            </a:endParaRP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318434" y="936946"/>
            <a:ext cx="11029615" cy="5921054"/>
          </a:xfrm>
        </p:spPr>
        <p:txBody>
          <a:bodyPr>
            <a:noAutofit/>
          </a:bodyPr>
          <a:lstStyle/>
          <a:p>
            <a:r>
              <a:rPr lang="en-US" sz="2000" b="1" i="0" dirty="0">
                <a:solidFill>
                  <a:schemeClr val="tx1"/>
                </a:solidFill>
                <a:effectLst/>
                <a:highlight>
                  <a:srgbClr val="FFFFFF"/>
                </a:highlight>
              </a:rPr>
              <a:t>PURPOSE</a:t>
            </a:r>
            <a:r>
              <a:rPr lang="en-US" sz="2000" dirty="0">
                <a:solidFill>
                  <a:schemeClr val="tx1"/>
                </a:solidFill>
                <a:highlight>
                  <a:srgbClr val="FFFFFF"/>
                </a:highlight>
              </a:rPr>
              <a:t>:</a:t>
            </a:r>
            <a:r>
              <a:rPr lang="en-US" sz="2000" b="0" i="0" dirty="0">
                <a:solidFill>
                  <a:schemeClr val="tx1"/>
                </a:solidFill>
                <a:effectLst/>
                <a:highlight>
                  <a:srgbClr val="FFFFFF"/>
                </a:highlight>
              </a:rPr>
              <a:t> The image steganography project aims to explore and implement techniques for hiding secret information within digital images. This project will involve understanding the principles of steganography, particularly focusing on methods for embedding data into images without noticeable changes to the human eye.</a:t>
            </a:r>
          </a:p>
          <a:p>
            <a:r>
              <a:rPr lang="en-US" sz="2000" b="1" i="0" dirty="0">
                <a:solidFill>
                  <a:schemeClr val="tx1"/>
                </a:solidFill>
                <a:effectLst/>
              </a:rPr>
              <a:t>OBJECTIVE</a:t>
            </a:r>
            <a:r>
              <a:rPr lang="en-US" sz="2000" b="0" i="0" dirty="0">
                <a:solidFill>
                  <a:schemeClr val="tx1"/>
                </a:solidFill>
                <a:effectLst/>
              </a:rPr>
              <a:t>: The objective of image steganography involve: </a:t>
            </a:r>
          </a:p>
          <a:p>
            <a:r>
              <a:rPr lang="en-US" sz="2000" b="0" i="0" dirty="0">
                <a:solidFill>
                  <a:schemeClr val="tx1"/>
                </a:solidFill>
                <a:effectLst/>
              </a:rPr>
              <a:t>Concealment: Embedding data within an image without significantly altering the image's appearance or quality.</a:t>
            </a:r>
          </a:p>
          <a:p>
            <a:r>
              <a:rPr lang="en-US" sz="2000" b="0" i="0" dirty="0">
                <a:solidFill>
                  <a:schemeClr val="tx1"/>
                </a:solidFill>
                <a:effectLst/>
              </a:rPr>
              <a:t>Security: Ensuring the hidden information remains undetectable by common analysis techniques and protected from unauthorized access.</a:t>
            </a:r>
          </a:p>
          <a:p>
            <a:r>
              <a:rPr lang="en-US" sz="2000" b="0" i="0" dirty="0">
                <a:solidFill>
                  <a:schemeClr val="tx1"/>
                </a:solidFill>
                <a:effectLst/>
              </a:rPr>
              <a:t> Integrity: Preserving the accuracy and completeness of the hidden data during embedding and extraction processes.</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702156"/>
            <a:ext cx="11029616" cy="1188720"/>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90876"/>
            <a:ext cx="11029615" cy="3634486"/>
          </a:xfrm>
        </p:spPr>
        <p:txBody>
          <a:bodyPr>
            <a:normAutofit/>
          </a:bodyPr>
          <a:lstStyle/>
          <a:p>
            <a:r>
              <a:rPr lang="en-US" sz="2400" dirty="0">
                <a:solidFill>
                  <a:schemeClr val="tx1"/>
                </a:solidFill>
              </a:rPr>
              <a:t>The end users of image steganography encompass government agencies, military entities, journalists, corporate sectors, cybersecurity experts, researchers, law enforcement bodies, healthcare institutions, individuals, and developers of secure communication applications.</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dirty="0"/>
            </a:br>
            <a:r>
              <a:rPr lang="en-US" sz="2800" dirty="0"/>
              <a:t>YOUR SOLUTION AND ITS VALUE PROPOSITION</a:t>
            </a:r>
            <a:endParaRPr lang="en-US" dirty="0"/>
          </a:p>
        </p:txBody>
      </p:sp>
      <p:sp>
        <p:nvSpPr>
          <p:cNvPr id="4" name="Rectangle 1">
            <a:extLst>
              <a:ext uri="{FF2B5EF4-FFF2-40B4-BE49-F238E27FC236}">
                <a16:creationId xmlns:a16="http://schemas.microsoft.com/office/drawing/2014/main" id="{FFE940D9-A6C4-962C-1998-8545A29AE67F}"/>
              </a:ext>
            </a:extLst>
          </p:cNvPr>
          <p:cNvSpPr>
            <a:spLocks noGrp="1" noChangeArrowheads="1"/>
          </p:cNvSpPr>
          <p:nvPr>
            <p:ph idx="1"/>
          </p:nvPr>
        </p:nvSpPr>
        <p:spPr bwMode="auto">
          <a:xfrm>
            <a:off x="431597" y="1266627"/>
            <a:ext cx="11676320" cy="7160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rPr>
              <a:t>Our image steganography solution provides a robust, user-friendly tool for embedding and extracting secret information within digital images. Leveraging advanced techniques like Least Significant Bit (LSB) modification the tool ensures high levels of security and imperceptibility.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endParaRPr>
          </a:p>
          <a:p>
            <a:r>
              <a:rPr lang="en-US" sz="2000" b="1" dirty="0"/>
              <a:t>VALUE PROPOSITION:</a:t>
            </a:r>
            <a:endParaRPr lang="en-US" sz="2000" dirty="0"/>
          </a:p>
          <a:p>
            <a:pPr>
              <a:buFont typeface="+mj-lt"/>
              <a:buAutoNum type="arabicPeriod"/>
            </a:pPr>
            <a:r>
              <a:rPr lang="en-US" sz="2000" b="1" dirty="0"/>
              <a:t>Enhanced Security</a:t>
            </a:r>
            <a:r>
              <a:rPr lang="en-US" sz="2000" dirty="0"/>
              <a:t>: Safeguards sensitive information by embedding it within images, making it invisible to unauthorized observers and resistant to steganalysis attacks.</a:t>
            </a:r>
          </a:p>
          <a:p>
            <a:pPr>
              <a:buFont typeface="+mj-lt"/>
              <a:buAutoNum type="arabicPeriod"/>
            </a:pPr>
            <a:r>
              <a:rPr lang="en-US" sz="2000" b="1" dirty="0"/>
              <a:t>High Imperceptibility:</a:t>
            </a:r>
            <a:r>
              <a:rPr lang="en-US" sz="2000" dirty="0"/>
              <a:t> Maintains the visual quality of the host images, ensuring that the embedded information is undetectable to the human eye.</a:t>
            </a:r>
          </a:p>
          <a:p>
            <a:pPr>
              <a:buFont typeface="+mj-lt"/>
              <a:buAutoNum type="arabicPeriod"/>
            </a:pPr>
            <a:r>
              <a:rPr lang="en-US" sz="2000" b="1" dirty="0"/>
              <a:t>Versatility:</a:t>
            </a:r>
            <a:r>
              <a:rPr lang="en-US" sz="2000" dirty="0"/>
              <a:t> Compatible with various image formats and resilient against common image manipulations such as resizing, cropping, and compression.</a:t>
            </a:r>
            <a:br>
              <a:rPr kumimoji="0" lang="en-US" altLang="en-US" sz="2000" i="0" u="none" strike="noStrike" cap="none" normalizeH="0" baseline="0" dirty="0">
                <a:ln>
                  <a:noFill/>
                </a:ln>
                <a:solidFill>
                  <a:schemeClr val="tx1"/>
                </a:solidFill>
                <a:effectLst/>
              </a:rPr>
            </a:br>
            <a:br>
              <a:rPr kumimoji="0" lang="en-US" altLang="en-US" sz="2000" i="0" u="none" strike="noStrike" cap="none" normalizeH="0" baseline="0" dirty="0">
                <a:ln>
                  <a:noFill/>
                </a:ln>
                <a:solidFill>
                  <a:schemeClr val="tx1"/>
                </a:solidFill>
                <a:effectLst/>
              </a:rPr>
            </a:br>
            <a:br>
              <a:rPr kumimoji="0" lang="en-US" altLang="en-US" sz="2000" i="0" u="none" strike="noStrike" cap="none" normalizeH="0" baseline="0" dirty="0">
                <a:ln>
                  <a:noFill/>
                </a:ln>
                <a:solidFill>
                  <a:schemeClr val="tx1"/>
                </a:solidFill>
                <a:effectLst/>
              </a:rPr>
            </a:br>
            <a:br>
              <a:rPr kumimoji="0" lang="en-US" altLang="en-US" sz="2000" i="0" u="none" strike="noStrike" cap="none" normalizeH="0" baseline="0" dirty="0">
                <a:ln>
                  <a:noFill/>
                </a:ln>
                <a:solidFill>
                  <a:schemeClr val="tx1"/>
                </a:solidFill>
                <a:effectLst/>
              </a:rPr>
            </a:br>
            <a:br>
              <a:rPr kumimoji="0" lang="en-US" altLang="en-US" sz="2000" i="0" u="none" strike="noStrike" cap="none" normalizeH="0" baseline="0" dirty="0">
                <a:ln>
                  <a:noFill/>
                </a:ln>
                <a:solidFill>
                  <a:schemeClr val="tx1"/>
                </a:solidFill>
                <a:effectLst/>
              </a:rPr>
            </a:br>
            <a:br>
              <a:rPr kumimoji="0" lang="en-US" altLang="en-US" sz="2000" i="0" u="none" strike="noStrike" cap="none" normalizeH="0" baseline="0" dirty="0">
                <a:ln>
                  <a:noFill/>
                </a:ln>
                <a:solidFill>
                  <a:schemeClr val="tx1"/>
                </a:solidFill>
                <a:effectLst/>
              </a:rPr>
            </a:br>
            <a:br>
              <a:rPr kumimoji="0" lang="en-US" altLang="en-US" sz="2000" i="0" u="none" strike="noStrike" cap="none" normalizeH="0" baseline="0" dirty="0">
                <a:ln>
                  <a:noFill/>
                </a:ln>
                <a:solidFill>
                  <a:schemeClr val="tx1"/>
                </a:solidFill>
                <a:effectLst/>
              </a:rPr>
            </a:br>
            <a:br>
              <a:rPr kumimoji="0" lang="en-US" altLang="en-US" sz="2000" i="0" u="none" strike="noStrike" cap="none" normalizeH="0" baseline="0" dirty="0">
                <a:ln>
                  <a:noFill/>
                </a:ln>
                <a:solidFill>
                  <a:schemeClr val="tx1"/>
                </a:solidFill>
                <a:effectLst/>
              </a:rPr>
            </a:br>
            <a:endParaRPr kumimoji="0" lang="en-US" altLang="en-US" sz="200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algn="l"/>
            <a:r>
              <a:rPr lang="en-US" sz="2000" dirty="0"/>
              <a:t>I've tailored the image steganography project to meet the needs of security experts, government agencies, and businesses by designing it with flexible features that adapt to varying levels of data sensitivity. This ensures the system is both practical and versatile. It employs advanced algorithms to enhance data security, making it more robust and efficient in handling image processing operations. The system has been rigorously tested and validated through real-world scenarios and user feedback to ensure it meets the users' specific requirements and addresses their unique challenges effectively.</a:t>
            </a:r>
            <a:endParaRPr lang="en-US" dirty="0"/>
          </a:p>
          <a:p>
            <a:endParaRPr lang="en-US"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904064"/>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397876"/>
            <a:ext cx="11029615" cy="4673740"/>
          </a:xfrm>
        </p:spPr>
        <p:txBody>
          <a:bodyPr>
            <a:noAutofit/>
          </a:bodyPr>
          <a:lstStyle/>
          <a:p>
            <a:pPr algn="l"/>
            <a:endParaRPr lang="en-US" sz="1900" dirty="0"/>
          </a:p>
          <a:p>
            <a:pPr marL="0" indent="0">
              <a:buNone/>
            </a:pPr>
            <a:r>
              <a:rPr lang="en-US" sz="2000" b="1" u="sng" dirty="0"/>
              <a:t>SYSTEM ARCHITECTURE :</a:t>
            </a:r>
          </a:p>
          <a:p>
            <a:pPr marL="0" indent="0">
              <a:buNone/>
            </a:pPr>
            <a:endParaRPr lang="en-US" sz="2000" b="1" dirty="0"/>
          </a:p>
          <a:p>
            <a:r>
              <a:rPr lang="en-US" sz="1900" dirty="0"/>
              <a:t>Input Module : Accepts image files and secret data from the user.</a:t>
            </a:r>
          </a:p>
          <a:p>
            <a:r>
              <a:rPr lang="en-US" sz="1900" dirty="0"/>
              <a:t>Preprocessing Module : Validates the input image and </a:t>
            </a:r>
            <a:r>
              <a:rPr lang="en-US" sz="1900" dirty="0" err="1"/>
              <a:t>data.Prepares</a:t>
            </a:r>
            <a:r>
              <a:rPr lang="en-US" sz="1900" dirty="0"/>
              <a:t> the image for data embedding (e.g., resizing, format conversion).</a:t>
            </a:r>
          </a:p>
          <a:p>
            <a:r>
              <a:rPr lang="en-US" sz="1900" dirty="0"/>
              <a:t> Embedding Module : Implements the steganographic algorithm to hide the secret data within the image.</a:t>
            </a:r>
          </a:p>
          <a:p>
            <a:r>
              <a:rPr lang="en-US" sz="1900" dirty="0"/>
              <a:t> Post-processing Module : Applies any necessary post-embedding modifications (e.g., compression, encryption).Outputs the </a:t>
            </a:r>
            <a:r>
              <a:rPr lang="en-US" sz="1900" dirty="0" err="1"/>
              <a:t>stego</a:t>
            </a:r>
            <a:r>
              <a:rPr lang="en-US" sz="1900" dirty="0"/>
              <a:t> image.</a:t>
            </a:r>
          </a:p>
          <a:p>
            <a:r>
              <a:rPr lang="en-US" sz="1900" dirty="0"/>
              <a:t>e. Extraction Module : Extracts hidden data from the </a:t>
            </a:r>
            <a:r>
              <a:rPr lang="en-US" sz="1900" dirty="0" err="1"/>
              <a:t>stego</a:t>
            </a:r>
            <a:r>
              <a:rPr lang="en-US" sz="1900" dirty="0"/>
              <a:t> image. Validates the integrity and accuracy of the extracted data.</a:t>
            </a: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pic>
        <p:nvPicPr>
          <p:cNvPr id="8" name="Content Placeholder 7" descr="A computer screen shot of a cat&#10;&#10;Description automatically generated">
            <a:extLst>
              <a:ext uri="{FF2B5EF4-FFF2-40B4-BE49-F238E27FC236}">
                <a16:creationId xmlns:a16="http://schemas.microsoft.com/office/drawing/2014/main" id="{0F3F9C2F-A1D7-4542-C675-465BA7696FA2}"/>
              </a:ext>
            </a:extLst>
          </p:cNvPr>
          <p:cNvPicPr>
            <a:picLocks noGrp="1" noChangeAspect="1"/>
          </p:cNvPicPr>
          <p:nvPr>
            <p:ph idx="1"/>
          </p:nvPr>
        </p:nvPicPr>
        <p:blipFill>
          <a:blip r:embed="rId2"/>
          <a:stretch>
            <a:fillRect/>
          </a:stretch>
        </p:blipFill>
        <p:spPr>
          <a:xfrm>
            <a:off x="721175" y="1892236"/>
            <a:ext cx="5531343" cy="1838325"/>
          </a:xfrm>
        </p:spPr>
      </p:pic>
      <p:pic>
        <p:nvPicPr>
          <p:cNvPr id="12" name="Picture 11" descr="A white background with black text&#10;&#10;Description automatically generated">
            <a:extLst>
              <a:ext uri="{FF2B5EF4-FFF2-40B4-BE49-F238E27FC236}">
                <a16:creationId xmlns:a16="http://schemas.microsoft.com/office/drawing/2014/main" id="{C62609B2-8697-CE54-3445-7FC2AAFA215D}"/>
              </a:ext>
            </a:extLst>
          </p:cNvPr>
          <p:cNvPicPr>
            <a:picLocks noChangeAspect="1"/>
          </p:cNvPicPr>
          <p:nvPr/>
        </p:nvPicPr>
        <p:blipFill>
          <a:blip r:embed="rId3"/>
          <a:stretch>
            <a:fillRect/>
          </a:stretch>
        </p:blipFill>
        <p:spPr>
          <a:xfrm>
            <a:off x="6565300" y="1930336"/>
            <a:ext cx="5626700" cy="1800225"/>
          </a:xfrm>
          <a:prstGeom prst="rect">
            <a:avLst/>
          </a:prstGeom>
        </p:spPr>
      </p:pic>
      <p:pic>
        <p:nvPicPr>
          <p:cNvPr id="14" name="Picture 13" descr="A close-up of a computer&#10;&#10;Description automatically generated">
            <a:extLst>
              <a:ext uri="{FF2B5EF4-FFF2-40B4-BE49-F238E27FC236}">
                <a16:creationId xmlns:a16="http://schemas.microsoft.com/office/drawing/2014/main" id="{536314BE-0948-75FE-797D-0EA722F50801}"/>
              </a:ext>
            </a:extLst>
          </p:cNvPr>
          <p:cNvPicPr>
            <a:picLocks noChangeAspect="1"/>
          </p:cNvPicPr>
          <p:nvPr/>
        </p:nvPicPr>
        <p:blipFill>
          <a:blip r:embed="rId4"/>
          <a:stretch>
            <a:fillRect/>
          </a:stretch>
        </p:blipFill>
        <p:spPr>
          <a:xfrm>
            <a:off x="721175" y="4458730"/>
            <a:ext cx="6241600" cy="1524000"/>
          </a:xfrm>
          <a:prstGeom prst="rect">
            <a:avLst/>
          </a:prstGeom>
        </p:spPr>
      </p:pic>
      <p:pic>
        <p:nvPicPr>
          <p:cNvPr id="16" name="Picture 15" descr="A white background with black text&#10;&#10;Description automatically generated">
            <a:extLst>
              <a:ext uri="{FF2B5EF4-FFF2-40B4-BE49-F238E27FC236}">
                <a16:creationId xmlns:a16="http://schemas.microsoft.com/office/drawing/2014/main" id="{7B5AB0D4-ABC6-F4C6-560B-AFEA97EFA686}"/>
              </a:ext>
            </a:extLst>
          </p:cNvPr>
          <p:cNvPicPr>
            <a:picLocks noChangeAspect="1"/>
          </p:cNvPicPr>
          <p:nvPr/>
        </p:nvPicPr>
        <p:blipFill>
          <a:blip r:embed="rId5"/>
          <a:stretch>
            <a:fillRect/>
          </a:stretch>
        </p:blipFill>
        <p:spPr>
          <a:xfrm>
            <a:off x="6962775" y="4624129"/>
            <a:ext cx="5229225" cy="1514475"/>
          </a:xfrm>
          <a:prstGeom prst="rect">
            <a:avLst/>
          </a:prstGeo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350</TotalTime>
  <Words>703</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Comic Sans MS</vt:lpstr>
      <vt:lpstr>Franklin Gothic Book</vt:lpstr>
      <vt:lpstr>Franklin Gothic Demi</vt:lpstr>
      <vt:lpstr>Wingdings 2</vt:lpstr>
      <vt:lpstr>DividendVTI</vt:lpstr>
      <vt:lpstr>Student Details</vt:lpstr>
      <vt:lpstr>Image 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poojarayala05@gmail.com</cp:lastModifiedBy>
  <cp:revision>5</cp:revision>
  <dcterms:created xsi:type="dcterms:W3CDTF">2021-05-26T16:50:10Z</dcterms:created>
  <dcterms:modified xsi:type="dcterms:W3CDTF">2024-07-24T09:35:05Z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