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197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518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2865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6944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3961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3155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59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777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230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125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264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35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684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685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176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866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3001763"/>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ACA06-35D1-4185-B665-2BF9E2314E91}"/>
              </a:ext>
            </a:extLst>
          </p:cNvPr>
          <p:cNvSpPr>
            <a:spLocks noGrp="1"/>
          </p:cNvSpPr>
          <p:nvPr>
            <p:ph type="ctrTitle"/>
          </p:nvPr>
        </p:nvSpPr>
        <p:spPr>
          <a:xfrm>
            <a:off x="2589213" y="954339"/>
            <a:ext cx="8915399" cy="1750762"/>
          </a:xfrm>
        </p:spPr>
        <p:txBody>
          <a:bodyPr>
            <a:normAutofit fontScale="90000"/>
          </a:bodyPr>
          <a:lstStyle/>
          <a:p>
            <a:r>
              <a:rPr lang="en-IN" dirty="0"/>
              <a:t>FLIPKART PRODUCT ANALYSIS AND PREDICTION</a:t>
            </a:r>
          </a:p>
        </p:txBody>
      </p:sp>
      <p:sp>
        <p:nvSpPr>
          <p:cNvPr id="3" name="Subtitle 2">
            <a:extLst>
              <a:ext uri="{FF2B5EF4-FFF2-40B4-BE49-F238E27FC236}">
                <a16:creationId xmlns:a16="http://schemas.microsoft.com/office/drawing/2014/main" xmlns="" id="{33040CFD-C890-4E9D-8847-AA6DEEED6959}"/>
              </a:ext>
            </a:extLst>
          </p:cNvPr>
          <p:cNvSpPr>
            <a:spLocks noGrp="1"/>
          </p:cNvSpPr>
          <p:nvPr>
            <p:ph type="subTitle" idx="1"/>
          </p:nvPr>
        </p:nvSpPr>
        <p:spPr>
          <a:xfrm>
            <a:off x="2589213" y="2857501"/>
            <a:ext cx="8915399" cy="3046162"/>
          </a:xfrm>
        </p:spPr>
        <p:txBody>
          <a:bodyPr>
            <a:normAutofit/>
          </a:bodyPr>
          <a:lstStyle/>
          <a:p>
            <a:r>
              <a:rPr lang="en-IN" dirty="0"/>
              <a:t>											Presented By,</a:t>
            </a:r>
          </a:p>
          <a:p>
            <a:r>
              <a:rPr lang="en-IN" dirty="0"/>
              <a:t>												Parvathy Vysakh</a:t>
            </a:r>
          </a:p>
          <a:p>
            <a:r>
              <a:rPr lang="en-IN" dirty="0"/>
              <a:t>												</a:t>
            </a:r>
            <a:r>
              <a:rPr lang="en-IN"/>
              <a:t>Patricia </a:t>
            </a:r>
            <a:r>
              <a:rPr lang="en-IN" smtClean="0"/>
              <a:t>Adolph</a:t>
            </a:r>
            <a:endParaRPr lang="en-IN" dirty="0"/>
          </a:p>
          <a:p>
            <a:r>
              <a:rPr lang="en-IN" dirty="0"/>
              <a:t>												Pooja Selby</a:t>
            </a:r>
          </a:p>
          <a:p>
            <a:r>
              <a:rPr lang="en-IN" dirty="0"/>
              <a:t>												Suchitra </a:t>
            </a:r>
            <a:r>
              <a:rPr lang="en-IN" dirty="0" err="1"/>
              <a:t>Chandrashekharan</a:t>
            </a:r>
            <a:endParaRPr lang="en-IN" dirty="0"/>
          </a:p>
          <a:p>
            <a:endParaRPr lang="en-IN" dirty="0"/>
          </a:p>
        </p:txBody>
      </p:sp>
    </p:spTree>
    <p:extLst>
      <p:ext uri="{BB962C8B-B14F-4D97-AF65-F5344CB8AC3E}">
        <p14:creationId xmlns:p14="http://schemas.microsoft.com/office/powerpoint/2010/main" val="115895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F176E-7B6C-47D2-AF76-502767BA9BD0}"/>
              </a:ext>
            </a:extLst>
          </p:cNvPr>
          <p:cNvSpPr>
            <a:spLocks noGrp="1"/>
          </p:cNvSpPr>
          <p:nvPr>
            <p:ph type="title"/>
          </p:nvPr>
        </p:nvSpPr>
        <p:spPr/>
        <p:txBody>
          <a:bodyPr/>
          <a:lstStyle/>
          <a:p>
            <a:r>
              <a:rPr lang="en-IN" i="0" dirty="0">
                <a:solidFill>
                  <a:srgbClr val="000000"/>
                </a:solidFill>
                <a:effectLst/>
                <a:latin typeface="Helvetica Neue"/>
              </a:rPr>
              <a:t>Text Length Analysis</a:t>
            </a:r>
            <a:endParaRPr lang="en-IN" dirty="0"/>
          </a:p>
        </p:txBody>
      </p:sp>
      <p:sp>
        <p:nvSpPr>
          <p:cNvPr id="3" name="Content Placeholder 2">
            <a:extLst>
              <a:ext uri="{FF2B5EF4-FFF2-40B4-BE49-F238E27FC236}">
                <a16:creationId xmlns:a16="http://schemas.microsoft.com/office/drawing/2014/main" xmlns="" id="{EF92DE23-FCE4-47DD-B75E-E25C2FCE6D82}"/>
              </a:ext>
            </a:extLst>
          </p:cNvPr>
          <p:cNvSpPr>
            <a:spLocks noGrp="1"/>
          </p:cNvSpPr>
          <p:nvPr>
            <p:ph idx="1"/>
          </p:nvPr>
        </p:nvSpPr>
        <p:spPr/>
        <p:txBody>
          <a:bodyPr/>
          <a:lstStyle/>
          <a:p>
            <a:r>
              <a:rPr lang="en-US" b="1" i="0" dirty="0">
                <a:solidFill>
                  <a:srgbClr val="000000"/>
                </a:solidFill>
                <a:effectLst/>
                <a:latin typeface="Helvetica Neue"/>
              </a:rPr>
              <a:t>Visualization of the Maximum description length across all the categories</a:t>
            </a:r>
          </a:p>
          <a:p>
            <a:endParaRPr lang="en-IN" dirty="0"/>
          </a:p>
        </p:txBody>
      </p:sp>
      <p:pic>
        <p:nvPicPr>
          <p:cNvPr id="5" name="Picture 4">
            <a:extLst>
              <a:ext uri="{FF2B5EF4-FFF2-40B4-BE49-F238E27FC236}">
                <a16:creationId xmlns:a16="http://schemas.microsoft.com/office/drawing/2014/main" xmlns="" id="{72B7813C-47AC-4BA2-B653-C1973AF65B0E}"/>
              </a:ext>
            </a:extLst>
          </p:cNvPr>
          <p:cNvPicPr>
            <a:picLocks noChangeAspect="1"/>
          </p:cNvPicPr>
          <p:nvPr/>
        </p:nvPicPr>
        <p:blipFill>
          <a:blip r:embed="rId2"/>
          <a:stretch>
            <a:fillRect/>
          </a:stretch>
        </p:blipFill>
        <p:spPr>
          <a:xfrm>
            <a:off x="3148013" y="2505075"/>
            <a:ext cx="8034338" cy="4033646"/>
          </a:xfrm>
          <a:prstGeom prst="rect">
            <a:avLst/>
          </a:prstGeom>
        </p:spPr>
      </p:pic>
    </p:spTree>
    <p:extLst>
      <p:ext uri="{BB962C8B-B14F-4D97-AF65-F5344CB8AC3E}">
        <p14:creationId xmlns:p14="http://schemas.microsoft.com/office/powerpoint/2010/main" val="174447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B18B4F-5B67-4D53-A2C3-175B321E94AA}"/>
              </a:ext>
            </a:extLst>
          </p:cNvPr>
          <p:cNvSpPr>
            <a:spLocks noGrp="1"/>
          </p:cNvSpPr>
          <p:nvPr>
            <p:ph type="title"/>
          </p:nvPr>
        </p:nvSpPr>
        <p:spPr/>
        <p:txBody>
          <a:bodyPr/>
          <a:lstStyle/>
          <a:p>
            <a:r>
              <a:rPr lang="en-IN" i="0" dirty="0">
                <a:solidFill>
                  <a:srgbClr val="000000"/>
                </a:solidFill>
                <a:effectLst/>
                <a:latin typeface="Helvetica Neue"/>
              </a:rPr>
              <a:t>Text Length Analysis</a:t>
            </a:r>
            <a:endParaRPr lang="en-IN" dirty="0"/>
          </a:p>
        </p:txBody>
      </p:sp>
      <p:sp>
        <p:nvSpPr>
          <p:cNvPr id="3" name="Content Placeholder 2">
            <a:extLst>
              <a:ext uri="{FF2B5EF4-FFF2-40B4-BE49-F238E27FC236}">
                <a16:creationId xmlns:a16="http://schemas.microsoft.com/office/drawing/2014/main" xmlns="" id="{C0B8C5A6-0AC9-4D57-9226-2313F6E85ADD}"/>
              </a:ext>
            </a:extLst>
          </p:cNvPr>
          <p:cNvSpPr>
            <a:spLocks noGrp="1"/>
          </p:cNvSpPr>
          <p:nvPr>
            <p:ph idx="1"/>
          </p:nvPr>
        </p:nvSpPr>
        <p:spPr/>
        <p:txBody>
          <a:bodyPr/>
          <a:lstStyle/>
          <a:p>
            <a:r>
              <a:rPr lang="en-US" b="1" i="0" dirty="0">
                <a:solidFill>
                  <a:srgbClr val="000000"/>
                </a:solidFill>
                <a:effectLst/>
                <a:latin typeface="Helvetica Neue"/>
              </a:rPr>
              <a:t>Boxplot of the Average description length across all the categories</a:t>
            </a:r>
          </a:p>
          <a:p>
            <a:endParaRPr lang="en-IN" dirty="0"/>
          </a:p>
        </p:txBody>
      </p:sp>
      <p:pic>
        <p:nvPicPr>
          <p:cNvPr id="5" name="Picture 4">
            <a:extLst>
              <a:ext uri="{FF2B5EF4-FFF2-40B4-BE49-F238E27FC236}">
                <a16:creationId xmlns:a16="http://schemas.microsoft.com/office/drawing/2014/main" xmlns="" id="{747A1ECA-D702-4AC9-B9E3-9BFD5BC23B66}"/>
              </a:ext>
            </a:extLst>
          </p:cNvPr>
          <p:cNvPicPr>
            <a:picLocks noChangeAspect="1"/>
          </p:cNvPicPr>
          <p:nvPr/>
        </p:nvPicPr>
        <p:blipFill>
          <a:blip r:embed="rId2"/>
          <a:stretch>
            <a:fillRect/>
          </a:stretch>
        </p:blipFill>
        <p:spPr>
          <a:xfrm>
            <a:off x="3143250" y="2639384"/>
            <a:ext cx="6829618" cy="3271838"/>
          </a:xfrm>
          <a:prstGeom prst="rect">
            <a:avLst/>
          </a:prstGeom>
        </p:spPr>
      </p:pic>
    </p:spTree>
    <p:extLst>
      <p:ext uri="{BB962C8B-B14F-4D97-AF65-F5344CB8AC3E}">
        <p14:creationId xmlns:p14="http://schemas.microsoft.com/office/powerpoint/2010/main" val="9475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C12ED-3A03-4F9B-B096-D0D08CCA7C6D}"/>
              </a:ext>
            </a:extLst>
          </p:cNvPr>
          <p:cNvSpPr>
            <a:spLocks noGrp="1"/>
          </p:cNvSpPr>
          <p:nvPr>
            <p:ph type="title"/>
          </p:nvPr>
        </p:nvSpPr>
        <p:spPr/>
        <p:txBody>
          <a:bodyPr/>
          <a:lstStyle/>
          <a:p>
            <a:r>
              <a:rPr lang="en-IN" i="0" dirty="0">
                <a:solidFill>
                  <a:srgbClr val="000000"/>
                </a:solidFill>
                <a:effectLst/>
                <a:latin typeface="Helvetica Neue"/>
              </a:rPr>
              <a:t>Data Cleaning and Pre-processing</a:t>
            </a:r>
            <a:r>
              <a:rPr lang="en-IN" b="1" i="0" dirty="0">
                <a:solidFill>
                  <a:srgbClr val="000000"/>
                </a:solidFill>
                <a:effectLst/>
                <a:latin typeface="Helvetica Neue"/>
              </a:rPr>
              <a:t/>
            </a:r>
            <a:br>
              <a:rPr lang="en-IN" b="1" i="0" dirty="0">
                <a:solidFill>
                  <a:srgbClr val="000000"/>
                </a:solidFill>
                <a:effectLst/>
                <a:latin typeface="Helvetica Neue"/>
              </a:rPr>
            </a:br>
            <a:endParaRPr lang="en-IN" dirty="0"/>
          </a:p>
        </p:txBody>
      </p:sp>
      <p:pic>
        <p:nvPicPr>
          <p:cNvPr id="7" name="Content Placeholder 6">
            <a:extLst>
              <a:ext uri="{FF2B5EF4-FFF2-40B4-BE49-F238E27FC236}">
                <a16:creationId xmlns:a16="http://schemas.microsoft.com/office/drawing/2014/main" xmlns="" id="{FD184CC6-5C46-445B-ABF3-7BD21298EF9A}"/>
              </a:ext>
            </a:extLst>
          </p:cNvPr>
          <p:cNvPicPr>
            <a:picLocks noGrp="1" noChangeAspect="1"/>
          </p:cNvPicPr>
          <p:nvPr>
            <p:ph idx="1"/>
          </p:nvPr>
        </p:nvPicPr>
        <p:blipFill>
          <a:blip r:embed="rId2"/>
          <a:stretch>
            <a:fillRect/>
          </a:stretch>
        </p:blipFill>
        <p:spPr>
          <a:xfrm>
            <a:off x="2751690" y="1539875"/>
            <a:ext cx="7629864" cy="3778250"/>
          </a:xfrm>
        </p:spPr>
      </p:pic>
      <p:sp>
        <p:nvSpPr>
          <p:cNvPr id="9" name="TextBox 8">
            <a:extLst>
              <a:ext uri="{FF2B5EF4-FFF2-40B4-BE49-F238E27FC236}">
                <a16:creationId xmlns:a16="http://schemas.microsoft.com/office/drawing/2014/main" xmlns="" id="{16D6F933-FF96-4159-83E1-6356C75B2F79}"/>
              </a:ext>
            </a:extLst>
          </p:cNvPr>
          <p:cNvSpPr txBox="1"/>
          <p:nvPr/>
        </p:nvSpPr>
        <p:spPr>
          <a:xfrm>
            <a:off x="2751689" y="5355069"/>
            <a:ext cx="9033911" cy="830997"/>
          </a:xfrm>
          <a:prstGeom prst="rect">
            <a:avLst/>
          </a:prstGeom>
          <a:noFill/>
        </p:spPr>
        <p:txBody>
          <a:bodyPr wrap="square">
            <a:spAutoFit/>
          </a:bodyPr>
          <a:lstStyle/>
          <a:p>
            <a:r>
              <a:rPr lang="en-US" sz="1600" b="0" i="0" dirty="0">
                <a:solidFill>
                  <a:srgbClr val="000000"/>
                </a:solidFill>
                <a:effectLst/>
                <a:latin typeface="Helvetica Neue"/>
              </a:rPr>
              <a:t>Lowercasing, Custom Contraction, Mapping, Keeping only the ascii characters in the corpus, removal of URLs/ Hyperlinks, Removal of numbers and punctuations, Custom </a:t>
            </a:r>
            <a:r>
              <a:rPr lang="en-US" sz="1600" b="0" i="0" dirty="0" err="1">
                <a:solidFill>
                  <a:srgbClr val="000000"/>
                </a:solidFill>
                <a:effectLst/>
                <a:latin typeface="Helvetica Neue"/>
              </a:rPr>
              <a:t>Stopword</a:t>
            </a:r>
            <a:r>
              <a:rPr lang="en-US" sz="1600" b="0" i="0" dirty="0">
                <a:solidFill>
                  <a:srgbClr val="000000"/>
                </a:solidFill>
                <a:effectLst/>
                <a:latin typeface="Helvetica Neue"/>
              </a:rPr>
              <a:t> Removal Lemmatization, Removal of extra whitespaces</a:t>
            </a:r>
            <a:endParaRPr lang="en-IN" sz="1600" dirty="0"/>
          </a:p>
        </p:txBody>
      </p:sp>
    </p:spTree>
    <p:extLst>
      <p:ext uri="{BB962C8B-B14F-4D97-AF65-F5344CB8AC3E}">
        <p14:creationId xmlns:p14="http://schemas.microsoft.com/office/powerpoint/2010/main" val="25326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F0EB0-3E95-425D-A799-6FAA17C1B1ED}"/>
              </a:ext>
            </a:extLst>
          </p:cNvPr>
          <p:cNvSpPr>
            <a:spLocks noGrp="1"/>
          </p:cNvSpPr>
          <p:nvPr>
            <p:ph type="title"/>
          </p:nvPr>
        </p:nvSpPr>
        <p:spPr/>
        <p:txBody>
          <a:bodyPr/>
          <a:lstStyle/>
          <a:p>
            <a:r>
              <a:rPr lang="en-US" i="0" dirty="0">
                <a:solidFill>
                  <a:srgbClr val="000000"/>
                </a:solidFill>
                <a:effectLst/>
                <a:latin typeface="Helvetica Neue"/>
              </a:rPr>
              <a:t>Visualization</a:t>
            </a:r>
            <a:r>
              <a:rPr lang="en-US" b="1" i="0" dirty="0">
                <a:solidFill>
                  <a:srgbClr val="000000"/>
                </a:solidFill>
                <a:effectLst/>
                <a:latin typeface="Helvetica Neue"/>
              </a:rPr>
              <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xmlns="" id="{D8E28858-A745-4B8D-98A6-154EC03F2A05}"/>
              </a:ext>
            </a:extLst>
          </p:cNvPr>
          <p:cNvSpPr>
            <a:spLocks noGrp="1"/>
          </p:cNvSpPr>
          <p:nvPr>
            <p:ph idx="1"/>
          </p:nvPr>
        </p:nvSpPr>
        <p:spPr/>
        <p:txBody>
          <a:bodyPr/>
          <a:lstStyle/>
          <a:p>
            <a:r>
              <a:rPr lang="en-US" b="1" i="0" dirty="0">
                <a:solidFill>
                  <a:srgbClr val="000000"/>
                </a:solidFill>
                <a:effectLst/>
                <a:latin typeface="Helvetica Neue"/>
              </a:rPr>
              <a:t>Visualization of the most common words</a:t>
            </a:r>
          </a:p>
          <a:p>
            <a:endParaRPr lang="en-IN" dirty="0"/>
          </a:p>
        </p:txBody>
      </p:sp>
      <p:pic>
        <p:nvPicPr>
          <p:cNvPr id="5" name="Picture 4">
            <a:extLst>
              <a:ext uri="{FF2B5EF4-FFF2-40B4-BE49-F238E27FC236}">
                <a16:creationId xmlns:a16="http://schemas.microsoft.com/office/drawing/2014/main" xmlns="" id="{CA00991B-7669-4E59-A935-9565782EB14A}"/>
              </a:ext>
            </a:extLst>
          </p:cNvPr>
          <p:cNvPicPr>
            <a:picLocks noChangeAspect="1"/>
          </p:cNvPicPr>
          <p:nvPr/>
        </p:nvPicPr>
        <p:blipFill>
          <a:blip r:embed="rId2"/>
          <a:stretch>
            <a:fillRect/>
          </a:stretch>
        </p:blipFill>
        <p:spPr>
          <a:xfrm>
            <a:off x="2589212" y="2597854"/>
            <a:ext cx="8614786" cy="3259459"/>
          </a:xfrm>
          <a:prstGeom prst="rect">
            <a:avLst/>
          </a:prstGeom>
        </p:spPr>
      </p:pic>
    </p:spTree>
    <p:extLst>
      <p:ext uri="{BB962C8B-B14F-4D97-AF65-F5344CB8AC3E}">
        <p14:creationId xmlns:p14="http://schemas.microsoft.com/office/powerpoint/2010/main" val="314629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B3723-CC4C-4188-95F7-FD76858DF383}"/>
              </a:ext>
            </a:extLst>
          </p:cNvPr>
          <p:cNvSpPr>
            <a:spLocks noGrp="1"/>
          </p:cNvSpPr>
          <p:nvPr>
            <p:ph type="title"/>
          </p:nvPr>
        </p:nvSpPr>
        <p:spPr/>
        <p:txBody>
          <a:bodyPr/>
          <a:lstStyle/>
          <a:p>
            <a:r>
              <a:rPr lang="en-IN" dirty="0">
                <a:latin typeface="Helvetica Neue"/>
              </a:rPr>
              <a:t>Visualization</a:t>
            </a:r>
          </a:p>
        </p:txBody>
      </p:sp>
      <p:sp>
        <p:nvSpPr>
          <p:cNvPr id="3" name="Content Placeholder 2">
            <a:extLst>
              <a:ext uri="{FF2B5EF4-FFF2-40B4-BE49-F238E27FC236}">
                <a16:creationId xmlns:a16="http://schemas.microsoft.com/office/drawing/2014/main" xmlns="" id="{AB58419E-BB26-43A5-BFA8-8DB7F94DB683}"/>
              </a:ext>
            </a:extLst>
          </p:cNvPr>
          <p:cNvSpPr>
            <a:spLocks noGrp="1"/>
          </p:cNvSpPr>
          <p:nvPr>
            <p:ph idx="1"/>
          </p:nvPr>
        </p:nvSpPr>
        <p:spPr/>
        <p:txBody>
          <a:bodyPr/>
          <a:lstStyle/>
          <a:p>
            <a:r>
              <a:rPr lang="en-US" b="1" i="0" dirty="0">
                <a:solidFill>
                  <a:srgbClr val="000000"/>
                </a:solidFill>
                <a:effectLst/>
                <a:latin typeface="Helvetica Neue"/>
              </a:rPr>
              <a:t>Visualization of the Overlapping of classes using TSNE Plots</a:t>
            </a:r>
          </a:p>
          <a:p>
            <a:endParaRPr lang="en-IN" dirty="0"/>
          </a:p>
        </p:txBody>
      </p:sp>
      <p:pic>
        <p:nvPicPr>
          <p:cNvPr id="5" name="Picture 4">
            <a:extLst>
              <a:ext uri="{FF2B5EF4-FFF2-40B4-BE49-F238E27FC236}">
                <a16:creationId xmlns:a16="http://schemas.microsoft.com/office/drawing/2014/main" xmlns="" id="{207793E2-3BD6-4437-B8FA-6E61FDCDB542}"/>
              </a:ext>
            </a:extLst>
          </p:cNvPr>
          <p:cNvPicPr>
            <a:picLocks noChangeAspect="1"/>
          </p:cNvPicPr>
          <p:nvPr/>
        </p:nvPicPr>
        <p:blipFill>
          <a:blip r:embed="rId2"/>
          <a:stretch>
            <a:fillRect/>
          </a:stretch>
        </p:blipFill>
        <p:spPr>
          <a:xfrm>
            <a:off x="3317586" y="2642755"/>
            <a:ext cx="6096000" cy="3981450"/>
          </a:xfrm>
          <a:prstGeom prst="rect">
            <a:avLst/>
          </a:prstGeom>
        </p:spPr>
      </p:pic>
    </p:spTree>
    <p:extLst>
      <p:ext uri="{BB962C8B-B14F-4D97-AF65-F5344CB8AC3E}">
        <p14:creationId xmlns:p14="http://schemas.microsoft.com/office/powerpoint/2010/main" val="417650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516127-B6A5-47A3-8FDA-599327316913}"/>
              </a:ext>
            </a:extLst>
          </p:cNvPr>
          <p:cNvSpPr>
            <a:spLocks noGrp="1"/>
          </p:cNvSpPr>
          <p:nvPr>
            <p:ph type="title"/>
          </p:nvPr>
        </p:nvSpPr>
        <p:spPr>
          <a:xfrm>
            <a:off x="1687669" y="624110"/>
            <a:ext cx="4137059" cy="1280890"/>
          </a:xfrm>
        </p:spPr>
        <p:txBody>
          <a:bodyPr>
            <a:normAutofit/>
          </a:bodyPr>
          <a:lstStyle/>
          <a:p>
            <a:pPr>
              <a:lnSpc>
                <a:spcPct val="90000"/>
              </a:lnSpc>
            </a:pPr>
            <a:r>
              <a:rPr lang="en-IN" sz="2700" i="0">
                <a:effectLst/>
                <a:latin typeface="Helvetica Neue"/>
              </a:rPr>
              <a:t>Balancing out the Dataset</a:t>
            </a:r>
            <a:r>
              <a:rPr lang="en-IN" sz="2700" b="1" i="0">
                <a:effectLst/>
                <a:latin typeface="Helvetica Neue"/>
              </a:rPr>
              <a:t/>
            </a:r>
            <a:br>
              <a:rPr lang="en-IN" sz="2700" b="1" i="0">
                <a:effectLst/>
                <a:latin typeface="Helvetica Neue"/>
              </a:rPr>
            </a:br>
            <a:endParaRPr lang="en-IN" sz="2700"/>
          </a:p>
        </p:txBody>
      </p:sp>
      <p:sp>
        <p:nvSpPr>
          <p:cNvPr id="3" name="Content Placeholder 2">
            <a:extLst>
              <a:ext uri="{FF2B5EF4-FFF2-40B4-BE49-F238E27FC236}">
                <a16:creationId xmlns:a16="http://schemas.microsoft.com/office/drawing/2014/main" xmlns="" id="{30C26808-FED9-4A81-BD05-A8BBC2B2CDA9}"/>
              </a:ext>
            </a:extLst>
          </p:cNvPr>
          <p:cNvSpPr>
            <a:spLocks noGrp="1"/>
          </p:cNvSpPr>
          <p:nvPr>
            <p:ph idx="1"/>
          </p:nvPr>
        </p:nvSpPr>
        <p:spPr>
          <a:xfrm>
            <a:off x="1683956" y="2133600"/>
            <a:ext cx="4140772" cy="3777622"/>
          </a:xfrm>
        </p:spPr>
        <p:txBody>
          <a:bodyPr>
            <a:normAutofit/>
          </a:bodyPr>
          <a:lstStyle/>
          <a:p>
            <a:r>
              <a:rPr lang="en-US" sz="1600" b="0" i="0">
                <a:solidFill>
                  <a:srgbClr val="000000"/>
                </a:solidFill>
                <a:effectLst/>
                <a:latin typeface="Helvetica Neue"/>
              </a:rPr>
              <a:t> Two of the following dataset balancing techniques are adopted in order to ensure that there is an almost equal frequency of products for each major product category (in order to train an unbiased model and increase the accuracy).</a:t>
            </a:r>
          </a:p>
          <a:p>
            <a:pPr lvl="2">
              <a:buFont typeface="Arial" panose="020B0604020202020204" pitchFamily="34" charset="0"/>
              <a:buChar char="•"/>
            </a:pPr>
            <a:r>
              <a:rPr lang="en-US" sz="1600">
                <a:solidFill>
                  <a:srgbClr val="000000"/>
                </a:solidFill>
                <a:latin typeface="Helvetica Neue"/>
              </a:rPr>
              <a:t>Over Sampling</a:t>
            </a:r>
          </a:p>
          <a:p>
            <a:pPr lvl="2">
              <a:buFont typeface="Arial" panose="020B0604020202020204" pitchFamily="34" charset="0"/>
              <a:buChar char="•"/>
            </a:pPr>
            <a:r>
              <a:rPr lang="en-US" sz="1600" b="0" i="0">
                <a:solidFill>
                  <a:srgbClr val="000000"/>
                </a:solidFill>
                <a:effectLst/>
                <a:latin typeface="Helvetica Neue"/>
              </a:rPr>
              <a:t>Under Sampling</a:t>
            </a:r>
          </a:p>
          <a:p>
            <a:pPr lvl="2">
              <a:buFont typeface="Arial" panose="020B0604020202020204" pitchFamily="34" charset="0"/>
              <a:buChar char="•"/>
            </a:pPr>
            <a:endParaRPr lang="en-US" sz="1600">
              <a:solidFill>
                <a:srgbClr val="000000"/>
              </a:solidFill>
              <a:latin typeface="Helvetica Neue"/>
            </a:endParaRPr>
          </a:p>
          <a:p>
            <a:pPr lvl="2">
              <a:buFont typeface="Arial" panose="020B0604020202020204" pitchFamily="34" charset="0"/>
              <a:buChar char="•"/>
            </a:pPr>
            <a:endParaRPr lang="en-US" sz="1600" b="0" i="0">
              <a:solidFill>
                <a:srgbClr val="000000"/>
              </a:solidFill>
              <a:effectLst/>
              <a:latin typeface="Helvetica Neue"/>
            </a:endParaRPr>
          </a:p>
          <a:p>
            <a:pPr marL="0" indent="0">
              <a:buNone/>
            </a:pPr>
            <a:endParaRPr lang="en-IN" sz="1600">
              <a:solidFill>
                <a:srgbClr val="000000"/>
              </a:solidFill>
            </a:endParaRPr>
          </a:p>
        </p:txBody>
      </p:sp>
      <p:pic>
        <p:nvPicPr>
          <p:cNvPr id="7" name="Picture 6">
            <a:extLst>
              <a:ext uri="{FF2B5EF4-FFF2-40B4-BE49-F238E27FC236}">
                <a16:creationId xmlns:a16="http://schemas.microsoft.com/office/drawing/2014/main" xmlns="" id="{D50BFFBD-FFF2-4779-8671-E0910BB9CA25}"/>
              </a:ext>
            </a:extLst>
          </p:cNvPr>
          <p:cNvPicPr>
            <a:picLocks noChangeAspect="1"/>
          </p:cNvPicPr>
          <p:nvPr/>
        </p:nvPicPr>
        <p:blipFill>
          <a:blip r:embed="rId2"/>
          <a:stretch>
            <a:fillRect/>
          </a:stretch>
        </p:blipFill>
        <p:spPr>
          <a:xfrm>
            <a:off x="6367274" y="1650114"/>
            <a:ext cx="4890409" cy="3557772"/>
          </a:xfrm>
          <a:prstGeom prst="rect">
            <a:avLst/>
          </a:prstGeom>
        </p:spPr>
      </p:pic>
    </p:spTree>
    <p:extLst>
      <p:ext uri="{BB962C8B-B14F-4D97-AF65-F5344CB8AC3E}">
        <p14:creationId xmlns:p14="http://schemas.microsoft.com/office/powerpoint/2010/main" val="287126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47A484-A8A6-4420-931E-45FE19AFA537}"/>
              </a:ext>
            </a:extLst>
          </p:cNvPr>
          <p:cNvSpPr>
            <a:spLocks noGrp="1"/>
          </p:cNvSpPr>
          <p:nvPr>
            <p:ph type="title"/>
          </p:nvPr>
        </p:nvSpPr>
        <p:spPr>
          <a:xfrm>
            <a:off x="2589212" y="398273"/>
            <a:ext cx="8911687" cy="1280890"/>
          </a:xfrm>
        </p:spPr>
        <p:txBody>
          <a:bodyPr/>
          <a:lstStyle/>
          <a:p>
            <a:r>
              <a:rPr lang="en-IN" i="0" dirty="0">
                <a:solidFill>
                  <a:srgbClr val="000000"/>
                </a:solidFill>
                <a:effectLst/>
                <a:latin typeface="Helvetica Neue"/>
              </a:rPr>
              <a:t>Balancing out the Dataset</a:t>
            </a:r>
            <a:endParaRPr lang="en-IN" dirty="0"/>
          </a:p>
        </p:txBody>
      </p:sp>
      <p:sp>
        <p:nvSpPr>
          <p:cNvPr id="3" name="Content Placeholder 2">
            <a:extLst>
              <a:ext uri="{FF2B5EF4-FFF2-40B4-BE49-F238E27FC236}">
                <a16:creationId xmlns:a16="http://schemas.microsoft.com/office/drawing/2014/main" xmlns="" id="{20AB2480-1A3B-432A-AED0-7A5663BC963A}"/>
              </a:ext>
            </a:extLst>
          </p:cNvPr>
          <p:cNvSpPr>
            <a:spLocks noGrp="1"/>
          </p:cNvSpPr>
          <p:nvPr>
            <p:ph idx="1"/>
          </p:nvPr>
        </p:nvSpPr>
        <p:spPr>
          <a:xfrm>
            <a:off x="2469139" y="1679163"/>
            <a:ext cx="8915400" cy="3777622"/>
          </a:xfrm>
        </p:spPr>
        <p:txBody>
          <a:bodyPr/>
          <a:lstStyle/>
          <a:p>
            <a:r>
              <a:rPr lang="en-IN" dirty="0">
                <a:latin typeface="Helvetica Neue"/>
              </a:rPr>
              <a:t>Over Sampling</a:t>
            </a:r>
          </a:p>
        </p:txBody>
      </p:sp>
      <p:sp>
        <p:nvSpPr>
          <p:cNvPr id="5" name="TextBox 4">
            <a:extLst>
              <a:ext uri="{FF2B5EF4-FFF2-40B4-BE49-F238E27FC236}">
                <a16:creationId xmlns:a16="http://schemas.microsoft.com/office/drawing/2014/main" xmlns="" id="{FEC54C64-DC02-4D07-9051-347F238D48A6}"/>
              </a:ext>
            </a:extLst>
          </p:cNvPr>
          <p:cNvSpPr txBox="1"/>
          <p:nvPr/>
        </p:nvSpPr>
        <p:spPr>
          <a:xfrm>
            <a:off x="2759382" y="2123829"/>
            <a:ext cx="8571345" cy="646331"/>
          </a:xfrm>
          <a:prstGeom prst="rect">
            <a:avLst/>
          </a:prstGeom>
          <a:noFill/>
        </p:spPr>
        <p:txBody>
          <a:bodyPr wrap="square">
            <a:spAutoFit/>
          </a:bodyPr>
          <a:lstStyle/>
          <a:p>
            <a:r>
              <a:rPr lang="en-US" b="0" i="0" dirty="0">
                <a:solidFill>
                  <a:srgbClr val="000000"/>
                </a:solidFill>
                <a:effectLst/>
                <a:latin typeface="Helvetica Neue"/>
              </a:rPr>
              <a:t>Random oversampling of the minority classes (i.e., classes apart from clothing and </a:t>
            </a:r>
            <a:r>
              <a:rPr lang="en-US" b="0" i="0" dirty="0" err="1">
                <a:solidFill>
                  <a:srgbClr val="000000"/>
                </a:solidFill>
                <a:effectLst/>
                <a:latin typeface="Helvetica Neue"/>
              </a:rPr>
              <a:t>jewellery</a:t>
            </a:r>
            <a:r>
              <a:rPr lang="en-US" b="0" i="0" dirty="0">
                <a:solidFill>
                  <a:srgbClr val="000000"/>
                </a:solidFill>
                <a:effectLst/>
                <a:latin typeface="Helvetica Neue"/>
              </a:rPr>
              <a:t>) is implemented.</a:t>
            </a:r>
          </a:p>
        </p:txBody>
      </p:sp>
      <p:pic>
        <p:nvPicPr>
          <p:cNvPr id="6" name="Picture 5">
            <a:extLst>
              <a:ext uri="{FF2B5EF4-FFF2-40B4-BE49-F238E27FC236}">
                <a16:creationId xmlns:a16="http://schemas.microsoft.com/office/drawing/2014/main" xmlns="" id="{9955F3ED-A981-4C38-83E1-1FD5267CF3FA}"/>
              </a:ext>
            </a:extLst>
          </p:cNvPr>
          <p:cNvPicPr>
            <a:picLocks noChangeAspect="1"/>
          </p:cNvPicPr>
          <p:nvPr/>
        </p:nvPicPr>
        <p:blipFill>
          <a:blip r:embed="rId2"/>
          <a:stretch>
            <a:fillRect/>
          </a:stretch>
        </p:blipFill>
        <p:spPr>
          <a:xfrm>
            <a:off x="2759382" y="2969289"/>
            <a:ext cx="8092090" cy="2686625"/>
          </a:xfrm>
          <a:prstGeom prst="rect">
            <a:avLst/>
          </a:prstGeom>
        </p:spPr>
      </p:pic>
    </p:spTree>
    <p:extLst>
      <p:ext uri="{BB962C8B-B14F-4D97-AF65-F5344CB8AC3E}">
        <p14:creationId xmlns:p14="http://schemas.microsoft.com/office/powerpoint/2010/main" val="409227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26E14-3374-425C-87FF-859468FE6B96}"/>
              </a:ext>
            </a:extLst>
          </p:cNvPr>
          <p:cNvSpPr>
            <a:spLocks noGrp="1"/>
          </p:cNvSpPr>
          <p:nvPr>
            <p:ph type="title"/>
          </p:nvPr>
        </p:nvSpPr>
        <p:spPr>
          <a:xfrm>
            <a:off x="2589212" y="759520"/>
            <a:ext cx="8911687" cy="1280890"/>
          </a:xfrm>
        </p:spPr>
        <p:txBody>
          <a:bodyPr/>
          <a:lstStyle/>
          <a:p>
            <a:r>
              <a:rPr lang="en-IN" i="0" dirty="0">
                <a:solidFill>
                  <a:srgbClr val="000000"/>
                </a:solidFill>
                <a:effectLst/>
                <a:latin typeface="Helvetica Neue"/>
              </a:rPr>
              <a:t>Balancing out the Dataset</a:t>
            </a:r>
            <a:endParaRPr lang="en-IN" dirty="0"/>
          </a:p>
        </p:txBody>
      </p:sp>
      <p:sp>
        <p:nvSpPr>
          <p:cNvPr id="3" name="Content Placeholder 2">
            <a:extLst>
              <a:ext uri="{FF2B5EF4-FFF2-40B4-BE49-F238E27FC236}">
                <a16:creationId xmlns:a16="http://schemas.microsoft.com/office/drawing/2014/main" xmlns="" id="{A8F6AA0A-8F81-4F2E-837B-E132EFB239EE}"/>
              </a:ext>
            </a:extLst>
          </p:cNvPr>
          <p:cNvSpPr>
            <a:spLocks noGrp="1"/>
          </p:cNvSpPr>
          <p:nvPr>
            <p:ph idx="1"/>
          </p:nvPr>
        </p:nvSpPr>
        <p:spPr>
          <a:xfrm>
            <a:off x="2589212" y="1736436"/>
            <a:ext cx="8915400" cy="3777622"/>
          </a:xfrm>
        </p:spPr>
        <p:txBody>
          <a:bodyPr/>
          <a:lstStyle/>
          <a:p>
            <a:r>
              <a:rPr lang="en-IN" dirty="0"/>
              <a:t>Under Sampling</a:t>
            </a:r>
          </a:p>
          <a:p>
            <a:pPr marL="0" indent="0">
              <a:buNone/>
            </a:pPr>
            <a:r>
              <a:rPr lang="en-US" dirty="0">
                <a:solidFill>
                  <a:srgbClr val="000000"/>
                </a:solidFill>
                <a:latin typeface="Helvetica Neue"/>
              </a:rPr>
              <a:t>       </a:t>
            </a:r>
            <a:r>
              <a:rPr lang="en-US" b="0" i="0" dirty="0">
                <a:solidFill>
                  <a:srgbClr val="000000"/>
                </a:solidFill>
                <a:effectLst/>
                <a:latin typeface="Helvetica Neue"/>
              </a:rPr>
              <a:t>Random </a:t>
            </a:r>
            <a:r>
              <a:rPr lang="en-US" b="0" i="0" dirty="0" err="1">
                <a:solidFill>
                  <a:srgbClr val="000000"/>
                </a:solidFill>
                <a:effectLst/>
                <a:latin typeface="Helvetica Neue"/>
              </a:rPr>
              <a:t>undersampling</a:t>
            </a:r>
            <a:r>
              <a:rPr lang="en-US" b="0" i="0" dirty="0">
                <a:solidFill>
                  <a:srgbClr val="000000"/>
                </a:solidFill>
                <a:effectLst/>
                <a:latin typeface="Helvetica Neue"/>
              </a:rPr>
              <a:t> of the majority classes (i.e. clothing and </a:t>
            </a:r>
            <a:r>
              <a:rPr lang="en-US" b="0" i="0" dirty="0" err="1">
                <a:solidFill>
                  <a:srgbClr val="000000"/>
                </a:solidFill>
                <a:effectLst/>
                <a:latin typeface="Helvetica Neue"/>
              </a:rPr>
              <a:t>jewellery</a:t>
            </a:r>
            <a:r>
              <a:rPr lang="en-US" b="0" i="0" dirty="0">
                <a:solidFill>
                  <a:srgbClr val="000000"/>
                </a:solidFill>
                <a:effectLst/>
                <a:latin typeface="Helvetica Neue"/>
              </a:rPr>
              <a:t>) is        	implemented.</a:t>
            </a:r>
          </a:p>
          <a:p>
            <a:pPr marL="0" indent="0">
              <a:buNone/>
            </a:pPr>
            <a:endParaRPr lang="en-IN" dirty="0"/>
          </a:p>
        </p:txBody>
      </p:sp>
      <p:pic>
        <p:nvPicPr>
          <p:cNvPr id="5" name="Picture 4">
            <a:extLst>
              <a:ext uri="{FF2B5EF4-FFF2-40B4-BE49-F238E27FC236}">
                <a16:creationId xmlns:a16="http://schemas.microsoft.com/office/drawing/2014/main" xmlns="" id="{3633251A-EB17-4F17-A0B2-D4B6ED175BF0}"/>
              </a:ext>
            </a:extLst>
          </p:cNvPr>
          <p:cNvPicPr>
            <a:picLocks noChangeAspect="1"/>
          </p:cNvPicPr>
          <p:nvPr/>
        </p:nvPicPr>
        <p:blipFill>
          <a:blip r:embed="rId2"/>
          <a:stretch>
            <a:fillRect/>
          </a:stretch>
        </p:blipFill>
        <p:spPr>
          <a:xfrm>
            <a:off x="3305175" y="3260440"/>
            <a:ext cx="7267575" cy="2325624"/>
          </a:xfrm>
          <a:prstGeom prst="rect">
            <a:avLst/>
          </a:prstGeom>
        </p:spPr>
      </p:pic>
    </p:spTree>
    <p:extLst>
      <p:ext uri="{BB962C8B-B14F-4D97-AF65-F5344CB8AC3E}">
        <p14:creationId xmlns:p14="http://schemas.microsoft.com/office/powerpoint/2010/main" val="60209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E74D1-58B6-4E6E-BAC7-6BF062E1065F}"/>
              </a:ext>
            </a:extLst>
          </p:cNvPr>
          <p:cNvSpPr>
            <a:spLocks noGrp="1"/>
          </p:cNvSpPr>
          <p:nvPr>
            <p:ph type="title"/>
          </p:nvPr>
        </p:nvSpPr>
        <p:spPr>
          <a:xfrm>
            <a:off x="2589212" y="646503"/>
            <a:ext cx="8911687" cy="1280890"/>
          </a:xfrm>
        </p:spPr>
        <p:txBody>
          <a:bodyPr/>
          <a:lstStyle/>
          <a:p>
            <a:r>
              <a:rPr lang="en-IN" dirty="0"/>
              <a:t>Modelling</a:t>
            </a:r>
          </a:p>
        </p:txBody>
      </p:sp>
      <p:sp>
        <p:nvSpPr>
          <p:cNvPr id="3" name="Content Placeholder 2">
            <a:extLst>
              <a:ext uri="{FF2B5EF4-FFF2-40B4-BE49-F238E27FC236}">
                <a16:creationId xmlns:a16="http://schemas.microsoft.com/office/drawing/2014/main" xmlns="" id="{5BA2D5D7-3460-426A-969D-D6E6ED998595}"/>
              </a:ext>
            </a:extLst>
          </p:cNvPr>
          <p:cNvSpPr>
            <a:spLocks noGrp="1"/>
          </p:cNvSpPr>
          <p:nvPr>
            <p:ph idx="1"/>
          </p:nvPr>
        </p:nvSpPr>
        <p:spPr>
          <a:xfrm>
            <a:off x="2589212" y="1662545"/>
            <a:ext cx="8915400" cy="3777622"/>
          </a:xfrm>
        </p:spPr>
        <p:txBody>
          <a:bodyPr/>
          <a:lstStyle/>
          <a:p>
            <a:r>
              <a:rPr lang="en-US" b="0" i="0" dirty="0">
                <a:solidFill>
                  <a:srgbClr val="000000"/>
                </a:solidFill>
                <a:effectLst/>
                <a:latin typeface="Helvetica Neue"/>
              </a:rPr>
              <a:t>In order to plot the ROC Curves and find the AUC score, there was a need to have a proper encoding for the 13 primary categories.</a:t>
            </a:r>
          </a:p>
          <a:p>
            <a:endParaRPr lang="en-IN" dirty="0"/>
          </a:p>
        </p:txBody>
      </p:sp>
      <p:pic>
        <p:nvPicPr>
          <p:cNvPr id="5" name="Picture 4">
            <a:extLst>
              <a:ext uri="{FF2B5EF4-FFF2-40B4-BE49-F238E27FC236}">
                <a16:creationId xmlns:a16="http://schemas.microsoft.com/office/drawing/2014/main" xmlns="" id="{455B6C4F-6903-42CD-B650-FA2D39A52E01}"/>
              </a:ext>
            </a:extLst>
          </p:cNvPr>
          <p:cNvPicPr>
            <a:picLocks noChangeAspect="1"/>
          </p:cNvPicPr>
          <p:nvPr/>
        </p:nvPicPr>
        <p:blipFill>
          <a:blip r:embed="rId2"/>
          <a:stretch>
            <a:fillRect/>
          </a:stretch>
        </p:blipFill>
        <p:spPr>
          <a:xfrm>
            <a:off x="3500167" y="2383239"/>
            <a:ext cx="7089775" cy="3728195"/>
          </a:xfrm>
          <a:prstGeom prst="rect">
            <a:avLst/>
          </a:prstGeom>
        </p:spPr>
      </p:pic>
    </p:spTree>
    <p:extLst>
      <p:ext uri="{BB962C8B-B14F-4D97-AF65-F5344CB8AC3E}">
        <p14:creationId xmlns:p14="http://schemas.microsoft.com/office/powerpoint/2010/main" val="63107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E854F9-587D-4E72-93E1-61BD9BF82B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BA49AA5-8057-4168-9EA5-50DF5AFFD8E6}"/>
              </a:ext>
            </a:extLst>
          </p:cNvPr>
          <p:cNvSpPr>
            <a:spLocks noGrp="1"/>
          </p:cNvSpPr>
          <p:nvPr>
            <p:ph type="title"/>
          </p:nvPr>
        </p:nvSpPr>
        <p:spPr>
          <a:xfrm>
            <a:off x="649224" y="645106"/>
            <a:ext cx="3650279" cy="1259894"/>
          </a:xfrm>
        </p:spPr>
        <p:txBody>
          <a:bodyPr>
            <a:normAutofit/>
          </a:bodyPr>
          <a:lstStyle/>
          <a:p>
            <a:r>
              <a:rPr lang="en-IN" dirty="0"/>
              <a:t>Modelling</a:t>
            </a:r>
          </a:p>
        </p:txBody>
      </p:sp>
      <p:sp>
        <p:nvSpPr>
          <p:cNvPr id="16" name="Rectangle 15">
            <a:extLst>
              <a:ext uri="{FF2B5EF4-FFF2-40B4-BE49-F238E27FC236}">
                <a16:creationId xmlns:a16="http://schemas.microsoft.com/office/drawing/2014/main" xmlns="" id="{F0DC2EB2-B072-4ECA-BF1E-ACD99062B1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0EF44C99-074C-41B9-8AA3-A1E097233BA5}"/>
              </a:ext>
            </a:extLst>
          </p:cNvPr>
          <p:cNvSpPr>
            <a:spLocks noGrp="1"/>
          </p:cNvSpPr>
          <p:nvPr>
            <p:ph idx="1"/>
          </p:nvPr>
        </p:nvSpPr>
        <p:spPr>
          <a:xfrm>
            <a:off x="649225" y="2133600"/>
            <a:ext cx="3650278" cy="3759253"/>
          </a:xfrm>
        </p:spPr>
        <p:txBody>
          <a:bodyPr>
            <a:normAutofit/>
          </a:bodyPr>
          <a:lstStyle/>
          <a:p>
            <a:pPr marL="0" indent="0">
              <a:buNone/>
            </a:pPr>
            <a:r>
              <a:rPr lang="en-IN" dirty="0">
                <a:latin typeface="Helvetica Neue"/>
              </a:rPr>
              <a:t>   Linear Support Vector Machine</a:t>
            </a:r>
          </a:p>
          <a:p>
            <a:pPr marL="0" indent="0">
              <a:buNone/>
            </a:pPr>
            <a:endParaRPr lang="en-IN" dirty="0"/>
          </a:p>
        </p:txBody>
      </p:sp>
      <p:sp>
        <p:nvSpPr>
          <p:cNvPr id="18" name="Rectangle 17">
            <a:extLst>
              <a:ext uri="{FF2B5EF4-FFF2-40B4-BE49-F238E27FC236}">
                <a16:creationId xmlns:a16="http://schemas.microsoft.com/office/drawing/2014/main" xmlns="" id="{0192AC07-CADF-4634-84EF-ADE34287E6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19543" y="645106"/>
            <a:ext cx="695357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8061A609-E12B-433B-BC01-90DF2C51FCFC}"/>
              </a:ext>
            </a:extLst>
          </p:cNvPr>
          <p:cNvPicPr>
            <a:picLocks noChangeAspect="1"/>
          </p:cNvPicPr>
          <p:nvPr/>
        </p:nvPicPr>
        <p:blipFill>
          <a:blip r:embed="rId2"/>
          <a:stretch>
            <a:fillRect/>
          </a:stretch>
        </p:blipFill>
        <p:spPr>
          <a:xfrm>
            <a:off x="4783269" y="1058159"/>
            <a:ext cx="3231199" cy="4421640"/>
          </a:xfrm>
          <a:prstGeom prst="rect">
            <a:avLst/>
          </a:prstGeom>
        </p:spPr>
      </p:pic>
      <p:pic>
        <p:nvPicPr>
          <p:cNvPr id="9" name="Picture 8">
            <a:extLst>
              <a:ext uri="{FF2B5EF4-FFF2-40B4-BE49-F238E27FC236}">
                <a16:creationId xmlns:a16="http://schemas.microsoft.com/office/drawing/2014/main" xmlns="" id="{1B7B6B49-46A3-4E52-9BC1-048670B5A521}"/>
              </a:ext>
            </a:extLst>
          </p:cNvPr>
          <p:cNvPicPr>
            <a:picLocks noChangeAspect="1"/>
          </p:cNvPicPr>
          <p:nvPr/>
        </p:nvPicPr>
        <p:blipFill>
          <a:blip r:embed="rId3"/>
          <a:stretch>
            <a:fillRect/>
          </a:stretch>
        </p:blipFill>
        <p:spPr>
          <a:xfrm>
            <a:off x="8092469" y="2143762"/>
            <a:ext cx="3466456" cy="2409187"/>
          </a:xfrm>
          <a:prstGeom prst="rect">
            <a:avLst/>
          </a:prstGeom>
        </p:spPr>
      </p:pic>
      <p:sp>
        <p:nvSpPr>
          <p:cNvPr id="20" name="Freeform 11">
            <a:extLst>
              <a:ext uri="{FF2B5EF4-FFF2-40B4-BE49-F238E27FC236}">
                <a16:creationId xmlns:a16="http://schemas.microsoft.com/office/drawing/2014/main" xmlns="" id="{FC3CCC71-92A5-43B3-B327-E4EF3BE9E5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6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6BAA3-27B4-4736-90CC-494397D8E33D}"/>
              </a:ext>
            </a:extLst>
          </p:cNvPr>
          <p:cNvSpPr>
            <a:spLocks noGrp="1"/>
          </p:cNvSpPr>
          <p:nvPr>
            <p:ph type="title"/>
          </p:nvPr>
        </p:nvSpPr>
        <p:spPr/>
        <p:txBody>
          <a:bodyPr/>
          <a:lstStyle/>
          <a:p>
            <a:r>
              <a:rPr lang="en-IN" dirty="0">
                <a:latin typeface="Helvetica Neue"/>
              </a:rPr>
              <a:t>CONTENTS</a:t>
            </a:r>
          </a:p>
        </p:txBody>
      </p:sp>
      <p:sp>
        <p:nvSpPr>
          <p:cNvPr id="3" name="Content Placeholder 2">
            <a:extLst>
              <a:ext uri="{FF2B5EF4-FFF2-40B4-BE49-F238E27FC236}">
                <a16:creationId xmlns:a16="http://schemas.microsoft.com/office/drawing/2014/main" xmlns="" id="{0E803B3C-F4A7-49DB-8867-48F6577576BF}"/>
              </a:ext>
            </a:extLst>
          </p:cNvPr>
          <p:cNvSpPr>
            <a:spLocks noGrp="1"/>
          </p:cNvSpPr>
          <p:nvPr>
            <p:ph idx="1"/>
          </p:nvPr>
        </p:nvSpPr>
        <p:spPr/>
        <p:txBody>
          <a:bodyPr/>
          <a:lstStyle/>
          <a:p>
            <a:r>
              <a:rPr lang="en-IN" dirty="0"/>
              <a:t>INTRODUCTION</a:t>
            </a:r>
          </a:p>
          <a:p>
            <a:r>
              <a:rPr lang="en-IN" dirty="0"/>
              <a:t>EXPLORATORY DATA ANALYSIS</a:t>
            </a:r>
          </a:p>
          <a:p>
            <a:r>
              <a:rPr lang="en-IN" dirty="0"/>
              <a:t>DATA CLEANING AND PREPROCESSING </a:t>
            </a:r>
          </a:p>
          <a:p>
            <a:r>
              <a:rPr lang="en-IN" dirty="0"/>
              <a:t>MODELLING</a:t>
            </a:r>
          </a:p>
          <a:p>
            <a:r>
              <a:rPr lang="en-IN" dirty="0"/>
              <a:t>CONCLUSION</a:t>
            </a:r>
          </a:p>
          <a:p>
            <a:pPr marL="0" indent="0">
              <a:buNone/>
            </a:pPr>
            <a:endParaRPr lang="en-IN" dirty="0"/>
          </a:p>
        </p:txBody>
      </p:sp>
    </p:spTree>
    <p:extLst>
      <p:ext uri="{BB962C8B-B14F-4D97-AF65-F5344CB8AC3E}">
        <p14:creationId xmlns:p14="http://schemas.microsoft.com/office/powerpoint/2010/main" val="11591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E854F9-587D-4E72-93E1-61BD9BF82B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3E9357F-E813-464A-92FC-7EF9DA686DD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a:t>Modelling</a:t>
            </a:r>
          </a:p>
        </p:txBody>
      </p:sp>
      <p:sp>
        <p:nvSpPr>
          <p:cNvPr id="16" name="Rectangle 15">
            <a:extLst>
              <a:ext uri="{FF2B5EF4-FFF2-40B4-BE49-F238E27FC236}">
                <a16:creationId xmlns:a16="http://schemas.microsoft.com/office/drawing/2014/main" xmlns="" id="{F0DC2EB2-B072-4ECA-BF1E-ACD99062B1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xmlns="" id="{FDF5A001-921D-4AE5-9733-843E9706CA13}"/>
              </a:ext>
            </a:extLst>
          </p:cNvPr>
          <p:cNvSpPr txBox="1"/>
          <p:nvPr/>
        </p:nvSpPr>
        <p:spPr>
          <a:xfrm>
            <a:off x="649225" y="2133600"/>
            <a:ext cx="3650278" cy="3759253"/>
          </a:xfrm>
          <a:prstGeom prst="rect">
            <a:avLst/>
          </a:prstGeom>
        </p:spPr>
        <p:txBody>
          <a:bodyPr vert="horz" lIns="91440" tIns="45720" rIns="91440" bIns="45720" rtlCol="0">
            <a:normAutofit/>
          </a:bodyPr>
          <a:lstStyle/>
          <a:p>
            <a:pPr>
              <a:spcBef>
                <a:spcPts val="1000"/>
              </a:spcBef>
              <a:buClr>
                <a:schemeClr val="accent1"/>
              </a:buClr>
            </a:pPr>
            <a:r>
              <a:rPr lang="en-US" i="0" dirty="0">
                <a:solidFill>
                  <a:schemeClr val="tx1">
                    <a:lumMod val="75000"/>
                    <a:lumOff val="25000"/>
                  </a:schemeClr>
                </a:solidFill>
                <a:effectLst/>
              </a:rPr>
              <a:t>Logistic Regression (Binary Classification Method)</a:t>
            </a:r>
          </a:p>
        </p:txBody>
      </p:sp>
      <p:sp>
        <p:nvSpPr>
          <p:cNvPr id="18" name="Rectangle 17">
            <a:extLst>
              <a:ext uri="{FF2B5EF4-FFF2-40B4-BE49-F238E27FC236}">
                <a16:creationId xmlns:a16="http://schemas.microsoft.com/office/drawing/2014/main" xmlns="" id="{0192AC07-CADF-4634-84EF-ADE34287E6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19543" y="645106"/>
            <a:ext cx="695357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541DA2BB-E0F1-4E9B-A7BB-CD946C110504}"/>
              </a:ext>
            </a:extLst>
          </p:cNvPr>
          <p:cNvPicPr>
            <a:picLocks noGrp="1" noChangeAspect="1"/>
          </p:cNvPicPr>
          <p:nvPr>
            <p:ph idx="1"/>
          </p:nvPr>
        </p:nvPicPr>
        <p:blipFill>
          <a:blip r:embed="rId2"/>
          <a:stretch>
            <a:fillRect/>
          </a:stretch>
        </p:blipFill>
        <p:spPr>
          <a:xfrm>
            <a:off x="4783269" y="1105562"/>
            <a:ext cx="3231199" cy="4326835"/>
          </a:xfrm>
          <a:prstGeom prst="rect">
            <a:avLst/>
          </a:prstGeom>
        </p:spPr>
      </p:pic>
      <p:pic>
        <p:nvPicPr>
          <p:cNvPr id="9" name="Picture 8">
            <a:extLst>
              <a:ext uri="{FF2B5EF4-FFF2-40B4-BE49-F238E27FC236}">
                <a16:creationId xmlns:a16="http://schemas.microsoft.com/office/drawing/2014/main" xmlns="" id="{3B8E4091-6EE1-4959-AA87-7938A3356727}"/>
              </a:ext>
            </a:extLst>
          </p:cNvPr>
          <p:cNvPicPr>
            <a:picLocks noChangeAspect="1"/>
          </p:cNvPicPr>
          <p:nvPr/>
        </p:nvPicPr>
        <p:blipFill>
          <a:blip r:embed="rId3"/>
          <a:stretch>
            <a:fillRect/>
          </a:stretch>
        </p:blipFill>
        <p:spPr>
          <a:xfrm>
            <a:off x="8092469" y="2139725"/>
            <a:ext cx="3459822" cy="2413225"/>
          </a:xfrm>
          <a:prstGeom prst="rect">
            <a:avLst/>
          </a:prstGeom>
        </p:spPr>
      </p:pic>
      <p:sp>
        <p:nvSpPr>
          <p:cNvPr id="20" name="Freeform 11">
            <a:extLst>
              <a:ext uri="{FF2B5EF4-FFF2-40B4-BE49-F238E27FC236}">
                <a16:creationId xmlns:a16="http://schemas.microsoft.com/office/drawing/2014/main" xmlns="" id="{FC3CCC71-92A5-43B3-B327-E4EF3BE9E5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687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576C6-8893-47FA-839E-08CB20B4508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757E8766-6063-4A9A-A623-116C54977F2A}"/>
              </a:ext>
            </a:extLst>
          </p:cNvPr>
          <p:cNvSpPr>
            <a:spLocks noGrp="1"/>
          </p:cNvSpPr>
          <p:nvPr>
            <p:ph idx="1"/>
          </p:nvPr>
        </p:nvSpPr>
        <p:spPr/>
        <p:txBody>
          <a:bodyPr/>
          <a:lstStyle/>
          <a:p>
            <a:r>
              <a:rPr lang="en-US" b="0" i="0" dirty="0">
                <a:solidFill>
                  <a:srgbClr val="000000"/>
                </a:solidFill>
                <a:effectLst/>
                <a:latin typeface="Helvetica Neue"/>
              </a:rPr>
              <a:t>The ROC Curves are plotted and the corresponding AUC score for each of the categories has been plotted to get an idea about the accuracy of the model.</a:t>
            </a:r>
            <a:endParaRPr lang="en-IN" dirty="0"/>
          </a:p>
          <a:p>
            <a:r>
              <a:rPr lang="en-IN" dirty="0">
                <a:latin typeface="Helvetica Neue"/>
              </a:rPr>
              <a:t>Two Models are built with accuracy of 97 and 99.</a:t>
            </a:r>
          </a:p>
          <a:p>
            <a:r>
              <a:rPr lang="en-IN" dirty="0">
                <a:latin typeface="Helvetica Neue"/>
              </a:rPr>
              <a:t>In real world, we have can use this as a recommendation system.</a:t>
            </a:r>
          </a:p>
        </p:txBody>
      </p:sp>
    </p:spTree>
    <p:extLst>
      <p:ext uri="{BB962C8B-B14F-4D97-AF65-F5344CB8AC3E}">
        <p14:creationId xmlns:p14="http://schemas.microsoft.com/office/powerpoint/2010/main" val="369403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F6E2D-2032-482B-B16F-DF112722AD18}"/>
              </a:ext>
            </a:extLst>
          </p:cNvPr>
          <p:cNvSpPr>
            <a:spLocks noGrp="1"/>
          </p:cNvSpPr>
          <p:nvPr>
            <p:ph type="title"/>
          </p:nvPr>
        </p:nvSpPr>
        <p:spPr/>
        <p:txBody>
          <a:bodyPr/>
          <a:lstStyle/>
          <a:p>
            <a:endParaRPr lang="en-IN" dirty="0"/>
          </a:p>
        </p:txBody>
      </p:sp>
      <p:sp>
        <p:nvSpPr>
          <p:cNvPr id="4" name="Title 3">
            <a:extLst>
              <a:ext uri="{FF2B5EF4-FFF2-40B4-BE49-F238E27FC236}">
                <a16:creationId xmlns:a16="http://schemas.microsoft.com/office/drawing/2014/main" xmlns="" id="{8039A8CC-3066-413B-AE33-9435FB2AAB7E}"/>
              </a:ext>
            </a:extLst>
          </p:cNvPr>
          <p:cNvSpPr>
            <a:spLocks noGrp="1"/>
          </p:cNvSpPr>
          <p:nvPr>
            <p:ph idx="1"/>
          </p:nvPr>
        </p:nvSpPr>
        <p:spPr>
          <a:xfrm>
            <a:off x="2589213" y="2133600"/>
            <a:ext cx="8915400" cy="3778250"/>
          </a:xfrm>
        </p:spPr>
        <p:txBody>
          <a:bodyPr>
            <a:normAutofit/>
          </a:bodyPr>
          <a:lstStyle/>
          <a:p>
            <a:pPr marL="0" indent="0">
              <a:buNone/>
            </a:pPr>
            <a:r>
              <a:rPr lang="en-US" sz="6000" dirty="0"/>
              <a:t>			</a:t>
            </a:r>
          </a:p>
          <a:p>
            <a:pPr marL="0" indent="0">
              <a:buNone/>
            </a:pPr>
            <a:r>
              <a:rPr lang="en-US" sz="6000" dirty="0"/>
              <a:t>			THANK YOU….</a:t>
            </a:r>
          </a:p>
        </p:txBody>
      </p:sp>
    </p:spTree>
    <p:extLst>
      <p:ext uri="{BB962C8B-B14F-4D97-AF65-F5344CB8AC3E}">
        <p14:creationId xmlns:p14="http://schemas.microsoft.com/office/powerpoint/2010/main" val="100399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580E1-8B92-4DA4-8617-23A9471C6DA6}"/>
              </a:ext>
            </a:extLst>
          </p:cNvPr>
          <p:cNvSpPr>
            <a:spLocks noGrp="1"/>
          </p:cNvSpPr>
          <p:nvPr>
            <p:ph type="title"/>
          </p:nvPr>
        </p:nvSpPr>
        <p:spPr/>
        <p:txBody>
          <a:bodyPr/>
          <a:lstStyle/>
          <a:p>
            <a:r>
              <a:rPr lang="en-IN" dirty="0">
                <a:latin typeface="Helvetica Neue"/>
              </a:rPr>
              <a:t>INTRODUCTION</a:t>
            </a:r>
          </a:p>
        </p:txBody>
      </p:sp>
      <p:sp>
        <p:nvSpPr>
          <p:cNvPr id="3" name="Content Placeholder 2">
            <a:extLst>
              <a:ext uri="{FF2B5EF4-FFF2-40B4-BE49-F238E27FC236}">
                <a16:creationId xmlns:a16="http://schemas.microsoft.com/office/drawing/2014/main" xmlns="" id="{CC329D2C-3001-4DAE-AB14-87ABE077AF32}"/>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Flipkart is the largest Indian </a:t>
            </a:r>
            <a:r>
              <a:rPr lang="en-US" dirty="0">
                <a:latin typeface="Times New Roman" panose="02020603050405020304" pitchFamily="18" charset="0"/>
                <a:ea typeface="SimSun" panose="02010600030101010101" pitchFamily="2" charset="-122"/>
              </a:rPr>
              <a:t>e</a:t>
            </a:r>
            <a:r>
              <a:rPr lang="en-US" sz="1800" dirty="0">
                <a:effectLst/>
                <a:latin typeface="Times New Roman" panose="02020603050405020304" pitchFamily="18" charset="0"/>
                <a:ea typeface="SimSun" panose="02010600030101010101" pitchFamily="2" charset="-122"/>
              </a:rPr>
              <a:t>commerce site, where people spends more time on e-commerce websites for purchasing items, and the online platform almost entirely covers the global business site.</a:t>
            </a:r>
          </a:p>
          <a:p>
            <a:r>
              <a:rPr lang="en-US" sz="1800" dirty="0">
                <a:effectLst/>
                <a:latin typeface="Times New Roman" panose="02020603050405020304" pitchFamily="18" charset="0"/>
                <a:ea typeface="SimSun" panose="02010600030101010101" pitchFamily="2" charset="-122"/>
              </a:rPr>
              <a:t>Ecommerce analytics is the process of gathering data from all areas that have an impact on our online store and using this information to understand the trends and the shift in consumers' behavior.</a:t>
            </a:r>
          </a:p>
          <a:p>
            <a:r>
              <a:rPr lang="x-none" sz="1800"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This project aims at predicting the category of a product that is usually available on e-commerce sites </a:t>
            </a:r>
            <a:r>
              <a:rPr lang="en-IN" sz="1800"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like</a:t>
            </a:r>
            <a:r>
              <a:rPr lang="x-none" sz="1800" spc="-5"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Flipkart.</a:t>
            </a:r>
            <a:endParaRPr lang="en-IN" sz="1800" spc="-5"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01145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A98A8E-3E30-418F-979A-E5BBD7C1A561}"/>
              </a:ext>
            </a:extLst>
          </p:cNvPr>
          <p:cNvSpPr>
            <a:spLocks noGrp="1"/>
          </p:cNvSpPr>
          <p:nvPr>
            <p:ph type="title"/>
          </p:nvPr>
        </p:nvSpPr>
        <p:spPr>
          <a:xfrm>
            <a:off x="2592925" y="687924"/>
            <a:ext cx="8911687" cy="1280890"/>
          </a:xfrm>
        </p:spPr>
        <p:txBody>
          <a:bodyPr/>
          <a:lstStyle/>
          <a:p>
            <a:r>
              <a:rPr lang="en-IN" dirty="0">
                <a:latin typeface="Helvetica Neue"/>
              </a:rPr>
              <a:t>DATA</a:t>
            </a:r>
            <a:r>
              <a:rPr lang="en-IN" dirty="0"/>
              <a:t> </a:t>
            </a:r>
            <a:r>
              <a:rPr lang="en-IN" dirty="0">
                <a:latin typeface="Helvetica Neue"/>
              </a:rPr>
              <a:t>DESCRIPTION</a:t>
            </a:r>
          </a:p>
        </p:txBody>
      </p:sp>
      <p:pic>
        <p:nvPicPr>
          <p:cNvPr id="9" name="Picture 8">
            <a:extLst>
              <a:ext uri="{FF2B5EF4-FFF2-40B4-BE49-F238E27FC236}">
                <a16:creationId xmlns:a16="http://schemas.microsoft.com/office/drawing/2014/main" xmlns="" id="{FC7531BD-75C9-494B-BE08-D0EE78758738}"/>
              </a:ext>
            </a:extLst>
          </p:cNvPr>
          <p:cNvPicPr>
            <a:picLocks noChangeAspect="1"/>
          </p:cNvPicPr>
          <p:nvPr/>
        </p:nvPicPr>
        <p:blipFill>
          <a:blip r:embed="rId2"/>
          <a:stretch>
            <a:fillRect/>
          </a:stretch>
        </p:blipFill>
        <p:spPr>
          <a:xfrm>
            <a:off x="4071937" y="2463172"/>
            <a:ext cx="5019675" cy="3448050"/>
          </a:xfrm>
          <a:prstGeom prst="rect">
            <a:avLst/>
          </a:prstGeom>
        </p:spPr>
      </p:pic>
    </p:spTree>
    <p:extLst>
      <p:ext uri="{BB962C8B-B14F-4D97-AF65-F5344CB8AC3E}">
        <p14:creationId xmlns:p14="http://schemas.microsoft.com/office/powerpoint/2010/main" val="200569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266AC-6484-41FB-B3B2-13E10C42A2DF}"/>
              </a:ext>
            </a:extLst>
          </p:cNvPr>
          <p:cNvSpPr>
            <a:spLocks noGrp="1"/>
          </p:cNvSpPr>
          <p:nvPr>
            <p:ph type="title"/>
          </p:nvPr>
        </p:nvSpPr>
        <p:spPr/>
        <p:txBody>
          <a:bodyPr/>
          <a:lstStyle/>
          <a:p>
            <a:r>
              <a:rPr lang="en-IN" dirty="0">
                <a:latin typeface="Helvetica Neue"/>
              </a:rPr>
              <a:t>EXPLORATORY DATA ANALYSIS</a:t>
            </a:r>
          </a:p>
        </p:txBody>
      </p:sp>
      <p:sp>
        <p:nvSpPr>
          <p:cNvPr id="3" name="Content Placeholder 2">
            <a:extLst>
              <a:ext uri="{FF2B5EF4-FFF2-40B4-BE49-F238E27FC236}">
                <a16:creationId xmlns:a16="http://schemas.microsoft.com/office/drawing/2014/main" xmlns="" id="{E4A19C0D-0382-40F4-9048-70026749EE2E}"/>
              </a:ext>
            </a:extLst>
          </p:cNvPr>
          <p:cNvSpPr>
            <a:spLocks noGrp="1"/>
          </p:cNvSpPr>
          <p:nvPr>
            <p:ph idx="1"/>
          </p:nvPr>
        </p:nvSpPr>
        <p:spPr/>
        <p:txBody>
          <a:bodyPr/>
          <a:lstStyle/>
          <a:p>
            <a:r>
              <a:rPr lang="en-US" b="1" i="0" dirty="0">
                <a:solidFill>
                  <a:srgbClr val="000000"/>
                </a:solidFill>
                <a:effectLst/>
                <a:latin typeface="Helvetica Neue"/>
              </a:rPr>
              <a:t>Dropping the unnecessary columns</a:t>
            </a:r>
          </a:p>
          <a:p>
            <a:endParaRPr lang="en-US" b="1" i="0" dirty="0">
              <a:solidFill>
                <a:srgbClr val="000000"/>
              </a:solidFill>
              <a:effectLst/>
              <a:latin typeface="Helvetica Neue"/>
            </a:endParaRPr>
          </a:p>
          <a:p>
            <a:pPr marL="0" indent="0">
              <a:buNone/>
            </a:pPr>
            <a:r>
              <a:rPr lang="en-US" b="1" i="0" dirty="0">
                <a:solidFill>
                  <a:srgbClr val="000000"/>
                </a:solidFill>
                <a:effectLst/>
                <a:latin typeface="Helvetica Neue"/>
              </a:rPr>
              <a:t>	</a:t>
            </a:r>
          </a:p>
          <a:p>
            <a:pPr marL="0" indent="0">
              <a:buNone/>
            </a:pPr>
            <a:endParaRPr lang="en-IN" dirty="0"/>
          </a:p>
        </p:txBody>
      </p:sp>
      <p:pic>
        <p:nvPicPr>
          <p:cNvPr id="7" name="Picture 6">
            <a:extLst>
              <a:ext uri="{FF2B5EF4-FFF2-40B4-BE49-F238E27FC236}">
                <a16:creationId xmlns:a16="http://schemas.microsoft.com/office/drawing/2014/main" xmlns="" id="{C5F45F46-DD0C-4B06-A8C6-54A88DAA851D}"/>
              </a:ext>
            </a:extLst>
          </p:cNvPr>
          <p:cNvPicPr>
            <a:picLocks noChangeAspect="1"/>
          </p:cNvPicPr>
          <p:nvPr/>
        </p:nvPicPr>
        <p:blipFill>
          <a:blip r:embed="rId2"/>
          <a:stretch>
            <a:fillRect/>
          </a:stretch>
        </p:blipFill>
        <p:spPr>
          <a:xfrm>
            <a:off x="2724006" y="2595416"/>
            <a:ext cx="8535234" cy="544947"/>
          </a:xfrm>
          <a:prstGeom prst="rect">
            <a:avLst/>
          </a:prstGeom>
        </p:spPr>
      </p:pic>
      <p:pic>
        <p:nvPicPr>
          <p:cNvPr id="11" name="Picture 10">
            <a:extLst>
              <a:ext uri="{FF2B5EF4-FFF2-40B4-BE49-F238E27FC236}">
                <a16:creationId xmlns:a16="http://schemas.microsoft.com/office/drawing/2014/main" xmlns="" id="{8066F845-BDD9-4E22-93A4-7ABEE057C4E4}"/>
              </a:ext>
            </a:extLst>
          </p:cNvPr>
          <p:cNvPicPr>
            <a:picLocks noChangeAspect="1"/>
          </p:cNvPicPr>
          <p:nvPr/>
        </p:nvPicPr>
        <p:blipFill>
          <a:blip r:embed="rId3"/>
          <a:stretch>
            <a:fillRect/>
          </a:stretch>
        </p:blipFill>
        <p:spPr>
          <a:xfrm>
            <a:off x="1467860" y="3454328"/>
            <a:ext cx="10572371" cy="2142928"/>
          </a:xfrm>
          <a:prstGeom prst="rect">
            <a:avLst/>
          </a:prstGeom>
        </p:spPr>
      </p:pic>
    </p:spTree>
    <p:extLst>
      <p:ext uri="{BB962C8B-B14F-4D97-AF65-F5344CB8AC3E}">
        <p14:creationId xmlns:p14="http://schemas.microsoft.com/office/powerpoint/2010/main" val="3934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8E682-8777-4CBA-9490-A0C1A4BF5821}"/>
              </a:ext>
            </a:extLst>
          </p:cNvPr>
          <p:cNvSpPr>
            <a:spLocks noGrp="1"/>
          </p:cNvSpPr>
          <p:nvPr>
            <p:ph type="title"/>
          </p:nvPr>
        </p:nvSpPr>
        <p:spPr>
          <a:xfrm>
            <a:off x="2535650" y="362506"/>
            <a:ext cx="8911687" cy="1280890"/>
          </a:xfrm>
        </p:spPr>
        <p:txBody>
          <a:bodyPr>
            <a:normAutofit/>
          </a:bodyPr>
          <a:lstStyle/>
          <a:p>
            <a:r>
              <a:rPr lang="en-US" sz="1800" b="1" i="0" dirty="0">
                <a:solidFill>
                  <a:srgbClr val="000000"/>
                </a:solidFill>
                <a:effectLst/>
                <a:latin typeface="Helvetica Neue"/>
              </a:rPr>
              <a:t>	</a:t>
            </a:r>
            <a:r>
              <a:rPr lang="en-US" b="1" i="0" dirty="0">
                <a:solidFill>
                  <a:srgbClr val="000000"/>
                </a:solidFill>
                <a:effectLst/>
                <a:latin typeface="Helvetica Neue"/>
              </a:rPr>
              <a:t/>
            </a:r>
            <a:br>
              <a:rPr lang="en-US" b="1" i="0" dirty="0">
                <a:solidFill>
                  <a:srgbClr val="000000"/>
                </a:solidFill>
                <a:effectLst/>
                <a:latin typeface="Helvetica Neue"/>
              </a:rPr>
            </a:br>
            <a:r>
              <a:rPr lang="en-IN" dirty="0">
                <a:latin typeface="Helvetica Neue"/>
              </a:rPr>
              <a:t>EXPLORATORY</a:t>
            </a:r>
            <a:r>
              <a:rPr lang="en-IN" dirty="0"/>
              <a:t> DATA ANALYSIS</a:t>
            </a:r>
          </a:p>
        </p:txBody>
      </p:sp>
      <p:pic>
        <p:nvPicPr>
          <p:cNvPr id="5" name="Content Placeholder 4">
            <a:extLst>
              <a:ext uri="{FF2B5EF4-FFF2-40B4-BE49-F238E27FC236}">
                <a16:creationId xmlns:a16="http://schemas.microsoft.com/office/drawing/2014/main" xmlns="" id="{37628D0A-C5B2-4D37-AF01-93180389E9BC}"/>
              </a:ext>
            </a:extLst>
          </p:cNvPr>
          <p:cNvPicPr>
            <a:picLocks noGrp="1" noChangeAspect="1"/>
          </p:cNvPicPr>
          <p:nvPr>
            <p:ph idx="1"/>
          </p:nvPr>
        </p:nvPicPr>
        <p:blipFill>
          <a:blip r:embed="rId2"/>
          <a:stretch>
            <a:fillRect/>
          </a:stretch>
        </p:blipFill>
        <p:spPr>
          <a:xfrm>
            <a:off x="4744683" y="2306497"/>
            <a:ext cx="4198055" cy="3778250"/>
          </a:xfrm>
        </p:spPr>
      </p:pic>
      <p:sp>
        <p:nvSpPr>
          <p:cNvPr id="7" name="TextBox 6">
            <a:extLst>
              <a:ext uri="{FF2B5EF4-FFF2-40B4-BE49-F238E27FC236}">
                <a16:creationId xmlns:a16="http://schemas.microsoft.com/office/drawing/2014/main" xmlns="" id="{82011538-5FC6-4BDD-B333-919334D79217}"/>
              </a:ext>
            </a:extLst>
          </p:cNvPr>
          <p:cNvSpPr txBox="1"/>
          <p:nvPr/>
        </p:nvSpPr>
        <p:spPr>
          <a:xfrm>
            <a:off x="2535650" y="1614854"/>
            <a:ext cx="6096000" cy="646331"/>
          </a:xfrm>
          <a:prstGeom prst="rect">
            <a:avLst/>
          </a:prstGeom>
          <a:noFill/>
        </p:spPr>
        <p:txBody>
          <a:bodyPr wrap="square">
            <a:spAutoFit/>
          </a:bodyPr>
          <a:lstStyle/>
          <a:p>
            <a:r>
              <a:rPr lang="en-US" sz="1800" b="1" i="0" dirty="0">
                <a:solidFill>
                  <a:srgbClr val="000000"/>
                </a:solidFill>
                <a:effectLst/>
                <a:latin typeface="Helvetica Neue"/>
              </a:rPr>
              <a:t>Bar Graph of the most common words in Product Description</a:t>
            </a:r>
            <a:endParaRPr lang="en-IN" dirty="0"/>
          </a:p>
        </p:txBody>
      </p:sp>
      <p:sp>
        <p:nvSpPr>
          <p:cNvPr id="9" name="TextBox 8">
            <a:extLst>
              <a:ext uri="{FF2B5EF4-FFF2-40B4-BE49-F238E27FC236}">
                <a16:creationId xmlns:a16="http://schemas.microsoft.com/office/drawing/2014/main" xmlns="" id="{E8145B8B-6F6C-4E13-B570-39C164EE945A}"/>
              </a:ext>
            </a:extLst>
          </p:cNvPr>
          <p:cNvSpPr txBox="1"/>
          <p:nvPr/>
        </p:nvSpPr>
        <p:spPr>
          <a:xfrm>
            <a:off x="2846737" y="6130059"/>
            <a:ext cx="8005989" cy="307777"/>
          </a:xfrm>
          <a:prstGeom prst="rect">
            <a:avLst/>
          </a:prstGeom>
          <a:noFill/>
        </p:spPr>
        <p:txBody>
          <a:bodyPr wrap="square">
            <a:spAutoFit/>
          </a:bodyPr>
          <a:lstStyle/>
          <a:p>
            <a:r>
              <a:rPr lang="en-US" sz="1400" b="0" i="0" dirty="0">
                <a:solidFill>
                  <a:srgbClr val="000000"/>
                </a:solidFill>
                <a:effectLst/>
                <a:latin typeface="Helvetica Neue"/>
              </a:rPr>
              <a:t>A bar graph of the 40 most frequent words occurring in the Product Description is made.</a:t>
            </a:r>
            <a:endParaRPr lang="en-IN" sz="1400" dirty="0"/>
          </a:p>
        </p:txBody>
      </p:sp>
    </p:spTree>
    <p:extLst>
      <p:ext uri="{BB962C8B-B14F-4D97-AF65-F5344CB8AC3E}">
        <p14:creationId xmlns:p14="http://schemas.microsoft.com/office/powerpoint/2010/main" val="374992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50C27-B1DE-4B73-98B9-E89D3768A295}"/>
              </a:ext>
            </a:extLst>
          </p:cNvPr>
          <p:cNvSpPr>
            <a:spLocks noGrp="1"/>
          </p:cNvSpPr>
          <p:nvPr>
            <p:ph type="title"/>
          </p:nvPr>
        </p:nvSpPr>
        <p:spPr/>
        <p:txBody>
          <a:bodyPr/>
          <a:lstStyle/>
          <a:p>
            <a:r>
              <a:rPr lang="en-IN" dirty="0">
                <a:latin typeface="Helvetica Neue"/>
              </a:rPr>
              <a:t>EXPLORATORY DATA ANALYSIS</a:t>
            </a:r>
          </a:p>
        </p:txBody>
      </p:sp>
      <p:sp>
        <p:nvSpPr>
          <p:cNvPr id="3" name="Content Placeholder 2">
            <a:extLst>
              <a:ext uri="{FF2B5EF4-FFF2-40B4-BE49-F238E27FC236}">
                <a16:creationId xmlns:a16="http://schemas.microsoft.com/office/drawing/2014/main" xmlns="" id="{75FFF37C-C2C6-4D84-9DD4-55EB44E183B4}"/>
              </a:ext>
            </a:extLst>
          </p:cNvPr>
          <p:cNvSpPr>
            <a:spLocks noGrp="1"/>
          </p:cNvSpPr>
          <p:nvPr>
            <p:ph idx="1"/>
          </p:nvPr>
        </p:nvSpPr>
        <p:spPr/>
        <p:txBody>
          <a:bodyPr/>
          <a:lstStyle/>
          <a:p>
            <a:pPr marL="0" indent="0">
              <a:buNone/>
            </a:pPr>
            <a:r>
              <a:rPr lang="en-IN" b="1" i="0" dirty="0">
                <a:solidFill>
                  <a:srgbClr val="000000"/>
                </a:solidFill>
                <a:effectLst/>
                <a:latin typeface="Helvetica Neue"/>
              </a:rPr>
              <a:t>Combining the redundant categories</a:t>
            </a:r>
          </a:p>
          <a:p>
            <a:pPr marL="0" indent="0">
              <a:buNone/>
            </a:pPr>
            <a:endParaRPr lang="en-IN" b="1" i="0" dirty="0">
              <a:solidFill>
                <a:srgbClr val="000000"/>
              </a:solidFill>
              <a:effectLst/>
              <a:latin typeface="Helvetica Neue"/>
            </a:endParaRPr>
          </a:p>
          <a:p>
            <a:pPr marL="0" indent="0">
              <a:buNone/>
            </a:pPr>
            <a:endParaRPr lang="en-IN" dirty="0"/>
          </a:p>
        </p:txBody>
      </p:sp>
      <p:pic>
        <p:nvPicPr>
          <p:cNvPr id="5" name="Picture 4">
            <a:extLst>
              <a:ext uri="{FF2B5EF4-FFF2-40B4-BE49-F238E27FC236}">
                <a16:creationId xmlns:a16="http://schemas.microsoft.com/office/drawing/2014/main" xmlns="" id="{3CF6E622-7DCA-442F-AF5F-6A5566D56355}"/>
              </a:ext>
            </a:extLst>
          </p:cNvPr>
          <p:cNvPicPr>
            <a:picLocks noChangeAspect="1"/>
          </p:cNvPicPr>
          <p:nvPr/>
        </p:nvPicPr>
        <p:blipFill>
          <a:blip r:embed="rId2"/>
          <a:stretch>
            <a:fillRect/>
          </a:stretch>
        </p:blipFill>
        <p:spPr>
          <a:xfrm>
            <a:off x="2518488" y="2508008"/>
            <a:ext cx="9345073" cy="3028805"/>
          </a:xfrm>
          <a:prstGeom prst="rect">
            <a:avLst/>
          </a:prstGeom>
        </p:spPr>
      </p:pic>
    </p:spTree>
    <p:extLst>
      <p:ext uri="{BB962C8B-B14F-4D97-AF65-F5344CB8AC3E}">
        <p14:creationId xmlns:p14="http://schemas.microsoft.com/office/powerpoint/2010/main" val="74299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86E26-FA1F-46CF-A8CA-3384279298FF}"/>
              </a:ext>
            </a:extLst>
          </p:cNvPr>
          <p:cNvSpPr>
            <a:spLocks noGrp="1"/>
          </p:cNvSpPr>
          <p:nvPr>
            <p:ph type="title"/>
          </p:nvPr>
        </p:nvSpPr>
        <p:spPr/>
        <p:txBody>
          <a:bodyPr/>
          <a:lstStyle/>
          <a:p>
            <a:r>
              <a:rPr lang="en-IN" dirty="0">
                <a:latin typeface="Helvetica Neue"/>
              </a:rPr>
              <a:t>EXPLORATORY</a:t>
            </a:r>
            <a:r>
              <a:rPr lang="en-IN" dirty="0"/>
              <a:t> </a:t>
            </a:r>
            <a:r>
              <a:rPr lang="en-IN" dirty="0">
                <a:latin typeface="Helvetica Neue"/>
              </a:rPr>
              <a:t>DATA ANALYSIS</a:t>
            </a:r>
          </a:p>
        </p:txBody>
      </p:sp>
      <p:sp>
        <p:nvSpPr>
          <p:cNvPr id="3" name="Content Placeholder 2">
            <a:extLst>
              <a:ext uri="{FF2B5EF4-FFF2-40B4-BE49-F238E27FC236}">
                <a16:creationId xmlns:a16="http://schemas.microsoft.com/office/drawing/2014/main" xmlns="" id="{9DA90B62-C8A0-494A-B7FE-0E292D82AAEB}"/>
              </a:ext>
            </a:extLst>
          </p:cNvPr>
          <p:cNvSpPr>
            <a:spLocks noGrp="1"/>
          </p:cNvSpPr>
          <p:nvPr>
            <p:ph idx="1"/>
          </p:nvPr>
        </p:nvSpPr>
        <p:spPr/>
        <p:txBody>
          <a:bodyPr/>
          <a:lstStyle/>
          <a:p>
            <a:pPr marL="0" indent="0">
              <a:buNone/>
            </a:pPr>
            <a:r>
              <a:rPr lang="en-IN" b="1" i="0" dirty="0">
                <a:solidFill>
                  <a:srgbClr val="000000"/>
                </a:solidFill>
                <a:effectLst/>
                <a:latin typeface="Helvetica Neue"/>
              </a:rPr>
              <a:t>Sentiment Analysis</a:t>
            </a:r>
          </a:p>
          <a:p>
            <a:r>
              <a:rPr lang="en-US" b="0" i="0" dirty="0">
                <a:solidFill>
                  <a:srgbClr val="000000"/>
                </a:solidFill>
                <a:effectLst/>
                <a:latin typeface="Helvetica Neue"/>
              </a:rPr>
              <a:t>Sentiment analysis of the Product Description corresponding to each category. This is done by measuring the polarity of each product's description.</a:t>
            </a:r>
          </a:p>
          <a:p>
            <a:pPr marL="0" indent="0">
              <a:buNone/>
            </a:pPr>
            <a:endParaRPr lang="en-IN" dirty="0"/>
          </a:p>
        </p:txBody>
      </p:sp>
      <p:pic>
        <p:nvPicPr>
          <p:cNvPr id="5" name="Picture 4">
            <a:extLst>
              <a:ext uri="{FF2B5EF4-FFF2-40B4-BE49-F238E27FC236}">
                <a16:creationId xmlns:a16="http://schemas.microsoft.com/office/drawing/2014/main" xmlns="" id="{50700B89-223D-4A14-835D-9E8BED0555C0}"/>
              </a:ext>
            </a:extLst>
          </p:cNvPr>
          <p:cNvPicPr>
            <a:picLocks noChangeAspect="1"/>
          </p:cNvPicPr>
          <p:nvPr/>
        </p:nvPicPr>
        <p:blipFill>
          <a:blip r:embed="rId2"/>
          <a:stretch>
            <a:fillRect/>
          </a:stretch>
        </p:blipFill>
        <p:spPr>
          <a:xfrm>
            <a:off x="2589212" y="3342553"/>
            <a:ext cx="8911688" cy="2675647"/>
          </a:xfrm>
          <a:prstGeom prst="rect">
            <a:avLst/>
          </a:prstGeom>
        </p:spPr>
      </p:pic>
    </p:spTree>
    <p:extLst>
      <p:ext uri="{BB962C8B-B14F-4D97-AF65-F5344CB8AC3E}">
        <p14:creationId xmlns:p14="http://schemas.microsoft.com/office/powerpoint/2010/main" val="351582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DD1B1-0777-42A2-B456-A4B26AED0C93}"/>
              </a:ext>
            </a:extLst>
          </p:cNvPr>
          <p:cNvSpPr>
            <a:spLocks noGrp="1"/>
          </p:cNvSpPr>
          <p:nvPr>
            <p:ph type="title"/>
          </p:nvPr>
        </p:nvSpPr>
        <p:spPr/>
        <p:txBody>
          <a:bodyPr/>
          <a:lstStyle/>
          <a:p>
            <a:r>
              <a:rPr lang="en-IN" i="0" dirty="0">
                <a:solidFill>
                  <a:srgbClr val="000000"/>
                </a:solidFill>
                <a:effectLst/>
                <a:latin typeface="Helvetica Neue"/>
              </a:rPr>
              <a:t>Text Length Analysis</a:t>
            </a:r>
            <a:br>
              <a:rPr lang="en-IN"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xmlns="" id="{A101B55F-4ECF-4280-9FF1-877E5D3A4138}"/>
              </a:ext>
            </a:extLst>
          </p:cNvPr>
          <p:cNvSpPr>
            <a:spLocks noGrp="1"/>
          </p:cNvSpPr>
          <p:nvPr>
            <p:ph idx="1"/>
          </p:nvPr>
        </p:nvSpPr>
        <p:spPr/>
        <p:txBody>
          <a:bodyPr/>
          <a:lstStyle/>
          <a:p>
            <a:r>
              <a:rPr lang="en-US" b="1" i="0" dirty="0">
                <a:solidFill>
                  <a:srgbClr val="000000"/>
                </a:solidFill>
                <a:effectLst/>
                <a:latin typeface="Helvetica Neue"/>
              </a:rPr>
              <a:t>Visualization of the Minimum description length across all the categories</a:t>
            </a:r>
          </a:p>
          <a:p>
            <a:endParaRPr lang="en-IN" dirty="0"/>
          </a:p>
        </p:txBody>
      </p:sp>
      <p:pic>
        <p:nvPicPr>
          <p:cNvPr id="5" name="Picture 4">
            <a:extLst>
              <a:ext uri="{FF2B5EF4-FFF2-40B4-BE49-F238E27FC236}">
                <a16:creationId xmlns:a16="http://schemas.microsoft.com/office/drawing/2014/main" xmlns="" id="{9577D0F0-097E-418F-8C0F-C77E4DA01C7F}"/>
              </a:ext>
            </a:extLst>
          </p:cNvPr>
          <p:cNvPicPr>
            <a:picLocks noChangeAspect="1"/>
          </p:cNvPicPr>
          <p:nvPr/>
        </p:nvPicPr>
        <p:blipFill>
          <a:blip r:embed="rId2"/>
          <a:stretch>
            <a:fillRect/>
          </a:stretch>
        </p:blipFill>
        <p:spPr>
          <a:xfrm>
            <a:off x="3201843" y="2560266"/>
            <a:ext cx="7383030" cy="3673624"/>
          </a:xfrm>
          <a:prstGeom prst="rect">
            <a:avLst/>
          </a:prstGeom>
        </p:spPr>
      </p:pic>
    </p:spTree>
    <p:extLst>
      <p:ext uri="{BB962C8B-B14F-4D97-AF65-F5344CB8AC3E}">
        <p14:creationId xmlns:p14="http://schemas.microsoft.com/office/powerpoint/2010/main" val="17223639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TM02892315[[fn=Wisp]]</Template>
  <TotalTime>601</TotalTime>
  <Words>420</Words>
  <Application>Microsoft Office PowerPoint</Application>
  <PresentationFormat>Widescreen</PresentationFormat>
  <Paragraphs>64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SimSun</vt:lpstr>
      <vt:lpstr>Arial</vt:lpstr>
      <vt:lpstr>Century Gothic</vt:lpstr>
      <vt:lpstr>Helvetica Neue</vt:lpstr>
      <vt:lpstr>Times New Roman</vt:lpstr>
      <vt:lpstr>Wingdings 3</vt:lpstr>
      <vt:lpstr>Wisp</vt:lpstr>
      <vt:lpstr>FLIPKART PRODUCT ANALYSIS AND PREDICTION</vt:lpstr>
      <vt:lpstr>CONTENTS</vt:lpstr>
      <vt:lpstr>INTRODUCTION</vt:lpstr>
      <vt:lpstr>DATA DESCRIPTION</vt:lpstr>
      <vt:lpstr>EXPLORATORY DATA ANALYSIS</vt:lpstr>
      <vt:lpstr>  EXPLORATORY DATA ANALYSIS</vt:lpstr>
      <vt:lpstr>EXPLORATORY DATA ANALYSIS</vt:lpstr>
      <vt:lpstr>EXPLORATORY DATA ANALYSIS</vt:lpstr>
      <vt:lpstr>Text Length Analysis </vt:lpstr>
      <vt:lpstr>Text Length Analysis</vt:lpstr>
      <vt:lpstr>Text Length Analysis</vt:lpstr>
      <vt:lpstr>Data Cleaning and Pre-processing </vt:lpstr>
      <vt:lpstr>Visualization </vt:lpstr>
      <vt:lpstr>Visualization</vt:lpstr>
      <vt:lpstr>Balancing out the Dataset </vt:lpstr>
      <vt:lpstr>Balancing out the Dataset</vt:lpstr>
      <vt:lpstr>Balancing out the Dataset</vt:lpstr>
      <vt:lpstr>Modelling</vt:lpstr>
      <vt:lpstr>Modelling</vt:lpstr>
      <vt:lpstr>Modelling</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Pooja Selby</dc:creator>
  <cp:lastModifiedBy>Microsoft account</cp:lastModifiedBy>
  <cp:revision>17</cp:revision>
  <dcterms:created xsi:type="dcterms:W3CDTF">2021-12-17T05:23:44Z</dcterms:created>
  <dcterms:modified xsi:type="dcterms:W3CDTF">2021-12-17T17:03:12Z</dcterms:modified>
</cp:coreProperties>
</file>