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4" r:id="rId6"/>
    <p:sldId id="275" r:id="rId7"/>
    <p:sldId id="276" r:id="rId8"/>
    <p:sldId id="278" r:id="rId9"/>
    <p:sldId id="279" r:id="rId10"/>
    <p:sldId id="280" r:id="rId11"/>
    <p:sldId id="277" r:id="rId12"/>
    <p:sldId id="281" r:id="rId13"/>
    <p:sldId id="282" r:id="rId14"/>
    <p:sldId id="283" r:id="rId15"/>
    <p:sldId id="273" r:id="rId16"/>
    <p:sldId id="28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BE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66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F33D-AE92-4C33-90B8-DA7D1D3A5D05}" type="datetimeFigureOut">
              <a:rPr lang="en-IN" smtClean="0"/>
              <a:pPr/>
              <a:t>14-08-2021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72C5425-01BC-48D4-A0E6-0C7C608E28B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8015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F33D-AE92-4C33-90B8-DA7D1D3A5D05}" type="datetimeFigureOut">
              <a:rPr lang="en-IN" smtClean="0"/>
              <a:pPr/>
              <a:t>14-08-2021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5425-01BC-48D4-A0E6-0C7C608E28B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7167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F33D-AE92-4C33-90B8-DA7D1D3A5D05}" type="datetimeFigureOut">
              <a:rPr lang="en-IN" smtClean="0"/>
              <a:pPr/>
              <a:t>14-08-2021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5425-01BC-48D4-A0E6-0C7C608E28B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5473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F33D-AE92-4C33-90B8-DA7D1D3A5D05}" type="datetimeFigureOut">
              <a:rPr lang="en-IN" smtClean="0"/>
              <a:pPr/>
              <a:t>14-08-2021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5425-01BC-48D4-A0E6-0C7C608E28B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0705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F33D-AE92-4C33-90B8-DA7D1D3A5D05}" type="datetimeFigureOut">
              <a:rPr lang="en-IN" smtClean="0"/>
              <a:pPr/>
              <a:t>14-08-2021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5425-01BC-48D4-A0E6-0C7C608E28B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5658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F33D-AE92-4C33-90B8-DA7D1D3A5D05}" type="datetimeFigureOut">
              <a:rPr lang="en-IN" smtClean="0"/>
              <a:pPr/>
              <a:t>14-08-2021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5425-01BC-48D4-A0E6-0C7C608E28B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7875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F33D-AE92-4C33-90B8-DA7D1D3A5D05}" type="datetimeFigureOut">
              <a:rPr lang="en-IN" smtClean="0"/>
              <a:pPr/>
              <a:t>14-08-2021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5425-01BC-48D4-A0E6-0C7C608E28B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2464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F33D-AE92-4C33-90B8-DA7D1D3A5D05}" type="datetimeFigureOut">
              <a:rPr lang="en-IN" smtClean="0"/>
              <a:pPr/>
              <a:t>14-08-2021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5425-01BC-48D4-A0E6-0C7C608E28B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0320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F33D-AE92-4C33-90B8-DA7D1D3A5D05}" type="datetimeFigureOut">
              <a:rPr lang="en-IN" smtClean="0"/>
              <a:pPr/>
              <a:t>14-08-2021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5425-01BC-48D4-A0E6-0C7C608E28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9127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F33D-AE92-4C33-90B8-DA7D1D3A5D05}" type="datetimeFigureOut">
              <a:rPr lang="en-IN" smtClean="0"/>
              <a:pPr/>
              <a:t>14-08-2021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5425-01BC-48D4-A0E6-0C7C608E28B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9348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1E9F33D-AE92-4C33-90B8-DA7D1D3A5D05}" type="datetimeFigureOut">
              <a:rPr lang="en-IN" smtClean="0"/>
              <a:pPr/>
              <a:t>14-08-2021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5425-01BC-48D4-A0E6-0C7C608E28B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1510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9F33D-AE92-4C33-90B8-DA7D1D3A5D05}" type="datetimeFigureOut">
              <a:rPr lang="en-IN" smtClean="0"/>
              <a:pPr/>
              <a:t>14-08-2021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72C5425-01BC-48D4-A0E6-0C7C608E28B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0804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texts.com/fpp2/missing-outliers.html" TargetMode="External"/><Relationship Id="rId7" Type="http://schemas.openxmlformats.org/officeDocument/2006/relationships/hyperlink" Target="https://www.mygreatlearning.com/blog/what-is-ridge-regression/" TargetMode="External"/><Relationship Id="rId2" Type="http://schemas.openxmlformats.org/officeDocument/2006/relationships/hyperlink" Target="https://www.kaggle.com/c/house-prices-advanced-regression-techniques/data?select=train.cs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catalog-of-variable-transformations-to-make-your-model-works-better-7b506bf80b97" TargetMode="External"/><Relationship Id="rId5" Type="http://schemas.openxmlformats.org/officeDocument/2006/relationships/hyperlink" Target="https://www.statisticssolutions.com/free-resources/directory-of-statistical-analyses/selection-process-for-multiple-regression/?__cf_chl_jschl_tk__=pmd_74389c44f71e14addbe64fdabc32043ac6a94f12-1628193864-0-gqNtZGzNAk2jcnBszQm6" TargetMode="External"/><Relationship Id="rId4" Type="http://schemas.openxmlformats.org/officeDocument/2006/relationships/hyperlink" Target="https://www.americanboard.org/ptk/measures-of-central-tendency-and-variability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36">
            <a:extLst>
              <a:ext uri="{FF2B5EF4-FFF2-40B4-BE49-F238E27FC236}">
                <a16:creationId xmlns="" xmlns:a16="http://schemas.microsoft.com/office/drawing/2014/main" id="{1CE580D1-F917-4567-AFB4-99AA9B52AD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31" name="Picture 138">
            <a:extLst>
              <a:ext uri="{FF2B5EF4-FFF2-40B4-BE49-F238E27FC236}">
                <a16:creationId xmlns="" xmlns:a16="http://schemas.microsoft.com/office/drawing/2014/main" id="{1F5620B8-A2D8-4568-B566-F0453A0D91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32" name="Straight Connector 140">
            <a:extLst>
              <a:ext uri="{FF2B5EF4-FFF2-40B4-BE49-F238E27FC236}">
                <a16:creationId xmlns="" xmlns:a16="http://schemas.microsoft.com/office/drawing/2014/main" id="{1C7D2BA4-4B7A-4596-8BCC-5CF7154238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42">
            <a:extLst>
              <a:ext uri="{FF2B5EF4-FFF2-40B4-BE49-F238E27FC236}">
                <a16:creationId xmlns="" xmlns:a16="http://schemas.microsoft.com/office/drawing/2014/main" id="{4977F1E1-2B6F-4BB6-899F-67D8764D83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34" name="Rectangle 144">
            <a:extLst>
              <a:ext uri="{FF2B5EF4-FFF2-40B4-BE49-F238E27FC236}">
                <a16:creationId xmlns="" xmlns:a16="http://schemas.microsoft.com/office/drawing/2014/main" id="{65513E21-21B0-48DB-8CF1-35E43B33A4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GitHub - RohitLearner/House-Prices-Visualization-Prediction: Predict sales  prices and practice different machine learning regressors.">
            <a:extLst>
              <a:ext uri="{FF2B5EF4-FFF2-40B4-BE49-F238E27FC236}">
                <a16:creationId xmlns="" xmlns:a16="http://schemas.microsoft.com/office/drawing/2014/main" id="{E292FDC1-ACB8-4DA7-ACEC-9FD59E2F21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5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6430" r="-1" b="856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DD43DC-BE41-42F5-B7D4-1A9864EA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636" y="992221"/>
            <a:ext cx="6247308" cy="4873558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4800" dirty="0" smtClean="0"/>
              <a:t>House </a:t>
            </a:r>
            <a:r>
              <a:rPr lang="en-US" sz="4800" dirty="0"/>
              <a:t>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C56AA75-E1C8-457E-80F0-A93E8FCB3A0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25236" y="3200404"/>
            <a:ext cx="3306722" cy="2105891"/>
          </a:xfrm>
        </p:spPr>
        <p:txBody>
          <a:bodyPr vert="horz" lIns="91440" tIns="91440" rIns="91440" bIns="91440" rtlCol="0" anchor="ctr">
            <a:normAutofit/>
          </a:bodyPr>
          <a:lstStyle/>
          <a:p>
            <a:pPr marL="0" indent="0" algn="r">
              <a:buNone/>
            </a:pPr>
            <a:r>
              <a:rPr lang="en-US" sz="1600" cap="all" dirty="0" smtClean="0"/>
              <a:t>Presented by,</a:t>
            </a:r>
          </a:p>
          <a:p>
            <a:pPr marL="0" indent="0" algn="r">
              <a:buNone/>
            </a:pPr>
            <a:r>
              <a:rPr lang="en-US" sz="1600" cap="all" dirty="0" smtClean="0"/>
              <a:t>   </a:t>
            </a:r>
            <a:r>
              <a:rPr lang="en-US" sz="1600" cap="all" dirty="0" err="1" smtClean="0"/>
              <a:t>Lekshmi</a:t>
            </a:r>
            <a:r>
              <a:rPr lang="en-US" sz="1600" cap="all" dirty="0" smtClean="0"/>
              <a:t> </a:t>
            </a:r>
            <a:r>
              <a:rPr lang="en-US" sz="1600" cap="all" dirty="0" err="1" smtClean="0"/>
              <a:t>ChandraN</a:t>
            </a:r>
            <a:r>
              <a:rPr lang="en-US" sz="1600" cap="all" dirty="0" smtClean="0"/>
              <a:t> </a:t>
            </a:r>
            <a:r>
              <a:rPr lang="en-US" sz="1600" cap="all" dirty="0" err="1" smtClean="0"/>
              <a:t>Sheela</a:t>
            </a:r>
            <a:endParaRPr lang="en-US" sz="1600" cap="all" dirty="0" smtClean="0"/>
          </a:p>
          <a:p>
            <a:pPr marL="0" indent="0" algn="r">
              <a:buNone/>
            </a:pPr>
            <a:r>
              <a:rPr lang="en-US" sz="1600" cap="all" dirty="0" smtClean="0"/>
              <a:t>   Patricia Adolph</a:t>
            </a:r>
          </a:p>
          <a:p>
            <a:pPr marL="0" indent="0" algn="r">
              <a:buNone/>
            </a:pPr>
            <a:r>
              <a:rPr lang="en-US" sz="1600" cap="all" dirty="0" smtClean="0"/>
              <a:t>   </a:t>
            </a:r>
            <a:r>
              <a:rPr lang="en-US" sz="1600" cap="all" dirty="0" err="1" smtClean="0"/>
              <a:t>Pooja</a:t>
            </a:r>
            <a:r>
              <a:rPr lang="en-US" sz="1600" cap="all" dirty="0" smtClean="0"/>
              <a:t> </a:t>
            </a:r>
            <a:r>
              <a:rPr lang="en-US" sz="1600" cap="all" dirty="0" err="1" smtClean="0"/>
              <a:t>selby</a:t>
            </a:r>
            <a:endParaRPr lang="en-US" sz="1600" cap="all" dirty="0"/>
          </a:p>
        </p:txBody>
      </p:sp>
      <p:cxnSp>
        <p:nvCxnSpPr>
          <p:cNvPr id="1035" name="Straight Connector 146">
            <a:extLst>
              <a:ext uri="{FF2B5EF4-FFF2-40B4-BE49-F238E27FC236}">
                <a16:creationId xmlns="" xmlns:a16="http://schemas.microsoft.com/office/drawing/2014/main" id="{580B8A35-DEA7-4D43-9DF8-90B4681D0F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66428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Multiple linear stepwise backward selection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6348530" cy="3450613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Backward stepwise selection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 variable selection method which:</a:t>
            </a:r>
          </a:p>
          <a:p>
            <a:pPr fontAlgn="base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Begins with a model that contains all variables under consideration.</a:t>
            </a:r>
          </a:p>
          <a:p>
            <a:pPr fontAlgn="base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 starts removing the least significant variables one after the other.</a:t>
            </a:r>
          </a:p>
          <a:p>
            <a:pPr fontAlgn="base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Until a pre-specified stopping rule is reached or until no variable is left in the model.</a:t>
            </a:r>
          </a:p>
        </p:txBody>
      </p:sp>
      <p:sp>
        <p:nvSpPr>
          <p:cNvPr id="4" name="Rectangle 30">
            <a:extLst>
              <a:ext uri="{FF2B5EF4-FFF2-40B4-BE49-F238E27FC236}">
                <a16:creationId xmlns="" xmlns:a16="http://schemas.microsoft.com/office/drawing/2014/main" id="{26391855-80FC-45EE-B963-16F048B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977248" y="2053828"/>
            <a:ext cx="3108943" cy="3433909"/>
          </a:xfrm>
          <a:prstGeom prst="rect">
            <a:avLst/>
          </a:prstGeom>
          <a:solidFill>
            <a:schemeClr val="bg1"/>
          </a:solidFill>
          <a:ln w="762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w="38100" h="38100"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68249" y="2216727"/>
            <a:ext cx="2666012" cy="87043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476" y="3231137"/>
            <a:ext cx="2636631" cy="91136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9383" y="4281055"/>
            <a:ext cx="2621017" cy="99917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0">
            <a:extLst>
              <a:ext uri="{FF2B5EF4-FFF2-40B4-BE49-F238E27FC236}">
                <a16:creationId xmlns="" xmlns:a16="http://schemas.microsoft.com/office/drawing/2014/main" id="{26391855-80FC-45EE-B963-16F048B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479466" y="4405745"/>
            <a:ext cx="6251370" cy="1094510"/>
          </a:xfrm>
          <a:prstGeom prst="rect">
            <a:avLst/>
          </a:prstGeom>
          <a:solidFill>
            <a:schemeClr val="bg1"/>
          </a:solidFill>
          <a:ln w="762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w="38100" h="38100"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CAEAD9-7F6D-44E1-AC51-F7D0DD57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House price Prediction – Multiple linear stepwise backward selection model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00155886-E859-46A1-958E-FF4BFA1B9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6279256" cy="345061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(Train, Test) : (80, 20)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Why stepwise regression?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Identify initial model using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Stepwise Backward Regression using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Adjusted R squared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value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p-value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significance</a:t>
            </a:r>
          </a:p>
          <a:p>
            <a:pPr>
              <a:buFont typeface="Wingdings" pitchFamily="2" charset="2"/>
              <a:buChar char="Ø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30">
            <a:extLst>
              <a:ext uri="{FF2B5EF4-FFF2-40B4-BE49-F238E27FC236}">
                <a16:creationId xmlns="" xmlns:a16="http://schemas.microsoft.com/office/drawing/2014/main" id="{26391855-80FC-45EE-B963-16F048B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977248" y="2053828"/>
            <a:ext cx="3108943" cy="3433909"/>
          </a:xfrm>
          <a:prstGeom prst="rect">
            <a:avLst/>
          </a:prstGeom>
          <a:solidFill>
            <a:schemeClr val="bg1"/>
          </a:solidFill>
          <a:ln w="762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w="38100" h="38100"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4341" y="4516582"/>
            <a:ext cx="3056897" cy="84759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399" y="4496162"/>
            <a:ext cx="2881783" cy="86831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09717" y="2118884"/>
            <a:ext cx="2286000" cy="327146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822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>
            <a:extLst>
              <a:ext uri="{FF2B5EF4-FFF2-40B4-BE49-F238E27FC236}">
                <a16:creationId xmlns="" xmlns:a16="http://schemas.microsoft.com/office/drawing/2014/main" id="{26391855-80FC-45EE-B963-16F048B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423936" y="2053824"/>
            <a:ext cx="3108943" cy="3433909"/>
          </a:xfrm>
          <a:prstGeom prst="rect">
            <a:avLst/>
          </a:prstGeom>
          <a:solidFill>
            <a:schemeClr val="bg1"/>
          </a:solidFill>
          <a:ln w="762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w="38100" h="38100"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assumptions of the fitted model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79290" y="2195847"/>
            <a:ext cx="3078856" cy="3450613"/>
          </a:xfrm>
        </p:spPr>
        <p:txBody>
          <a:bodyPr>
            <a:normAutofit fontScale="70000" lnSpcReduction="20000"/>
          </a:bodyPr>
          <a:lstStyle/>
          <a:p>
            <a:pPr marL="274320" indent="-274320" fontAlgn="base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Mean of Residuals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1.971192893764631e-15</a:t>
            </a:r>
          </a:p>
          <a:p>
            <a:pPr marL="274320" indent="-274320" fontAlgn="base">
              <a:buFont typeface="+mj-lt"/>
              <a:buAutoNum type="arabicPeriod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Homoscedasticity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No pattern observed in the plot</a:t>
            </a:r>
          </a:p>
          <a:p>
            <a:pPr marL="274320" indent="-274320" fontAlgn="base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Residuals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 normally distributed</a:t>
            </a:r>
          </a:p>
          <a:p>
            <a:pPr marL="274320" indent="-274320" fontAlgn="base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Autocorrelation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residuals: Durbin- Watson Test value is 2.01 and no pattern observed</a:t>
            </a:r>
          </a:p>
          <a:p>
            <a:pPr marL="274320" indent="-274320" fontAlgn="base">
              <a:buFont typeface="+mj-lt"/>
              <a:buAutoNum type="arabicPeriod"/>
            </a:pP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Multicollinearity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Correlation detected from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corrplot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base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Evaluation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Metrices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0">
            <a:extLst>
              <a:ext uri="{FF2B5EF4-FFF2-40B4-BE49-F238E27FC236}">
                <a16:creationId xmlns="" xmlns:a16="http://schemas.microsoft.com/office/drawing/2014/main" id="{26391855-80FC-45EE-B963-16F048B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977248" y="2053828"/>
            <a:ext cx="3108943" cy="3433909"/>
          </a:xfrm>
          <a:prstGeom prst="rect">
            <a:avLst/>
          </a:prstGeom>
          <a:solidFill>
            <a:schemeClr val="bg1"/>
          </a:solidFill>
          <a:ln w="762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w="38100" h="38100"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5125" y="2172842"/>
            <a:ext cx="2175163" cy="145010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65130" y="3781206"/>
            <a:ext cx="2176576" cy="152508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0" name="Rectangle 30">
            <a:extLst>
              <a:ext uri="{FF2B5EF4-FFF2-40B4-BE49-F238E27FC236}">
                <a16:creationId xmlns="" xmlns:a16="http://schemas.microsoft.com/office/drawing/2014/main" id="{26391855-80FC-45EE-B963-16F048B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07463" y="2067678"/>
            <a:ext cx="3108943" cy="3433909"/>
          </a:xfrm>
          <a:prstGeom prst="rect">
            <a:avLst/>
          </a:prstGeom>
          <a:solidFill>
            <a:schemeClr val="bg1"/>
          </a:solidFill>
          <a:ln w="762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w="38100" h="38100"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72023" y="2183396"/>
            <a:ext cx="1426430" cy="98929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86950" y="2211435"/>
            <a:ext cx="981272" cy="9949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07527" y="3296048"/>
            <a:ext cx="1391367" cy="72177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92013" y="4242200"/>
            <a:ext cx="1581079" cy="117493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44076" y="3360674"/>
            <a:ext cx="1365945" cy="116378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Ridge regression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00155886-E859-46A1-958E-FF4BFA1B9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6279256" cy="34506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Ridge regression is a method of estimating the  coefficients of multiple-regression models in scenarios where independent variables are highly correlated.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Ridge regression adds “squared magnitude” of coefficient as penalty term to the loss function.</a:t>
            </a:r>
          </a:p>
          <a:p>
            <a:pPr>
              <a:lnSpc>
                <a:spcPct val="100000"/>
              </a:lnSpc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technique works very well to avoid over-fitting issue.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30">
            <a:extLst>
              <a:ext uri="{FF2B5EF4-FFF2-40B4-BE49-F238E27FC236}">
                <a16:creationId xmlns="" xmlns:a16="http://schemas.microsoft.com/office/drawing/2014/main" id="{26391855-80FC-45EE-B963-16F048B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977248" y="2053828"/>
            <a:ext cx="3108943" cy="3433909"/>
          </a:xfrm>
          <a:prstGeom prst="rect">
            <a:avLst/>
          </a:prstGeom>
          <a:solidFill>
            <a:schemeClr val="bg1"/>
          </a:solidFill>
          <a:ln w="762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w="38100" h="38100"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8458" y="2917701"/>
            <a:ext cx="2266950" cy="113347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340437" y="2175164"/>
            <a:ext cx="23829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Here the </a:t>
            </a:r>
            <a:r>
              <a:rPr lang="en-US" sz="1400" i="1" dirty="0" smtClean="0">
                <a:solidFill>
                  <a:srgbClr val="EBE600"/>
                </a:solidFill>
                <a:latin typeface="Times New Roman" pitchFamily="18" charset="0"/>
                <a:cs typeface="Times New Roman" pitchFamily="18" charset="0"/>
              </a:rPr>
              <a:t>highlighted</a:t>
            </a:r>
            <a:r>
              <a:rPr lang="en-US" sz="14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 part represents L2 regularization element.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54287" y="4156424"/>
            <a:ext cx="2382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If </a:t>
            </a:r>
            <a:r>
              <a:rPr lang="en-US" sz="1400" i="1" dirty="0" smtClean="0"/>
              <a:t>lambda</a:t>
            </a:r>
            <a:r>
              <a:rPr lang="en-US" sz="1400" dirty="0" smtClean="0"/>
              <a:t> is zero then you can imagine we get back OLS. It’s important how </a:t>
            </a:r>
            <a:r>
              <a:rPr lang="en-US" sz="1400" i="1" dirty="0" smtClean="0"/>
              <a:t>lambda</a:t>
            </a:r>
            <a:r>
              <a:rPr lang="en-US" sz="1400" dirty="0" smtClean="0"/>
              <a:t> is chosen.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Ridge regression house price model evaluation</a:t>
            </a:r>
            <a:endParaRPr lang="en-US" dirty="0"/>
          </a:p>
        </p:txBody>
      </p:sp>
      <p:sp>
        <p:nvSpPr>
          <p:cNvPr id="5" name="Rectangle 30">
            <a:extLst>
              <a:ext uri="{FF2B5EF4-FFF2-40B4-BE49-F238E27FC236}">
                <a16:creationId xmlns="" xmlns:a16="http://schemas.microsoft.com/office/drawing/2014/main" id="{26391855-80FC-45EE-B963-16F048B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977248" y="2053828"/>
            <a:ext cx="3108943" cy="3433909"/>
          </a:xfrm>
          <a:prstGeom prst="rect">
            <a:avLst/>
          </a:prstGeom>
          <a:solidFill>
            <a:schemeClr val="bg1"/>
          </a:solidFill>
          <a:ln w="762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w="38100" h="38100"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2093" y="2202005"/>
            <a:ext cx="2389044" cy="310179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7" name="Rectangle 30">
            <a:extLst>
              <a:ext uri="{FF2B5EF4-FFF2-40B4-BE49-F238E27FC236}">
                <a16:creationId xmlns="" xmlns:a16="http://schemas.microsoft.com/office/drawing/2014/main" id="{26391855-80FC-45EE-B963-16F048B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21318" y="2053823"/>
            <a:ext cx="3108943" cy="3433909"/>
          </a:xfrm>
          <a:prstGeom prst="rect">
            <a:avLst/>
          </a:prstGeom>
          <a:solidFill>
            <a:schemeClr val="bg1"/>
          </a:solidFill>
          <a:ln w="762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w="38100" h="38100"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8323" y="3164488"/>
            <a:ext cx="2743822" cy="219724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9" name="Rectangle 30">
            <a:extLst>
              <a:ext uri="{FF2B5EF4-FFF2-40B4-BE49-F238E27FC236}">
                <a16:creationId xmlns="" xmlns:a16="http://schemas.microsoft.com/office/drawing/2014/main" id="{26391855-80FC-45EE-B963-16F048B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465388" y="2067673"/>
            <a:ext cx="3108943" cy="3433909"/>
          </a:xfrm>
          <a:prstGeom prst="rect">
            <a:avLst/>
          </a:prstGeom>
          <a:solidFill>
            <a:schemeClr val="bg1"/>
          </a:solidFill>
          <a:ln w="762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w="38100" h="38100"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85046" y="2258722"/>
            <a:ext cx="2834552" cy="301567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918362" y="2147452"/>
            <a:ext cx="2757056" cy="8925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82880" indent="-182880">
              <a:buFont typeface="+mj-lt"/>
              <a:buAutoNum type="arabicPeriod"/>
            </a:pPr>
            <a:r>
              <a:rPr lang="en-US" sz="1300" dirty="0" smtClean="0"/>
              <a:t>Mean Absolute Error (MAE)</a:t>
            </a:r>
          </a:p>
          <a:p>
            <a:pPr marL="182880" indent="-182880">
              <a:buFont typeface="+mj-lt"/>
              <a:buAutoNum type="arabicPeriod"/>
            </a:pPr>
            <a:r>
              <a:rPr lang="en-US" sz="1300" dirty="0" smtClean="0"/>
              <a:t>Mean Squared Error (MSE)</a:t>
            </a:r>
          </a:p>
          <a:p>
            <a:pPr marL="182880" indent="-182880">
              <a:buFont typeface="+mj-lt"/>
              <a:buAutoNum type="arabicPeriod"/>
            </a:pPr>
            <a:r>
              <a:rPr lang="en-US" sz="1300" dirty="0" smtClean="0"/>
              <a:t>Root Mean Squared Error (RMSE)</a:t>
            </a:r>
          </a:p>
          <a:p>
            <a:pPr marL="182880" indent="-182880">
              <a:buFont typeface="+mj-lt"/>
              <a:buAutoNum type="arabicPeriod"/>
            </a:pPr>
            <a:r>
              <a:rPr lang="en-US" sz="1300" dirty="0" smtClean="0"/>
              <a:t>R square</a:t>
            </a:r>
            <a:endParaRPr lang="en-US" sz="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DF4643-72C6-46A2-B2CF-12624527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references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00155886-E859-46A1-958E-FF4BFA1B9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293" y="2015732"/>
            <a:ext cx="9587345" cy="3450613"/>
          </a:xfrm>
        </p:spPr>
        <p:txBody>
          <a:bodyPr>
            <a:normAutofit fontScale="62500" lnSpcReduction="20000"/>
          </a:bodyPr>
          <a:lstStyle/>
          <a:p>
            <a:r>
              <a:rPr lang="en-IN" i="1" dirty="0" smtClean="0"/>
              <a:t>House Price Prediction </a:t>
            </a:r>
            <a:r>
              <a:rPr lang="en-IN" dirty="0" smtClean="0"/>
              <a:t>| </a:t>
            </a:r>
            <a:r>
              <a:rPr lang="en-IN" dirty="0" err="1" smtClean="0"/>
              <a:t>Kaggle</a:t>
            </a:r>
            <a:r>
              <a:rPr lang="en-IN" i="1" dirty="0" smtClean="0"/>
              <a:t> </a:t>
            </a:r>
            <a:r>
              <a:rPr lang="en-IN" u="sng" dirty="0" smtClean="0">
                <a:solidFill>
                  <a:srgbClr val="00B0F0"/>
                </a:solidFill>
                <a:hlinkClick r:id="rId2"/>
              </a:rPr>
              <a:t>https://www.kaggle.com/c/house-prices-advanced-regression-techniques/data?select=train.csv</a:t>
            </a:r>
            <a:r>
              <a:rPr lang="en-IN" dirty="0" smtClean="0">
                <a:solidFill>
                  <a:srgbClr val="00B0F0"/>
                </a:solidFill>
              </a:rPr>
              <a:t> 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IN" i="1" dirty="0" smtClean="0"/>
              <a:t>Forecasting: Principles and Practice (2nd </a:t>
            </a:r>
            <a:r>
              <a:rPr lang="en-IN" i="1" dirty="0" err="1" smtClean="0"/>
              <a:t>ed</a:t>
            </a:r>
            <a:r>
              <a:rPr lang="en-IN" i="1" dirty="0" smtClean="0"/>
              <a:t>)</a:t>
            </a:r>
            <a:r>
              <a:rPr lang="en-IN" dirty="0" smtClean="0"/>
              <a:t>. 12.9 Dealing with missing values and outliers. (</a:t>
            </a:r>
            <a:r>
              <a:rPr lang="en-IN" dirty="0" err="1" smtClean="0"/>
              <a:t>n.d</a:t>
            </a:r>
            <a:r>
              <a:rPr lang="en-IN" dirty="0" smtClean="0"/>
              <a:t>.). </a:t>
            </a:r>
            <a:r>
              <a:rPr lang="en-IN" u="sng" dirty="0" smtClean="0">
                <a:hlinkClick r:id="rId3"/>
              </a:rPr>
              <a:t>https://otexts.com/fpp2/missing-outliers.html</a:t>
            </a:r>
            <a:r>
              <a:rPr lang="en-IN" dirty="0" smtClean="0"/>
              <a:t>. </a:t>
            </a:r>
            <a:endParaRPr lang="en-US" dirty="0" smtClean="0"/>
          </a:p>
          <a:p>
            <a:r>
              <a:rPr lang="en-IN" i="1" dirty="0" smtClean="0"/>
              <a:t>Measures of central tendency and variability</a:t>
            </a:r>
            <a:r>
              <a:rPr lang="en-IN" dirty="0" smtClean="0"/>
              <a:t>. ABCTE Prepare to Teach Workshops. (</a:t>
            </a:r>
            <a:r>
              <a:rPr lang="en-IN" dirty="0" err="1" smtClean="0"/>
              <a:t>n.d</a:t>
            </a:r>
            <a:r>
              <a:rPr lang="en-IN" dirty="0" smtClean="0"/>
              <a:t>.). </a:t>
            </a:r>
            <a:r>
              <a:rPr lang="en-IN" u="sng" dirty="0" smtClean="0">
                <a:hlinkClick r:id="rId4"/>
              </a:rPr>
              <a:t>https://www.americanboard.org/ptk/measures-of-central-tendency-and-variability/</a:t>
            </a:r>
            <a:r>
              <a:rPr lang="en-IN" dirty="0" smtClean="0"/>
              <a:t>. </a:t>
            </a:r>
            <a:endParaRPr lang="en-US" dirty="0" smtClean="0"/>
          </a:p>
          <a:p>
            <a:r>
              <a:rPr lang="en-IN" i="1" dirty="0" smtClean="0"/>
              <a:t>Selection process for multiple regression</a:t>
            </a:r>
            <a:r>
              <a:rPr lang="en-IN" dirty="0" smtClean="0"/>
              <a:t>. Complete Dissertation by statistics solutions. (</a:t>
            </a:r>
            <a:r>
              <a:rPr lang="en-IN" dirty="0" err="1" smtClean="0"/>
              <a:t>n.d</a:t>
            </a:r>
            <a:r>
              <a:rPr lang="en-IN" dirty="0" smtClean="0"/>
              <a:t>.). </a:t>
            </a:r>
            <a:r>
              <a:rPr lang="en-IN" u="sng" dirty="0" smtClean="0">
                <a:hlinkClick r:id="rId5"/>
              </a:rPr>
              <a:t>https://www.statisticssolutions.com/free-resources/directory-of-statistical-analyses/selection-process-for-multiple-regression/?__cf_chl_jschl_tk__=pmd_74389c44f71e14addbe64fdabc32043ac6a94f12-1628193864-0-gqNtZGzNAk2jcnBszQm6</a:t>
            </a:r>
            <a:r>
              <a:rPr lang="en-IN" dirty="0" smtClean="0"/>
              <a:t> </a:t>
            </a:r>
            <a:endParaRPr lang="en-US" dirty="0" smtClean="0"/>
          </a:p>
          <a:p>
            <a:r>
              <a:rPr lang="en-IN" dirty="0" smtClean="0"/>
              <a:t>DEI, M. (2019, December 28). </a:t>
            </a:r>
            <a:r>
              <a:rPr lang="en-IN" i="1" dirty="0" err="1" smtClean="0"/>
              <a:t>Catalog</a:t>
            </a:r>
            <a:r>
              <a:rPr lang="en-IN" i="1" dirty="0" smtClean="0"/>
              <a:t> of Variable Transformations To Make Your Model Work Better</a:t>
            </a:r>
            <a:r>
              <a:rPr lang="en-IN" dirty="0" smtClean="0"/>
              <a:t>. BOOK “DATA ANALYSIS TECHNIQUES TO WIN KAGGLE.” </a:t>
            </a:r>
            <a:r>
              <a:rPr lang="en-IN" u="sng" dirty="0" smtClean="0">
                <a:hlinkClick r:id="rId6"/>
              </a:rPr>
              <a:t>https://towardsdatascience.com/catalog-of-variable-transformations-to-make-your-model-works-better-7b506bf80b97</a:t>
            </a:r>
            <a:r>
              <a:rPr lang="en-IN" dirty="0" smtClean="0"/>
              <a:t>.  </a:t>
            </a:r>
            <a:endParaRPr lang="en-US" dirty="0" smtClean="0"/>
          </a:p>
          <a:p>
            <a:r>
              <a:rPr lang="en-IN" dirty="0" smtClean="0"/>
              <a:t>Ashok, P. (2020, October 15). </a:t>
            </a:r>
            <a:r>
              <a:rPr lang="en-IN" i="1" dirty="0" smtClean="0"/>
              <a:t>What is Ridge Regression?</a:t>
            </a:r>
            <a:r>
              <a:rPr lang="en-IN" dirty="0" smtClean="0"/>
              <a:t> Great Learning.  </a:t>
            </a:r>
            <a:r>
              <a:rPr lang="en-IN" u="sng" dirty="0" smtClean="0">
                <a:hlinkClick r:id="rId7"/>
              </a:rPr>
              <a:t>https://www.mygreatlearning.com/blog/what-is-ridge-regression/</a:t>
            </a:r>
            <a:r>
              <a:rPr lang="en-IN" dirty="0" smtClean="0"/>
              <a:t>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223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om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" y="0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DF4643-72C6-46A2-B2CF-126245274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61" y="319610"/>
            <a:ext cx="9603275" cy="1049235"/>
          </a:xfrm>
        </p:spPr>
        <p:txBody>
          <a:bodyPr>
            <a:normAutofit/>
          </a:bodyPr>
          <a:lstStyle/>
          <a:p>
            <a:r>
              <a:rPr lang="en-IN" sz="5400" dirty="0" smtClean="0">
                <a:solidFill>
                  <a:schemeClr val="bg1"/>
                </a:solidFill>
              </a:rPr>
              <a:t>Thank you!</a:t>
            </a:r>
            <a:endParaRPr lang="en-IN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223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034252-AE08-4BAF-8225-6B34A6E3D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21389"/>
            <a:ext cx="9603275" cy="1049235"/>
          </a:xfrm>
        </p:spPr>
        <p:txBody>
          <a:bodyPr/>
          <a:lstStyle/>
          <a:p>
            <a:r>
              <a:rPr lang="en-IN" dirty="0"/>
              <a:t>				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9D8E6D-F8FC-4D2D-B304-99148C28B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  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  </a:t>
            </a:r>
            <a:r>
              <a:rPr lang="en-IN" dirty="0" smtClean="0"/>
              <a:t>Exploratory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  Model Building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  Conclusion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  References</a:t>
            </a:r>
          </a:p>
          <a:p>
            <a:pPr>
              <a:buNone/>
            </a:pP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40131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E8F74D-DF31-490B-A149-6C06B826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EF12FD-C951-4DC5-8EC6-FC839D1BB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House prices increase every year, so there is a need for a system to predict house prices in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future. House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price prediction can help the developer determine the selling price of a house and can help the customer to arrange the right time to purchase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a house.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dataset for predicting house prices have been downloaded                                        from the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Kaggle’s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House Price competition, where the dataset                                            has 81 features with 1460 observations.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‘Sales Price’ is the target variable.</a:t>
            </a:r>
          </a:p>
        </p:txBody>
      </p:sp>
      <p:grpSp>
        <p:nvGrpSpPr>
          <p:cNvPr id="4" name="Diagram group"/>
          <p:cNvGrpSpPr/>
          <p:nvPr/>
        </p:nvGrpSpPr>
        <p:grpSpPr>
          <a:xfrm>
            <a:off x="8560408" y="2859274"/>
            <a:ext cx="2940533" cy="2940533"/>
            <a:chOff x="1741273" y="31675"/>
            <a:chExt cx="2940533" cy="2940533"/>
          </a:xfrm>
          <a:scene3d>
            <a:camera prst="isometricOffAxis2Left" zoom="95000"/>
            <a:lightRig rig="flat" dir="t"/>
          </a:scene3d>
        </p:grpSpPr>
        <p:grpSp>
          <p:nvGrpSpPr>
            <p:cNvPr id="5" name="Group 4"/>
            <p:cNvGrpSpPr/>
            <p:nvPr/>
          </p:nvGrpSpPr>
          <p:grpSpPr>
            <a:xfrm>
              <a:off x="1912962" y="193777"/>
              <a:ext cx="2616576" cy="2616576"/>
              <a:chOff x="1912962" y="193777"/>
              <a:chExt cx="2616576" cy="2616576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1912962" y="193777"/>
                <a:ext cx="2616576" cy="2616576"/>
              </a:xfrm>
              <a:prstGeom prst="ellipse">
                <a:avLst/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" name="Oval 4"/>
              <p:cNvSpPr/>
              <p:nvPr/>
            </p:nvSpPr>
            <p:spPr>
              <a:xfrm>
                <a:off x="2210508" y="685293"/>
                <a:ext cx="1744384" cy="174438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0480" tIns="30480" rIns="30480" bIns="30480" numCol="1" spcCol="1270" anchor="t" anchorCtr="0">
                <a:noAutofit/>
              </a:bodyPr>
              <a:lstStyle/>
              <a:p>
                <a:pPr lvl="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CA" sz="2400" kern="1200" dirty="0"/>
                  <a:t>81 attributes</a:t>
                </a:r>
                <a:endParaRPr lang="en-IN" sz="2400" kern="1200" dirty="0"/>
              </a:p>
              <a:p>
                <a:pPr marL="171450" lvl="1" indent="-171450" algn="l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CA" sz="1900" kern="1200" dirty="0"/>
                  <a:t>44 Categorical</a:t>
                </a:r>
                <a:endParaRPr lang="en-IN" sz="1900" kern="1200" dirty="0"/>
              </a:p>
              <a:p>
                <a:pPr marL="171450" lvl="1" indent="-171450" algn="l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CA" sz="1900" kern="1200" dirty="0"/>
                  <a:t>35 Numerical</a:t>
                </a:r>
                <a:endParaRPr lang="en-IN" sz="1900" kern="1200" dirty="0"/>
              </a:p>
              <a:p>
                <a:pPr marL="171450" lvl="1" indent="-171450" algn="l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CA" sz="1900" kern="1200" dirty="0"/>
                  <a:t>Id</a:t>
                </a:r>
                <a:endParaRPr lang="en-IN" sz="1900" kern="1200" dirty="0"/>
              </a:p>
              <a:p>
                <a:pPr marL="171450" lvl="1" indent="-171450" algn="l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CA" sz="1900" kern="1200" dirty="0" smtClean="0"/>
                  <a:t>Sales Price</a:t>
                </a:r>
                <a:endParaRPr lang="en-IN" sz="1900" kern="1200" dirty="0"/>
              </a:p>
            </p:txBody>
          </p:sp>
        </p:grpSp>
        <p:sp>
          <p:nvSpPr>
            <p:cNvPr id="6" name="Circular Arrow 5"/>
            <p:cNvSpPr/>
            <p:nvPr/>
          </p:nvSpPr>
          <p:spPr>
            <a:xfrm>
              <a:off x="1741273" y="31675"/>
              <a:ext cx="2940533" cy="2940533"/>
            </a:xfrm>
            <a:prstGeom prst="circularArrow">
              <a:avLst>
                <a:gd name="adj1" fmla="val 5085"/>
                <a:gd name="adj2" fmla="val 327528"/>
                <a:gd name="adj3" fmla="val 15825172"/>
                <a:gd name="adj4" fmla="val 16247300"/>
                <a:gd name="adj5" fmla="val 5932"/>
              </a:avLst>
            </a:prstGeom>
            <a:sp3d z="57150" extrusionH="63500" contourW="12700" prstMaterial="matte">
              <a:contourClr>
                <a:schemeClr val="dk1">
                  <a:tint val="20000"/>
                </a:schemeClr>
              </a:contourClr>
            </a:sp3d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="" xmlns:p14="http://schemas.microsoft.com/office/powerpoint/2010/main" val="305107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468581" y="4045526"/>
            <a:ext cx="9601200" cy="202276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68583" y="1925783"/>
            <a:ext cx="9601199" cy="203661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CAEAD9-7F6D-44E1-AC51-F7D0DD57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</a:t>
            </a:r>
            <a:r>
              <a:rPr lang="en-IN" dirty="0" smtClean="0"/>
              <a:t>Target variable – sales price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155886-E859-46A1-958E-FF4BFA1B9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33678" y="2073891"/>
            <a:ext cx="2423679" cy="1770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1384" y="2050029"/>
            <a:ext cx="2638248" cy="180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0589" y="4170663"/>
            <a:ext cx="2553803" cy="178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17706" y="4146847"/>
            <a:ext cx="2566111" cy="18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565563" y="2036618"/>
            <a:ext cx="418407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‘SalesPrice’ is highly positively skewed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54727" y="4253353"/>
            <a:ext cx="42810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Log(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SalesPrice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is behaving normally!!!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22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CAEAD9-7F6D-44E1-AC51-F7D0DD57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</a:t>
            </a:r>
            <a:r>
              <a:rPr lang="en-IN" dirty="0" smtClean="0"/>
              <a:t>Handling missing values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155886-E859-46A1-958E-FF4BFA1B9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5" name="Group 28">
            <a:extLst>
              <a:ext uri="{FF2B5EF4-FFF2-40B4-BE49-F238E27FC236}">
                <a16:creationId xmlns="" xmlns:a16="http://schemas.microsoft.com/office/drawing/2014/main" id="{C0D013F3-C7D4-40E3-AE33-3E52BA2236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7949537" y="2012810"/>
            <a:ext cx="3108945" cy="3453535"/>
            <a:chOff x="7807230" y="2012810"/>
            <a:chExt cx="3251252" cy="3459865"/>
          </a:xfrm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EF747737-21BF-4249-AC9C-C13AC8C4735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30">
              <a:extLst>
                <a:ext uri="{FF2B5EF4-FFF2-40B4-BE49-F238E27FC236}">
                  <a16:creationId xmlns="" xmlns:a16="http://schemas.microsoft.com/office/drawing/2014/main" id="{26391855-80FC-45EE-B963-16F048B5482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Table&#10;&#10;Description automatically generated">
            <a:extLst>
              <a:ext uri="{FF2B5EF4-FFF2-40B4-BE49-F238E27FC236}">
                <a16:creationId xmlns="" xmlns:a16="http://schemas.microsoft.com/office/drawing/2014/main" id="{1D464DC1-ADD6-414C-8601-49583BDB877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62976" y="2160387"/>
            <a:ext cx="1933574" cy="31243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DA28DC48-4878-4CB7-ABC2-67A37DC50FF4}"/>
              </a:ext>
            </a:extLst>
          </p:cNvPr>
          <p:cNvSpPr txBox="1">
            <a:spLocks/>
          </p:cNvSpPr>
          <p:nvPr/>
        </p:nvSpPr>
        <p:spPr>
          <a:xfrm>
            <a:off x="1493141" y="2001880"/>
            <a:ext cx="600301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Dataset contain 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null values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 due to many reasons such as data is not recorded during the data collection phase, data corruption, etc.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Out of 81 attributes, 19 attributes had missing values.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Missing value imputation is one of the common technique used to handle missing values.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Is the missing value imputation </a:t>
            </a:r>
            <a:r>
              <a:rPr lang="en-US" sz="2600" smtClean="0">
                <a:latin typeface="Times New Roman" pitchFamily="18" charset="0"/>
                <a:cs typeface="Times New Roman" pitchFamily="18" charset="0"/>
              </a:rPr>
              <a:t>applicable </a:t>
            </a:r>
            <a:r>
              <a:rPr lang="en-US" sz="260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our scenario?</a:t>
            </a: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22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CAEAD9-7F6D-44E1-AC51-F7D0DD57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MEASURE OF Central tendency  and Dispersion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155886-E859-46A1-958E-FF4BFA1B9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DA28DC48-4878-4CB7-ABC2-67A37DC50FF4}"/>
              </a:ext>
            </a:extLst>
          </p:cNvPr>
          <p:cNvSpPr txBox="1">
            <a:spLocks/>
          </p:cNvSpPr>
          <p:nvPr/>
        </p:nvSpPr>
        <p:spPr>
          <a:xfrm>
            <a:off x="1493141" y="2001880"/>
            <a:ext cx="600301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Measure of Central Tendency: Mean, Median, and Mode.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Measure of Dispersion: Range, IQR, Standard Deviation, and Variance.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have created a user-defined function called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descriptive_stats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that calculates: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types, count, nulls,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missing_ration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, minimum, Q1, mean, median, mode, Q3, maximum, IQR,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IQR_lower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IQR_upper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stdev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skewness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, and kurtosis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30">
            <a:extLst>
              <a:ext uri="{FF2B5EF4-FFF2-40B4-BE49-F238E27FC236}">
                <a16:creationId xmlns="" xmlns:a16="http://schemas.microsoft.com/office/drawing/2014/main" id="{26391855-80FC-45EE-B963-16F048B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949538" y="2026118"/>
            <a:ext cx="3108943" cy="3433909"/>
          </a:xfrm>
          <a:prstGeom prst="rect">
            <a:avLst/>
          </a:prstGeom>
          <a:solidFill>
            <a:schemeClr val="bg1"/>
          </a:solidFill>
          <a:ln w="762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w="38100" h="38100"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65078" y="2076448"/>
            <a:ext cx="2829986" cy="231544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8373" y="4468528"/>
            <a:ext cx="2887992" cy="90703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822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CAEAD9-7F6D-44E1-AC51-F7D0DD57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</a:t>
            </a:r>
            <a:r>
              <a:rPr lang="en-IN" dirty="0" smtClean="0"/>
              <a:t>	Variable  transformations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155886-E859-46A1-958E-FF4BFA1B9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DA28DC48-4878-4CB7-ABC2-67A37DC50FF4}"/>
              </a:ext>
            </a:extLst>
          </p:cNvPr>
          <p:cNvSpPr txBox="1">
            <a:spLocks/>
          </p:cNvSpPr>
          <p:nvPr/>
        </p:nvSpPr>
        <p:spPr>
          <a:xfrm>
            <a:off x="1437723" y="2015735"/>
            <a:ext cx="6154567" cy="34429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We have conducted variable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transformations for numerical variables and categorical variables separately.</a:t>
            </a:r>
          </a:p>
          <a:p>
            <a:pPr marL="685800" lvl="1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Numerical Variables – Transformed positively and negatively skewed numerical variables to normal distribution using ‘log’ and ‘exponential’ transformation.</a:t>
            </a:r>
          </a:p>
          <a:p>
            <a:pPr marL="685800" lvl="1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Categorical Variables – Transformation using encoding,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implification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and combination. </a:t>
            </a:r>
          </a:p>
          <a:p>
            <a:pPr marL="685800" lvl="1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olynomials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(square, cube, and square root) on the top 10 features of House Price data.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defRPr/>
            </a:pPr>
            <a:r>
              <a:rPr lang="en-US" sz="2000" noProof="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fter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variable transformations!!!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119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variables!</a:t>
            </a: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0">
            <a:extLst>
              <a:ext uri="{FF2B5EF4-FFF2-40B4-BE49-F238E27FC236}">
                <a16:creationId xmlns="" xmlns:a16="http://schemas.microsoft.com/office/drawing/2014/main" id="{26391855-80FC-45EE-B963-16F048B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949538" y="2026118"/>
            <a:ext cx="3108943" cy="3433909"/>
          </a:xfrm>
          <a:prstGeom prst="rect">
            <a:avLst/>
          </a:prstGeom>
          <a:solidFill>
            <a:schemeClr val="bg1"/>
          </a:solidFill>
          <a:ln w="762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w="38100" h="38100"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5454" y="2099828"/>
            <a:ext cx="3017520" cy="27147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13985" y="2429305"/>
            <a:ext cx="2834640" cy="17284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38234" y="2748834"/>
            <a:ext cx="1355149" cy="113769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87345" y="2753592"/>
            <a:ext cx="1305053" cy="114311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88990" y="4946563"/>
            <a:ext cx="2989464" cy="41520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407238" y="4220027"/>
            <a:ext cx="1551709" cy="65578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9407281" y="3976254"/>
            <a:ext cx="1593229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Most important Features</a:t>
            </a:r>
            <a:endParaRPr lang="en-US" sz="1000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30009" y="4493644"/>
            <a:ext cx="1280160" cy="36028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8035631" y="4045524"/>
            <a:ext cx="1260769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Combination of existing features</a:t>
            </a:r>
            <a:endParaRPr 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31822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CAEAD9-7F6D-44E1-AC51-F7D0DD57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Outlier Detection and Handling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155886-E859-46A1-958E-FF4BFA1B9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9EEF12FD-C951-4DC5-8EC6-FC839D1BB4F4}"/>
              </a:ext>
            </a:extLst>
          </p:cNvPr>
          <p:cNvSpPr txBox="1">
            <a:spLocks/>
          </p:cNvSpPr>
          <p:nvPr/>
        </p:nvSpPr>
        <p:spPr>
          <a:xfrm>
            <a:off x="1603979" y="2057292"/>
            <a:ext cx="620998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Outlier is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handled based on IQR upper and IQR lower values</a:t>
            </a:r>
          </a:p>
          <a:p>
            <a:pPr marL="685800" lvl="1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obs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&gt;=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IQR_upper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IQR_upper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143000" lvl="2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Else if (outliers) &lt;=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IQR_lower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IQR_lower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143000" lvl="2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Else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obs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 outliers have been removed from the hp dataset to prevent the loss of data.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30">
            <a:extLst>
              <a:ext uri="{FF2B5EF4-FFF2-40B4-BE49-F238E27FC236}">
                <a16:creationId xmlns="" xmlns:a16="http://schemas.microsoft.com/office/drawing/2014/main" id="{26391855-80FC-45EE-B963-16F048B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949538" y="2053828"/>
            <a:ext cx="3108943" cy="3433909"/>
          </a:xfrm>
          <a:prstGeom prst="rect">
            <a:avLst/>
          </a:prstGeom>
          <a:solidFill>
            <a:schemeClr val="bg1"/>
          </a:solidFill>
          <a:ln w="762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w="38100" h="38100"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03374" y="2305915"/>
            <a:ext cx="1898235" cy="135168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40904" y="3917373"/>
            <a:ext cx="1846805" cy="134735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822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CAEAD9-7F6D-44E1-AC51-F7D0DD57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Identify potential variables for 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155886-E859-46A1-958E-FF4BFA1B9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6279256" cy="3450613"/>
          </a:xfrm>
        </p:spPr>
        <p:txBody>
          <a:bodyPr/>
          <a:lstStyle/>
          <a:p>
            <a:pPr lvl="0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Correlation: There are 76 strongly correlated variables with ‘sales price’</a:t>
            </a:r>
          </a:p>
          <a:p>
            <a:pPr lvl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Removed variables using VIF function. Build an initial model using variables VIF &lt; 10.</a:t>
            </a:r>
          </a:p>
          <a:p>
            <a:pPr lvl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74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variables are available for the modelling!!!</a:t>
            </a:r>
          </a:p>
          <a:p>
            <a:pPr>
              <a:buNone/>
            </a:pP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30">
            <a:extLst>
              <a:ext uri="{FF2B5EF4-FFF2-40B4-BE49-F238E27FC236}">
                <a16:creationId xmlns="" xmlns:a16="http://schemas.microsoft.com/office/drawing/2014/main" id="{26391855-80FC-45EE-B963-16F048B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977248" y="2053828"/>
            <a:ext cx="3108943" cy="3433909"/>
          </a:xfrm>
          <a:prstGeom prst="rect">
            <a:avLst/>
          </a:prstGeom>
          <a:solidFill>
            <a:schemeClr val="bg1"/>
          </a:solidFill>
          <a:ln w="762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w="38100" h="38100"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69104" y="2198110"/>
            <a:ext cx="2903696" cy="22643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15285" y="2595559"/>
            <a:ext cx="2989376" cy="18920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20927" y="2951014"/>
            <a:ext cx="1794229" cy="237735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822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3710</TotalTime>
  <Words>666</Words>
  <Application>Microsoft Office PowerPoint</Application>
  <PresentationFormat>Custom</PresentationFormat>
  <Paragraphs>110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Gallery</vt:lpstr>
      <vt:lpstr>House price prediction</vt:lpstr>
      <vt:lpstr>    Contents</vt:lpstr>
      <vt:lpstr>   Introduction</vt:lpstr>
      <vt:lpstr>  Target variable – sales price</vt:lpstr>
      <vt:lpstr>  Handling missing values</vt:lpstr>
      <vt:lpstr>MEASURE OF Central tendency  and Dispersion</vt:lpstr>
      <vt:lpstr>  Variable  transformations</vt:lpstr>
      <vt:lpstr>Outlier Detection and Handling</vt:lpstr>
      <vt:lpstr>Identify potential variables for modelling</vt:lpstr>
      <vt:lpstr>Multiple linear stepwise backward selection model</vt:lpstr>
      <vt:lpstr>House price Prediction – Multiple linear stepwise backward selection model</vt:lpstr>
      <vt:lpstr>Validating assumptions of the fitted model</vt:lpstr>
      <vt:lpstr>Ridge regression</vt:lpstr>
      <vt:lpstr>Ridge regression house price model evaluation</vt:lpstr>
      <vt:lpstr>references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 Selby</dc:creator>
  <cp:lastModifiedBy>user</cp:lastModifiedBy>
  <cp:revision>52</cp:revision>
  <dcterms:created xsi:type="dcterms:W3CDTF">2021-08-04T22:07:03Z</dcterms:created>
  <dcterms:modified xsi:type="dcterms:W3CDTF">2021-08-14T11:09:08Z</dcterms:modified>
</cp:coreProperties>
</file>