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73" r:id="rId3"/>
    <p:sldId id="271" r:id="rId4"/>
    <p:sldId id="270" r:id="rId5"/>
    <p:sldId id="257" r:id="rId6"/>
    <p:sldId id="260" r:id="rId7"/>
    <p:sldId id="277" r:id="rId8"/>
    <p:sldId id="261" r:id="rId9"/>
    <p:sldId id="262" r:id="rId10"/>
    <p:sldId id="264" r:id="rId11"/>
    <p:sldId id="275" r:id="rId12"/>
    <p:sldId id="280" r:id="rId13"/>
    <p:sldId id="267" r:id="rId14"/>
    <p:sldId id="276" r:id="rId15"/>
    <p:sldId id="269"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7347" autoAdjust="0"/>
  </p:normalViewPr>
  <p:slideViewPr>
    <p:cSldViewPr>
      <p:cViewPr varScale="1">
        <p:scale>
          <a:sx n="61" d="100"/>
          <a:sy n="61" d="100"/>
        </p:scale>
        <p:origin x="1416"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9E810-A333-4C9E-9DF0-745C79F065AE}" type="datetimeFigureOut">
              <a:rPr lang="en-US" smtClean="0"/>
              <a:t>6/15/2021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A39E8-BCC4-4D43-9953-4E2AEB7C7450}" type="slidenum">
              <a:rPr lang="en-US" smtClean="0"/>
              <a:t>‹#›</a:t>
            </a:fld>
            <a:endParaRPr lang="en-US"/>
          </a:p>
        </p:txBody>
      </p:sp>
    </p:spTree>
    <p:extLst>
      <p:ext uri="{BB962C8B-B14F-4D97-AF65-F5344CB8AC3E}">
        <p14:creationId xmlns:p14="http://schemas.microsoft.com/office/powerpoint/2010/main" val="320922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A39E8-BCC4-4D43-9953-4E2AEB7C7450}" type="slidenum">
              <a:rPr lang="en-US" smtClean="0"/>
              <a:t>1</a:t>
            </a:fld>
            <a:endParaRPr lang="en-US"/>
          </a:p>
        </p:txBody>
      </p:sp>
    </p:spTree>
    <p:extLst>
      <p:ext uri="{BB962C8B-B14F-4D97-AF65-F5344CB8AC3E}">
        <p14:creationId xmlns:p14="http://schemas.microsoft.com/office/powerpoint/2010/main" val="378155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&lt;&lt;&lt; </a:t>
            </a:r>
            <a:r>
              <a:rPr lang="en-US" b="1" dirty="0">
                <a:solidFill>
                  <a:srgbClr val="92D050"/>
                </a:solidFill>
              </a:rPr>
              <a:t>What is the data about</a:t>
            </a:r>
            <a:r>
              <a:rPr lang="en-US" dirty="0"/>
              <a:t>&gt;&gt;&gt;</a:t>
            </a:r>
          </a:p>
          <a:p>
            <a:pPr>
              <a:buNone/>
            </a:pPr>
            <a:r>
              <a:rPr lang="en-US" dirty="0"/>
              <a:t>&lt;&lt;&lt;From where we took the data&gt;&gt;&gt;</a:t>
            </a:r>
          </a:p>
          <a:p>
            <a:pPr>
              <a:buNone/>
            </a:pPr>
            <a:r>
              <a:rPr lang="en-US" dirty="0"/>
              <a:t>&lt;&lt;&lt;</a:t>
            </a:r>
            <a:r>
              <a:rPr lang="en-US" b="1" dirty="0"/>
              <a:t>How many variables and observations rows and columns&gt;&gt;&gt;</a:t>
            </a:r>
          </a:p>
          <a:p>
            <a:pPr>
              <a:buNone/>
            </a:pPr>
            <a:r>
              <a:rPr lang="en-US" dirty="0"/>
              <a:t>&lt;&lt;&lt;</a:t>
            </a:r>
            <a:r>
              <a:rPr lang="en-US" b="1" dirty="0"/>
              <a:t>What is our target and objective&gt;&gt;&gt;</a:t>
            </a:r>
          </a:p>
          <a:p>
            <a:pPr>
              <a:buNone/>
            </a:pPr>
            <a:r>
              <a:rPr lang="en-US" dirty="0"/>
              <a:t>&lt;&lt;&lt; Add hyperlink of main data </a:t>
            </a:r>
            <a:r>
              <a:rPr lang="en-US" dirty="0" err="1"/>
              <a:t>csv</a:t>
            </a:r>
            <a:r>
              <a:rPr lang="en-US" dirty="0"/>
              <a:t> </a:t>
            </a:r>
            <a:r>
              <a:rPr lang="en-US" dirty="0" err="1"/>
              <a:t>fiile</a:t>
            </a:r>
            <a:r>
              <a:rPr lang="en-US" dirty="0"/>
              <a:t>&gt;&gt;&gt;</a:t>
            </a:r>
          </a:p>
          <a:p>
            <a:pPr>
              <a:buNone/>
            </a:pPr>
            <a:endParaRPr lang="en-US" dirty="0"/>
          </a:p>
          <a:p>
            <a:pPr>
              <a:buNone/>
            </a:pPr>
            <a:r>
              <a:rPr lang="en-US" dirty="0"/>
              <a:t>Refer </a:t>
            </a:r>
            <a:r>
              <a:rPr lang="en-US" dirty="0" err="1"/>
              <a:t>kaggle</a:t>
            </a:r>
            <a:r>
              <a:rPr lang="en-US" dirty="0"/>
              <a:t> for the above info</a:t>
            </a:r>
          </a:p>
          <a:p>
            <a:endParaRPr lang="en-US" dirty="0"/>
          </a:p>
        </p:txBody>
      </p:sp>
      <p:sp>
        <p:nvSpPr>
          <p:cNvPr id="4" name="Slide Number Placeholder 3"/>
          <p:cNvSpPr>
            <a:spLocks noGrp="1"/>
          </p:cNvSpPr>
          <p:nvPr>
            <p:ph type="sldNum" sz="quarter" idx="10"/>
          </p:nvPr>
        </p:nvSpPr>
        <p:spPr/>
        <p:txBody>
          <a:bodyPr/>
          <a:lstStyle/>
          <a:p>
            <a:fld id="{32FA39E8-BCC4-4D43-9953-4E2AEB7C7450}" type="slidenum">
              <a:rPr lang="en-US" smtClean="0"/>
              <a:t>3</a:t>
            </a:fld>
            <a:endParaRPr lang="en-US"/>
          </a:p>
        </p:txBody>
      </p:sp>
    </p:spTree>
    <p:extLst>
      <p:ext uri="{BB962C8B-B14F-4D97-AF65-F5344CB8AC3E}">
        <p14:creationId xmlns:p14="http://schemas.microsoft.com/office/powerpoint/2010/main" val="156938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&lt;&lt;&lt;Add more images in power-bi like 4 by 4 simple plots&gt;&gt;&gt;</a:t>
            </a:r>
          </a:p>
          <a:p>
            <a:pPr>
              <a:buNone/>
            </a:pPr>
            <a:r>
              <a:rPr lang="en-US" dirty="0"/>
              <a:t>&lt;&lt;Add Hyperlink of summary </a:t>
            </a:r>
            <a:r>
              <a:rPr lang="en-US" dirty="0" err="1"/>
              <a:t>csv</a:t>
            </a:r>
            <a:r>
              <a:rPr lang="en-US" dirty="0"/>
              <a:t> file&gt;&gt;&gt;</a:t>
            </a:r>
          </a:p>
          <a:p>
            <a:endParaRPr lang="en-US" dirty="0"/>
          </a:p>
        </p:txBody>
      </p:sp>
      <p:sp>
        <p:nvSpPr>
          <p:cNvPr id="4" name="Slide Number Placeholder 3"/>
          <p:cNvSpPr>
            <a:spLocks noGrp="1"/>
          </p:cNvSpPr>
          <p:nvPr>
            <p:ph type="sldNum" sz="quarter" idx="10"/>
          </p:nvPr>
        </p:nvSpPr>
        <p:spPr/>
        <p:txBody>
          <a:bodyPr/>
          <a:lstStyle/>
          <a:p>
            <a:fld id="{32FA39E8-BCC4-4D43-9953-4E2AEB7C7450}" type="slidenum">
              <a:rPr lang="en-US" smtClean="0"/>
              <a:t>4</a:t>
            </a:fld>
            <a:endParaRPr lang="en-US"/>
          </a:p>
        </p:txBody>
      </p:sp>
    </p:spTree>
    <p:extLst>
      <p:ext uri="{BB962C8B-B14F-4D97-AF65-F5344CB8AC3E}">
        <p14:creationId xmlns:p14="http://schemas.microsoft.com/office/powerpoint/2010/main" val="305890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&lt;&lt;&lt;Say about Decision Tree&gt;&gt;&gt;&gt;</a:t>
            </a:r>
          </a:p>
          <a:p>
            <a:pPr marL="0" indent="0">
              <a:buNone/>
            </a:pPr>
            <a:r>
              <a:rPr lang="en-US" u="sng" dirty="0">
                <a:solidFill>
                  <a:schemeClr val="accent2">
                    <a:lumMod val="75000"/>
                  </a:schemeClr>
                </a:solidFill>
              </a:rPr>
              <a:t>Why we choose decision tree?</a:t>
            </a:r>
          </a:p>
          <a:p>
            <a:pPr algn="l">
              <a:buFont typeface="Arial" panose="020B0604020202020204" pitchFamily="34" charset="0"/>
              <a:buChar char="•"/>
            </a:pPr>
            <a:r>
              <a:rPr lang="en-US" b="0" i="0" dirty="0">
                <a:solidFill>
                  <a:schemeClr val="tx1"/>
                </a:solidFill>
                <a:effectLst/>
              </a:rPr>
              <a:t>Due to the in-built tree structure decision tree, it is easy to understand the intuition behind the split of data.</a:t>
            </a:r>
          </a:p>
          <a:p>
            <a:pPr algn="l">
              <a:buFont typeface="Arial" panose="020B0604020202020204" pitchFamily="34" charset="0"/>
              <a:buChar char="•"/>
            </a:pPr>
            <a:r>
              <a:rPr lang="en-US" b="0" i="0" dirty="0">
                <a:solidFill>
                  <a:schemeClr val="tx1"/>
                </a:solidFill>
                <a:effectLst/>
              </a:rPr>
              <a:t>It is widely used as a part of data exploration.</a:t>
            </a:r>
          </a:p>
          <a:p>
            <a:pPr algn="l">
              <a:buFont typeface="Arial" panose="020B0604020202020204" pitchFamily="34" charset="0"/>
              <a:buChar char="•"/>
            </a:pPr>
            <a:r>
              <a:rPr lang="en-US" b="0" i="0" dirty="0">
                <a:solidFill>
                  <a:schemeClr val="tx1"/>
                </a:solidFill>
                <a:effectLst/>
              </a:rPr>
              <a:t>It has very little human intervention.</a:t>
            </a:r>
          </a:p>
          <a:p>
            <a:pPr algn="l">
              <a:buFont typeface="Arial" panose="020B0604020202020204" pitchFamily="34" charset="0"/>
              <a:buChar char="•"/>
            </a:pPr>
            <a:r>
              <a:rPr lang="en-US" b="0" dirty="0">
                <a:solidFill>
                  <a:schemeClr val="tx1"/>
                </a:solidFill>
                <a:effectLst/>
              </a:rPr>
              <a:t>Decision Trees usually mimic human thinking ability while making a decision, so it is easy to understand.</a:t>
            </a:r>
          </a:p>
          <a:p>
            <a:pPr algn="l">
              <a:buFont typeface="Arial" panose="020B0604020202020204" pitchFamily="34" charset="0"/>
              <a:buChar char="•"/>
            </a:pPr>
            <a:r>
              <a:rPr lang="en-US" b="0" dirty="0">
                <a:solidFill>
                  <a:schemeClr val="tx1"/>
                </a:solidFill>
                <a:effectLst/>
              </a:rPr>
              <a:t>The logic behind the decision tree can be easily understood because it shows a tree-like structure.</a:t>
            </a:r>
          </a:p>
          <a:p>
            <a:endParaRPr lang="en-US" dirty="0"/>
          </a:p>
        </p:txBody>
      </p:sp>
      <p:sp>
        <p:nvSpPr>
          <p:cNvPr id="4" name="Slide Number Placeholder 3"/>
          <p:cNvSpPr>
            <a:spLocks noGrp="1"/>
          </p:cNvSpPr>
          <p:nvPr>
            <p:ph type="sldNum" sz="quarter" idx="10"/>
          </p:nvPr>
        </p:nvSpPr>
        <p:spPr/>
        <p:txBody>
          <a:bodyPr/>
          <a:lstStyle/>
          <a:p>
            <a:fld id="{32FA39E8-BCC4-4D43-9953-4E2AEB7C7450}" type="slidenum">
              <a:rPr lang="en-US" smtClean="0"/>
              <a:t>13</a:t>
            </a:fld>
            <a:endParaRPr lang="en-US"/>
          </a:p>
        </p:txBody>
      </p:sp>
    </p:spTree>
    <p:extLst>
      <p:ext uri="{BB962C8B-B14F-4D97-AF65-F5344CB8AC3E}">
        <p14:creationId xmlns:p14="http://schemas.microsoft.com/office/powerpoint/2010/main" val="124792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&lt;&lt;&lt; Add all </a:t>
            </a:r>
            <a:r>
              <a:rPr lang="en-US" dirty="0" err="1"/>
              <a:t>datsets</a:t>
            </a:r>
            <a:r>
              <a:rPr lang="en-US" dirty="0"/>
              <a:t> and </a:t>
            </a:r>
            <a:r>
              <a:rPr lang="en-US" dirty="0" err="1"/>
              <a:t>ipynb</a:t>
            </a:r>
            <a:r>
              <a:rPr lang="en-US" dirty="0"/>
              <a:t> files and power-bi files as a zip object here&gt;&gt;&gt;</a:t>
            </a:r>
          </a:p>
          <a:p>
            <a:endParaRPr lang="en-US" dirty="0"/>
          </a:p>
        </p:txBody>
      </p:sp>
      <p:sp>
        <p:nvSpPr>
          <p:cNvPr id="4" name="Slide Number Placeholder 3"/>
          <p:cNvSpPr>
            <a:spLocks noGrp="1"/>
          </p:cNvSpPr>
          <p:nvPr>
            <p:ph type="sldNum" sz="quarter" idx="10"/>
          </p:nvPr>
        </p:nvSpPr>
        <p:spPr/>
        <p:txBody>
          <a:bodyPr/>
          <a:lstStyle/>
          <a:p>
            <a:fld id="{32FA39E8-BCC4-4D43-9953-4E2AEB7C7450}" type="slidenum">
              <a:rPr lang="en-US" smtClean="0"/>
              <a:t>16</a:t>
            </a:fld>
            <a:endParaRPr lang="en-US"/>
          </a:p>
        </p:txBody>
      </p:sp>
    </p:spTree>
    <p:extLst>
      <p:ext uri="{BB962C8B-B14F-4D97-AF65-F5344CB8AC3E}">
        <p14:creationId xmlns:p14="http://schemas.microsoft.com/office/powerpoint/2010/main" val="116363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79282-967C-4BB0-A6EF-7EE0775545EA}"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E3A99-6336-456A-9E46-490C9674A24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9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9282-967C-4BB0-A6EF-7EE0775545EA}"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146382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9282-967C-4BB0-A6EF-7EE0775545EA}"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178469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9282-967C-4BB0-A6EF-7EE0775545EA}"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112800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79282-967C-4BB0-A6EF-7EE0775545EA}"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E3A99-6336-456A-9E46-490C9674A24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48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79282-967C-4BB0-A6EF-7EE0775545EA}"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379478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79282-967C-4BB0-A6EF-7EE0775545EA}"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82806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79282-967C-4BB0-A6EF-7EE0775545EA}"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100311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A79282-967C-4BB0-A6EF-7EE0775545EA}" type="datetimeFigureOut">
              <a:rPr lang="en-US" smtClean="0"/>
              <a:pPr/>
              <a:t>6/15/2021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101597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A79282-967C-4BB0-A6EF-7EE0775545EA}" type="datetimeFigureOut">
              <a:rPr lang="en-US" smtClean="0"/>
              <a:pPr/>
              <a:t>6/15/2021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5E3A99-6336-456A-9E46-490C9674A24E}" type="slidenum">
              <a:rPr lang="en-US" smtClean="0"/>
              <a:pPr/>
              <a:t>‹#›</a:t>
            </a:fld>
            <a:endParaRPr lang="en-US"/>
          </a:p>
        </p:txBody>
      </p:sp>
    </p:spTree>
    <p:extLst>
      <p:ext uri="{BB962C8B-B14F-4D97-AF65-F5344CB8AC3E}">
        <p14:creationId xmlns:p14="http://schemas.microsoft.com/office/powerpoint/2010/main" val="306162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79282-967C-4BB0-A6EF-7EE0775545EA}"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E3A99-6336-456A-9E46-490C9674A24E}" type="slidenum">
              <a:rPr lang="en-US" smtClean="0"/>
              <a:pPr/>
              <a:t>‹#›</a:t>
            </a:fld>
            <a:endParaRPr lang="en-US"/>
          </a:p>
        </p:txBody>
      </p:sp>
    </p:spTree>
    <p:extLst>
      <p:ext uri="{BB962C8B-B14F-4D97-AF65-F5344CB8AC3E}">
        <p14:creationId xmlns:p14="http://schemas.microsoft.com/office/powerpoint/2010/main" val="22363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EA79282-967C-4BB0-A6EF-7EE0775545EA}" type="datetimeFigureOut">
              <a:rPr lang="en-US" smtClean="0"/>
              <a:pPr/>
              <a:t>6/15/2021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05E3A99-6336-456A-9E46-490C9674A24E}"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13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chine%20Learning%20Decision%20Tree%20Classification%20Algorithm%20-%20Javatpoint.%20www.javatpoint.com.%20(n.d.).%20https:/www.javatpoint.com/machine-learning-decision-tree-classification-algorith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python-pearsons-chi-square-test/" TargetMode="External"/><Relationship Id="rId3" Type="http://schemas.openxmlformats.org/officeDocument/2006/relationships/hyperlink" Target="https://www.kaggle.com/mahirahmzh/starbucks-customer-retention-malaysia-survey" TargetMode="External"/><Relationship Id="rId7" Type="http://schemas.openxmlformats.org/officeDocument/2006/relationships/hyperlink" Target="https://www.learndatasci.com/glossary/gini-impur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datacamp.com/community/tutorials/decision-tree-classification-python" TargetMode="External"/><Relationship Id="rId5" Type="http://schemas.openxmlformats.org/officeDocument/2006/relationships/hyperlink" Target="../starbucks%20activity.rar" TargetMode="External"/><Relationship Id="rId10" Type="http://schemas.openxmlformats.org/officeDocument/2006/relationships/hyperlink" Target="https://careerfoundry.com/en/blog/data-analytics/what-is-a-decision-tree/" TargetMode="External"/><Relationship Id="rId4" Type="http://schemas.openxmlformats.org/officeDocument/2006/relationships/hyperlink" Target="https://datascience.foundation/sciencewhitepaper/understanding-decision-trees-with-python" TargetMode="External"/><Relationship Id="rId9" Type="http://schemas.openxmlformats.org/officeDocument/2006/relationships/hyperlink" Target="Machine%20Learning%20Decision%20Tree%20Classification%20Algorithm%20-%20Javatpoint.%20www.javatpoint.com.%20(n.d.).%20https:/www.javatpoint.com/machine-learning-decision-tree-classification-algorith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Starbucks%20satisfactory%20survey.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Starbucks%20satisfactory%20survey%20encode%20cleaned.csv" TargetMode="External"/><Relationship Id="rId4" Type="http://schemas.openxmlformats.org/officeDocument/2006/relationships/hyperlink" Target="https://www.kaggle.com/mahirahmzh/starbucks-customer-retention-malaysia-surve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Results/starbucks_var_summary.csv" TargetMode="External"/><Relationship Id="rId7" Type="http://schemas.openxmlformats.org/officeDocument/2006/relationships/hyperlink" Target="Variable_Summary.xl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838200"/>
            <a:ext cx="7772400" cy="2838450"/>
          </a:xfrm>
        </p:spPr>
        <p:txBody>
          <a:bodyPr>
            <a:normAutofit fontScale="90000"/>
          </a:bodyPr>
          <a:lstStyle/>
          <a:p>
            <a:pPr algn="ctr"/>
            <a:r>
              <a:rPr lang="en-US" sz="4400" cap="all" dirty="0">
                <a:solidFill>
                  <a:schemeClr val="bg1"/>
                </a:solidFill>
                <a:effectLst>
                  <a:outerShdw blurRad="38100" dist="38100" dir="2700000" algn="tl">
                    <a:srgbClr val="000000">
                      <a:alpha val="43137"/>
                    </a:srgbClr>
                  </a:outerShdw>
                </a:effectLst>
                <a:latin typeface="Berlin Sans FB" panose="020E0602020502020306" pitchFamily="34" charset="0"/>
              </a:rPr>
              <a:t>Activity #1: Starbucks market</a:t>
            </a:r>
            <a:r>
              <a:rPr lang="en-US" sz="5300" dirty="0">
                <a:latin typeface="Berlin Sans FB" panose="020E0602020502020306" pitchFamily="34" charset="0"/>
              </a:rPr>
              <a:t/>
            </a:r>
            <a:br>
              <a:rPr lang="en-US" sz="5300" dirty="0">
                <a:latin typeface="Berlin Sans FB" panose="020E0602020502020306" pitchFamily="34" charset="0"/>
              </a:rPr>
            </a:br>
            <a:r>
              <a:rPr lang="en-US" sz="2000" b="1" dirty="0">
                <a:solidFill>
                  <a:srgbClr val="FFC000"/>
                </a:solidFill>
                <a:latin typeface="Bahnschrift SemiBold SemiConden" panose="020B0502040204020203" pitchFamily="34" charset="0"/>
              </a:rPr>
              <a:t>2021S_CBD 2214_1 </a:t>
            </a:r>
            <a:r>
              <a:rPr lang="en-US" sz="2000" b="1" cap="all" dirty="0">
                <a:solidFill>
                  <a:srgbClr val="92D050"/>
                </a:solidFill>
                <a:latin typeface="Bahnschrift SemiBold SemiConden" panose="020B0502040204020203" pitchFamily="34" charset="0"/>
              </a:rPr>
              <a:t>BIG DATA FUNDAMENTALS - DATA STORAGE NETWORKING</a:t>
            </a:r>
            <a:r>
              <a:rPr lang="en-US" sz="2000" cap="all" dirty="0">
                <a:solidFill>
                  <a:srgbClr val="92D050"/>
                </a:solidFill>
                <a:latin typeface="Bahnschrift SemiBold SemiConden" panose="020B0502040204020203" pitchFamily="34" charset="0"/>
              </a:rPr>
              <a:t/>
            </a:r>
            <a:br>
              <a:rPr lang="en-US" sz="2000" cap="all" dirty="0">
                <a:solidFill>
                  <a:srgbClr val="92D050"/>
                </a:solidFill>
                <a:latin typeface="Bahnschrift SemiBold SemiConden" panose="020B0502040204020203" pitchFamily="34" charset="0"/>
              </a:rPr>
            </a:br>
            <a:r>
              <a:rPr lang="en-US" dirty="0"/>
              <a:t> </a:t>
            </a:r>
            <a:br>
              <a:rPr lang="en-US" dirty="0"/>
            </a:br>
            <a:endParaRPr lang="en-US" dirty="0"/>
          </a:p>
        </p:txBody>
      </p:sp>
      <p:sp>
        <p:nvSpPr>
          <p:cNvPr id="3" name="Subtitle 2"/>
          <p:cNvSpPr>
            <a:spLocks noGrp="1"/>
          </p:cNvSpPr>
          <p:nvPr>
            <p:ph type="subTitle" idx="1"/>
          </p:nvPr>
        </p:nvSpPr>
        <p:spPr>
          <a:xfrm>
            <a:off x="6477000" y="3989872"/>
            <a:ext cx="2133600" cy="476250"/>
          </a:xfrm>
        </p:spPr>
        <p:txBody>
          <a:bodyPr>
            <a:normAutofit/>
          </a:bodyPr>
          <a:lstStyle/>
          <a:p>
            <a:pPr algn="l"/>
            <a:r>
              <a:rPr lang="en-US" sz="2000" b="1" dirty="0">
                <a:solidFill>
                  <a:srgbClr val="0070C0"/>
                </a:solidFill>
                <a:latin typeface="Bahnschrift SemiBold Condensed" panose="020B0502040204020203" pitchFamily="34" charset="0"/>
              </a:rPr>
              <a:t>Presented by</a:t>
            </a:r>
          </a:p>
          <a:p>
            <a:pPr algn="l"/>
            <a:endParaRPr lang="en-US" sz="2000" dirty="0">
              <a:latin typeface="Bahnschrift SemiBold Condensed" panose="020B0502040204020203" pitchFamily="34" charset="0"/>
            </a:endParaRPr>
          </a:p>
        </p:txBody>
      </p:sp>
      <p:sp>
        <p:nvSpPr>
          <p:cNvPr id="4" name="TextBox 3"/>
          <p:cNvSpPr txBox="1"/>
          <p:nvPr/>
        </p:nvSpPr>
        <p:spPr>
          <a:xfrm>
            <a:off x="6477000" y="4479758"/>
            <a:ext cx="3581400" cy="1754326"/>
          </a:xfrm>
          <a:prstGeom prst="rect">
            <a:avLst/>
          </a:prstGeom>
          <a:noFill/>
        </p:spPr>
        <p:txBody>
          <a:bodyPr wrap="square" rtlCol="0">
            <a:spAutoFit/>
          </a:bodyPr>
          <a:lstStyle/>
          <a:p>
            <a:r>
              <a:rPr lang="en-US" dirty="0" err="1">
                <a:solidFill>
                  <a:schemeClr val="accent2">
                    <a:lumMod val="20000"/>
                    <a:lumOff val="80000"/>
                  </a:schemeClr>
                </a:solidFill>
                <a:latin typeface="Bahnschrift SemiBold Condensed" panose="020B0502040204020203" pitchFamily="34" charset="0"/>
              </a:rPr>
              <a:t>Lekshmi</a:t>
            </a:r>
            <a:r>
              <a:rPr lang="en-US" dirty="0">
                <a:solidFill>
                  <a:schemeClr val="accent2">
                    <a:lumMod val="20000"/>
                    <a:lumOff val="80000"/>
                  </a:schemeClr>
                </a:solidFill>
                <a:latin typeface="Bahnschrift SemiBold Condensed" panose="020B0502040204020203" pitchFamily="34" charset="0"/>
              </a:rPr>
              <a:t> </a:t>
            </a:r>
            <a:r>
              <a:rPr lang="en-US" dirty="0" err="1">
                <a:solidFill>
                  <a:schemeClr val="accent2">
                    <a:lumMod val="20000"/>
                    <a:lumOff val="80000"/>
                  </a:schemeClr>
                </a:solidFill>
                <a:latin typeface="Bahnschrift SemiBold Condensed" panose="020B0502040204020203" pitchFamily="34" charset="0"/>
              </a:rPr>
              <a:t>Chandran</a:t>
            </a:r>
            <a:r>
              <a:rPr lang="en-US" dirty="0">
                <a:solidFill>
                  <a:schemeClr val="accent2">
                    <a:lumMod val="20000"/>
                    <a:lumOff val="80000"/>
                  </a:schemeClr>
                </a:solidFill>
                <a:latin typeface="Bahnschrift SemiBold Condensed" panose="020B0502040204020203" pitchFamily="34" charset="0"/>
              </a:rPr>
              <a:t> </a:t>
            </a:r>
            <a:r>
              <a:rPr lang="en-US" dirty="0" err="1">
                <a:solidFill>
                  <a:schemeClr val="accent2">
                    <a:lumMod val="20000"/>
                    <a:lumOff val="80000"/>
                  </a:schemeClr>
                </a:solidFill>
                <a:latin typeface="Bahnschrift SemiBold Condensed" panose="020B0502040204020203" pitchFamily="34" charset="0"/>
              </a:rPr>
              <a:t>Sheela</a:t>
            </a:r>
            <a:endParaRPr lang="en-US" dirty="0">
              <a:solidFill>
                <a:schemeClr val="accent2">
                  <a:lumMod val="20000"/>
                  <a:lumOff val="80000"/>
                </a:schemeClr>
              </a:solidFill>
              <a:latin typeface="Bahnschrift SemiBold Condensed" panose="020B0502040204020203" pitchFamily="34" charset="0"/>
            </a:endParaRPr>
          </a:p>
          <a:p>
            <a:r>
              <a:rPr lang="en-US" dirty="0" err="1">
                <a:solidFill>
                  <a:schemeClr val="accent2">
                    <a:lumMod val="20000"/>
                    <a:lumOff val="80000"/>
                  </a:schemeClr>
                </a:solidFill>
                <a:latin typeface="Bahnschrift SemiBold Condensed" panose="020B0502040204020203" pitchFamily="34" charset="0"/>
              </a:rPr>
              <a:t>Parvathy</a:t>
            </a:r>
            <a:r>
              <a:rPr lang="en-US" dirty="0">
                <a:solidFill>
                  <a:schemeClr val="accent2">
                    <a:lumMod val="20000"/>
                    <a:lumOff val="80000"/>
                  </a:schemeClr>
                </a:solidFill>
                <a:latin typeface="Bahnschrift SemiBold Condensed" panose="020B0502040204020203" pitchFamily="34" charset="0"/>
              </a:rPr>
              <a:t> </a:t>
            </a:r>
            <a:r>
              <a:rPr lang="en-US" dirty="0" err="1">
                <a:solidFill>
                  <a:schemeClr val="accent2">
                    <a:lumMod val="20000"/>
                    <a:lumOff val="80000"/>
                  </a:schemeClr>
                </a:solidFill>
                <a:latin typeface="Bahnschrift SemiBold Condensed" panose="020B0502040204020203" pitchFamily="34" charset="0"/>
              </a:rPr>
              <a:t>Vysakh</a:t>
            </a:r>
            <a:endParaRPr lang="en-US" dirty="0">
              <a:solidFill>
                <a:schemeClr val="accent2">
                  <a:lumMod val="20000"/>
                  <a:lumOff val="80000"/>
                </a:schemeClr>
              </a:solidFill>
              <a:latin typeface="Bahnschrift SemiBold Condensed" panose="020B0502040204020203" pitchFamily="34" charset="0"/>
            </a:endParaRPr>
          </a:p>
          <a:p>
            <a:r>
              <a:rPr lang="en-US" dirty="0">
                <a:solidFill>
                  <a:schemeClr val="accent2">
                    <a:lumMod val="20000"/>
                    <a:lumOff val="80000"/>
                  </a:schemeClr>
                </a:solidFill>
                <a:latin typeface="Bahnschrift SemiBold Condensed" panose="020B0502040204020203" pitchFamily="34" charset="0"/>
              </a:rPr>
              <a:t>Patricia Adolph</a:t>
            </a:r>
          </a:p>
          <a:p>
            <a:r>
              <a:rPr lang="en-US" dirty="0" err="1">
                <a:solidFill>
                  <a:schemeClr val="accent2">
                    <a:lumMod val="20000"/>
                    <a:lumOff val="80000"/>
                  </a:schemeClr>
                </a:solidFill>
                <a:latin typeface="Bahnschrift SemiBold Condensed" panose="020B0502040204020203" pitchFamily="34" charset="0"/>
              </a:rPr>
              <a:t>Pooja</a:t>
            </a:r>
            <a:r>
              <a:rPr lang="en-US" dirty="0">
                <a:solidFill>
                  <a:schemeClr val="accent2">
                    <a:lumMod val="20000"/>
                    <a:lumOff val="80000"/>
                  </a:schemeClr>
                </a:solidFill>
                <a:latin typeface="Bahnschrift SemiBold Condensed" panose="020B0502040204020203" pitchFamily="34" charset="0"/>
              </a:rPr>
              <a:t> Selby</a:t>
            </a:r>
          </a:p>
          <a:p>
            <a:r>
              <a:rPr lang="en-US" dirty="0" err="1">
                <a:solidFill>
                  <a:schemeClr val="accent2">
                    <a:lumMod val="20000"/>
                    <a:lumOff val="80000"/>
                  </a:schemeClr>
                </a:solidFill>
                <a:latin typeface="Bahnschrift SemiBold Condensed" panose="020B0502040204020203" pitchFamily="34" charset="0"/>
              </a:rPr>
              <a:t>Suchithra</a:t>
            </a:r>
            <a:r>
              <a:rPr lang="en-US" dirty="0">
                <a:solidFill>
                  <a:schemeClr val="accent2">
                    <a:lumMod val="20000"/>
                    <a:lumOff val="80000"/>
                  </a:schemeClr>
                </a:solidFill>
                <a:latin typeface="Bahnschrift SemiBold Condensed" panose="020B0502040204020203" pitchFamily="34" charset="0"/>
              </a:rPr>
              <a:t> </a:t>
            </a:r>
            <a:r>
              <a:rPr lang="en-US" dirty="0" err="1">
                <a:solidFill>
                  <a:schemeClr val="accent2">
                    <a:lumMod val="20000"/>
                    <a:lumOff val="80000"/>
                  </a:schemeClr>
                </a:solidFill>
                <a:latin typeface="Bahnschrift SemiBold Condensed" panose="020B0502040204020203" pitchFamily="34" charset="0"/>
              </a:rPr>
              <a:t>Chandrasekharan</a:t>
            </a:r>
            <a:endParaRPr lang="en-US" dirty="0">
              <a:solidFill>
                <a:schemeClr val="accent2">
                  <a:lumMod val="20000"/>
                  <a:lumOff val="80000"/>
                </a:schemeClr>
              </a:solidFill>
              <a:latin typeface="Bahnschrift SemiBold Condensed" panose="020B0502040204020203" pitchFamily="34"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u="sng" dirty="0">
                <a:solidFill>
                  <a:schemeClr val="accent2"/>
                </a:solidFill>
              </a:rPr>
              <a:t>Using Chi – Square Test</a:t>
            </a:r>
          </a:p>
          <a:p>
            <a:pPr>
              <a:buFont typeface="Wingdings" panose="05000000000000000000" pitchFamily="2" charset="2"/>
              <a:buChar char="§"/>
            </a:pPr>
            <a:r>
              <a:rPr lang="en-US" dirty="0">
                <a:solidFill>
                  <a:schemeClr val="tx1"/>
                </a:solidFill>
              </a:rPr>
              <a:t>Aim : To conclude whether </a:t>
            </a:r>
            <a:r>
              <a:rPr lang="en-US" i="1" dirty="0" err="1">
                <a:solidFill>
                  <a:schemeClr val="tx1"/>
                </a:solidFill>
              </a:rPr>
              <a:t>serviceRate</a:t>
            </a:r>
            <a:r>
              <a:rPr lang="en-US" dirty="0">
                <a:solidFill>
                  <a:schemeClr val="tx1"/>
                </a:solidFill>
              </a:rPr>
              <a:t> and </a:t>
            </a:r>
            <a:r>
              <a:rPr lang="en-US" i="1" dirty="0" err="1">
                <a:solidFill>
                  <a:schemeClr val="tx1"/>
                </a:solidFill>
              </a:rPr>
              <a:t>wifiRate</a:t>
            </a:r>
            <a:r>
              <a:rPr lang="en-US" dirty="0">
                <a:solidFill>
                  <a:schemeClr val="tx1"/>
                </a:solidFill>
              </a:rPr>
              <a:t> are related to each other.</a:t>
            </a:r>
          </a:p>
          <a:p>
            <a:pPr marL="201168" lvl="1" indent="0">
              <a:buNone/>
            </a:pPr>
            <a:r>
              <a:rPr lang="en-US" sz="1600" dirty="0">
                <a:solidFill>
                  <a:schemeClr val="tx1"/>
                </a:solidFill>
              </a:rPr>
              <a:t>	</a:t>
            </a:r>
            <a:r>
              <a:rPr lang="en-US" dirty="0">
                <a:solidFill>
                  <a:schemeClr val="tx1"/>
                </a:solidFill>
              </a:rPr>
              <a:t>H0: There is no relationship between </a:t>
            </a:r>
            <a:r>
              <a:rPr lang="en-US" i="1" dirty="0" err="1">
                <a:solidFill>
                  <a:schemeClr val="tx1"/>
                </a:solidFill>
              </a:rPr>
              <a:t>serviceRate</a:t>
            </a:r>
            <a:r>
              <a:rPr lang="en-US" dirty="0">
                <a:solidFill>
                  <a:schemeClr val="tx1"/>
                </a:solidFill>
              </a:rPr>
              <a:t> and </a:t>
            </a:r>
            <a:r>
              <a:rPr lang="en-US" i="1" dirty="0" err="1">
                <a:solidFill>
                  <a:schemeClr val="tx1"/>
                </a:solidFill>
              </a:rPr>
              <a:t>wifiRate</a:t>
            </a:r>
            <a:r>
              <a:rPr lang="en-US" i="1" dirty="0">
                <a:solidFill>
                  <a:schemeClr val="tx1"/>
                </a:solidFill>
              </a:rPr>
              <a:t>.</a:t>
            </a:r>
            <a:endParaRPr lang="en-US" dirty="0">
              <a:solidFill>
                <a:schemeClr val="tx1"/>
              </a:solidFill>
            </a:endParaRPr>
          </a:p>
          <a:p>
            <a:pPr marL="201168" lvl="1" indent="0">
              <a:buNone/>
            </a:pPr>
            <a:r>
              <a:rPr lang="en-US" dirty="0">
                <a:solidFill>
                  <a:schemeClr val="tx1"/>
                </a:solidFill>
              </a:rPr>
              <a:t>	H1: There is a significant relationship </a:t>
            </a:r>
            <a:r>
              <a:rPr lang="en-US" i="1" dirty="0" err="1">
                <a:solidFill>
                  <a:schemeClr val="tx1"/>
                </a:solidFill>
              </a:rPr>
              <a:t>serviceRate</a:t>
            </a:r>
            <a:r>
              <a:rPr lang="en-US" dirty="0">
                <a:solidFill>
                  <a:schemeClr val="tx1"/>
                </a:solidFill>
              </a:rPr>
              <a:t> and </a:t>
            </a:r>
            <a:r>
              <a:rPr lang="en-US" i="1" dirty="0" err="1">
                <a:solidFill>
                  <a:schemeClr val="tx1"/>
                </a:solidFill>
              </a:rPr>
              <a:t>wifiRate</a:t>
            </a:r>
            <a:r>
              <a:rPr lang="en-US" i="1" dirty="0">
                <a:solidFill>
                  <a:schemeClr val="tx1"/>
                </a:solidFill>
              </a:rPr>
              <a:t>.</a:t>
            </a:r>
          </a:p>
          <a:p>
            <a:pPr marL="201168" lvl="1" indent="0">
              <a:buNone/>
            </a:pPr>
            <a:r>
              <a:rPr lang="en-US" dirty="0">
                <a:solidFill>
                  <a:schemeClr val="tx1"/>
                </a:solidFill>
              </a:rPr>
              <a:t>	P-value = 4.3283758926926855e-09 (which is &lt; 0.05)</a:t>
            </a:r>
          </a:p>
          <a:p>
            <a:pPr>
              <a:buFont typeface="Wingdings" panose="05000000000000000000" pitchFamily="2" charset="2"/>
              <a:buChar char="§"/>
            </a:pPr>
            <a:r>
              <a:rPr lang="en-US" dirty="0">
                <a:solidFill>
                  <a:schemeClr val="tx1"/>
                </a:solidFill>
              </a:rPr>
              <a:t>Conclusion : Found significant relationship between </a:t>
            </a:r>
            <a:r>
              <a:rPr lang="en-US" i="1" dirty="0" err="1">
                <a:solidFill>
                  <a:schemeClr val="tx1"/>
                </a:solidFill>
              </a:rPr>
              <a:t>serviceRate</a:t>
            </a:r>
            <a:r>
              <a:rPr lang="en-US" dirty="0">
                <a:solidFill>
                  <a:schemeClr val="tx1"/>
                </a:solidFill>
              </a:rPr>
              <a:t> and </a:t>
            </a:r>
            <a:r>
              <a:rPr lang="en-US" i="1" dirty="0" err="1">
                <a:solidFill>
                  <a:schemeClr val="tx1"/>
                </a:solidFill>
              </a:rPr>
              <a:t>wifiRate</a:t>
            </a:r>
            <a:r>
              <a:rPr lang="en-US" i="1" dirty="0">
                <a:solidFill>
                  <a:schemeClr val="tx1"/>
                </a:solidFill>
              </a:rPr>
              <a:t>.</a:t>
            </a:r>
          </a:p>
          <a:p>
            <a:pPr>
              <a:buFont typeface="Wingdings" panose="05000000000000000000" pitchFamily="2" charset="2"/>
              <a:buChar char="§"/>
            </a:pPr>
            <a:r>
              <a:rPr lang="en-US" dirty="0">
                <a:solidFill>
                  <a:schemeClr val="tx1"/>
                </a:solidFill>
              </a:rPr>
              <a:t>Performed Chi –Square test for the following set of variables and found a significant correlation between them.</a:t>
            </a:r>
          </a:p>
          <a:p>
            <a:pPr lvl="2">
              <a:buFont typeface="Wingdings" panose="05000000000000000000" pitchFamily="2" charset="2"/>
              <a:buChar char="Ø"/>
            </a:pPr>
            <a:r>
              <a:rPr lang="en-US" sz="1800" i="1" dirty="0" err="1">
                <a:solidFill>
                  <a:schemeClr val="tx1"/>
                </a:solidFill>
              </a:rPr>
              <a:t>serviceRate</a:t>
            </a:r>
            <a:r>
              <a:rPr lang="en-US" sz="1800" dirty="0">
                <a:solidFill>
                  <a:schemeClr val="tx1"/>
                </a:solidFill>
              </a:rPr>
              <a:t> and </a:t>
            </a:r>
            <a:r>
              <a:rPr lang="en-US" sz="1800" i="1" dirty="0" err="1">
                <a:solidFill>
                  <a:schemeClr val="tx1"/>
                </a:solidFill>
              </a:rPr>
              <a:t>ambianceRate</a:t>
            </a:r>
            <a:endParaRPr lang="en-US" sz="1800" i="1" dirty="0">
              <a:solidFill>
                <a:schemeClr val="tx1"/>
              </a:solidFill>
            </a:endParaRPr>
          </a:p>
          <a:p>
            <a:pPr lvl="2">
              <a:buFont typeface="Wingdings" panose="05000000000000000000" pitchFamily="2" charset="2"/>
              <a:buChar char="Ø"/>
            </a:pPr>
            <a:r>
              <a:rPr lang="en-US" sz="1800" i="1" dirty="0" err="1">
                <a:solidFill>
                  <a:schemeClr val="tx1"/>
                </a:solidFill>
              </a:rPr>
              <a:t>serviceRate</a:t>
            </a:r>
            <a:r>
              <a:rPr lang="en-US" sz="1800" dirty="0">
                <a:solidFill>
                  <a:schemeClr val="tx1"/>
                </a:solidFill>
              </a:rPr>
              <a:t> and </a:t>
            </a:r>
            <a:r>
              <a:rPr lang="en-US" sz="1800" i="1" dirty="0" err="1">
                <a:solidFill>
                  <a:schemeClr val="tx1"/>
                </a:solidFill>
              </a:rPr>
              <a:t>priceRate</a:t>
            </a:r>
            <a:endParaRPr lang="en-US" sz="1800" i="1" dirty="0">
              <a:solidFill>
                <a:schemeClr val="tx1"/>
              </a:solidFill>
            </a:endParaRPr>
          </a:p>
          <a:p>
            <a:pPr>
              <a:buFont typeface="Wingdings" panose="05000000000000000000" pitchFamily="2" charset="2"/>
              <a:buChar char="§"/>
            </a:pPr>
            <a:endParaRPr lang="en-US" sz="1800" i="1" dirty="0"/>
          </a:p>
          <a:p>
            <a:pPr>
              <a:buNone/>
            </a:pPr>
            <a:endParaRPr lang="en-US" sz="2000" i="1" dirty="0"/>
          </a:p>
          <a:p>
            <a:pPr>
              <a:buNone/>
            </a:pPr>
            <a:endParaRPr lang="en-US" sz="2000" dirty="0"/>
          </a:p>
          <a:p>
            <a:pPr>
              <a:buNone/>
            </a:pPr>
            <a:endParaRPr lang="en-US" sz="2000" dirty="0"/>
          </a:p>
        </p:txBody>
      </p:sp>
      <p:sp>
        <p:nvSpPr>
          <p:cNvPr id="5" name="Title 1"/>
          <p:cNvSpPr txBox="1">
            <a:spLocks/>
          </p:cNvSpPr>
          <p:nvPr/>
        </p:nvSpPr>
        <p:spPr>
          <a:xfrm>
            <a:off x="800100" y="821698"/>
            <a:ext cx="7543800" cy="100879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800" b="1" dirty="0">
                <a:effectLst>
                  <a:outerShdw blurRad="38100" dist="38100" dir="2700000" algn="tl">
                    <a:srgbClr val="000000">
                      <a:alpha val="43137"/>
                    </a:srgbClr>
                  </a:outerShdw>
                </a:effectLst>
              </a:rPr>
              <a:t>Analysis &amp; Observation-2..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3BDC4-779F-4036-8D83-3E8B7B13B828}"/>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Recommendation-2</a:t>
            </a:r>
            <a:endParaRPr lang="en-IN" dirty="0"/>
          </a:p>
        </p:txBody>
      </p:sp>
      <p:sp>
        <p:nvSpPr>
          <p:cNvPr id="3" name="Content Placeholder 2">
            <a:extLst>
              <a:ext uri="{FF2B5EF4-FFF2-40B4-BE49-F238E27FC236}">
                <a16:creationId xmlns:a16="http://schemas.microsoft.com/office/drawing/2014/main" xmlns="" id="{A94B9E46-7F01-43D2-97BA-D39EAC4774EE}"/>
              </a:ext>
            </a:extLst>
          </p:cNvPr>
          <p:cNvSpPr>
            <a:spLocks noGrp="1"/>
          </p:cNvSpPr>
          <p:nvPr>
            <p:ph idx="1"/>
          </p:nvPr>
        </p:nvSpPr>
        <p:spPr>
          <a:xfrm>
            <a:off x="822959" y="2057400"/>
            <a:ext cx="7543801" cy="4023360"/>
          </a:xfrm>
        </p:spPr>
        <p:txBody>
          <a:bodyPr>
            <a:normAutofit/>
          </a:bodyPr>
          <a:lstStyle/>
          <a:p>
            <a:pPr algn="just">
              <a:buFont typeface="Wingdings" panose="05000000000000000000" pitchFamily="2" charset="2"/>
              <a:buChar char="§"/>
            </a:pPr>
            <a:r>
              <a:rPr lang="en-US" sz="2400" dirty="0">
                <a:solidFill>
                  <a:schemeClr val="tx1"/>
                </a:solidFill>
              </a:rPr>
              <a:t>The analysis using Chi-Square test proves that the overall service ratings provided by customers are dependent on the ambience and quality of Wi-Fi at the outlet. </a:t>
            </a:r>
          </a:p>
          <a:p>
            <a:pPr algn="just">
              <a:buFont typeface="Wingdings" panose="05000000000000000000" pitchFamily="2" charset="2"/>
              <a:buChar char="§"/>
            </a:pPr>
            <a:endParaRPr lang="en-US" sz="2400" dirty="0">
              <a:solidFill>
                <a:schemeClr val="tx1"/>
              </a:solidFill>
            </a:endParaRPr>
          </a:p>
          <a:p>
            <a:pPr algn="just">
              <a:buFont typeface="Wingdings" panose="05000000000000000000" pitchFamily="2" charset="2"/>
              <a:buChar char="§"/>
            </a:pPr>
            <a:r>
              <a:rPr lang="en-US" sz="2400" dirty="0">
                <a:solidFill>
                  <a:schemeClr val="tx1"/>
                </a:solidFill>
              </a:rPr>
              <a:t>The loyalty of the customers could be improved by refurbishing and depending on a superior high-speed Wi-Fi set up </a:t>
            </a:r>
          </a:p>
          <a:p>
            <a:pPr algn="just"/>
            <a:endParaRPr lang="en-IN" sz="2800" dirty="0"/>
          </a:p>
        </p:txBody>
      </p:sp>
    </p:spTree>
    <p:extLst>
      <p:ext uri="{BB962C8B-B14F-4D97-AF65-F5344CB8AC3E}">
        <p14:creationId xmlns:p14="http://schemas.microsoft.com/office/powerpoint/2010/main" val="4060272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7A05C-C1AB-41E4-B2AC-8DE716E070CF}"/>
              </a:ext>
            </a:extLst>
          </p:cNvPr>
          <p:cNvSpPr>
            <a:spLocks noGrp="1"/>
          </p:cNvSpPr>
          <p:nvPr>
            <p:ph type="title"/>
          </p:nvPr>
        </p:nvSpPr>
        <p:spPr/>
        <p:txBody>
          <a:bodyPr/>
          <a:lstStyle/>
          <a:p>
            <a:r>
              <a:rPr lang="en-CA" sz="4800" b="1" u="sng" dirty="0"/>
              <a:t>Decision Tree </a:t>
            </a:r>
            <a:endParaRPr lang="en-IN" dirty="0"/>
          </a:p>
        </p:txBody>
      </p:sp>
      <p:pic>
        <p:nvPicPr>
          <p:cNvPr id="4" name="Content Placeholder 3" descr="Decision Tree Classification Algorithm">
            <a:extLst>
              <a:ext uri="{FF2B5EF4-FFF2-40B4-BE49-F238E27FC236}">
                <a16:creationId xmlns:a16="http://schemas.microsoft.com/office/drawing/2014/main" xmlns="" id="{97A7D00C-F5CB-4398-9472-B906A91FC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881187"/>
            <a:ext cx="4643438" cy="30956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029">
            <a:extLst>
              <a:ext uri="{FF2B5EF4-FFF2-40B4-BE49-F238E27FC236}">
                <a16:creationId xmlns:a16="http://schemas.microsoft.com/office/drawing/2014/main" xmlns="" id="{C28BE807-D2BE-4810-B29B-5CBE9336B954}"/>
              </a:ext>
            </a:extLst>
          </p:cNvPr>
          <p:cNvSpPr txBox="1">
            <a:spLocks/>
          </p:cNvSpPr>
          <p:nvPr/>
        </p:nvSpPr>
        <p:spPr>
          <a:xfrm>
            <a:off x="5410200" y="1981200"/>
            <a:ext cx="3404507" cy="367018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en-US" sz="1600" dirty="0">
                <a:solidFill>
                  <a:schemeClr val="tx1"/>
                </a:solidFill>
                <a:effectLst/>
              </a:rPr>
              <a:t>It is a graphical representation for getting all the possible solutions to a problem/decision based on given conditions.</a:t>
            </a:r>
          </a:p>
          <a:p>
            <a:pPr algn="just">
              <a:buFont typeface="Wingdings" panose="05000000000000000000" pitchFamily="2" charset="2"/>
              <a:buChar char="q"/>
            </a:pPr>
            <a:r>
              <a:rPr lang="en-US" sz="1600" dirty="0">
                <a:solidFill>
                  <a:schemeClr val="tx1"/>
                </a:solidFill>
              </a:rPr>
              <a:t>Internal nodes represent the features of a dataset, branches represent the decision rules, and each leaf node represents the outcome.</a:t>
            </a:r>
          </a:p>
          <a:p>
            <a:pPr algn="just">
              <a:buFont typeface="Wingdings" panose="05000000000000000000" pitchFamily="2" charset="2"/>
              <a:buChar char="q"/>
            </a:pPr>
            <a:r>
              <a:rPr lang="en-US" sz="1600" dirty="0">
                <a:solidFill>
                  <a:srgbClr val="000000"/>
                </a:solidFill>
              </a:rPr>
              <a:t>In a Decision tree, there are two nodes, which are the Decision Node and Leaf Node. Decision nodes are used to make any decision and have multiple branches, whereas Leaf nodes are the output of those decisions and do not contain any further branches.</a:t>
            </a:r>
          </a:p>
          <a:p>
            <a:pPr algn="just">
              <a:buFont typeface="Wingdings" panose="05000000000000000000" pitchFamily="2" charset="2"/>
              <a:buChar char="q"/>
            </a:pPr>
            <a:endParaRPr lang="en-US" sz="1600" dirty="0"/>
          </a:p>
        </p:txBody>
      </p:sp>
      <p:sp>
        <p:nvSpPr>
          <p:cNvPr id="6" name="TextBox 5">
            <a:extLst>
              <a:ext uri="{FF2B5EF4-FFF2-40B4-BE49-F238E27FC236}">
                <a16:creationId xmlns:a16="http://schemas.microsoft.com/office/drawing/2014/main" xmlns="" id="{AEBF83B2-0839-49EB-AC6A-CC544AF1630A}"/>
              </a:ext>
            </a:extLst>
          </p:cNvPr>
          <p:cNvSpPr txBox="1"/>
          <p:nvPr/>
        </p:nvSpPr>
        <p:spPr>
          <a:xfrm>
            <a:off x="533400" y="5225731"/>
            <a:ext cx="4876800" cy="523220"/>
          </a:xfrm>
          <a:prstGeom prst="rect">
            <a:avLst/>
          </a:prstGeom>
          <a:noFill/>
        </p:spPr>
        <p:txBody>
          <a:bodyPr wrap="square" rtlCol="0">
            <a:spAutoFit/>
          </a:bodyPr>
          <a:lstStyle/>
          <a:p>
            <a:r>
              <a:rPr lang="en-CA" sz="1400" dirty="0"/>
              <a:t>Figure1:</a:t>
            </a:r>
            <a:r>
              <a:rPr lang="en-CA" sz="1400" dirty="0">
                <a:solidFill>
                  <a:schemeClr val="tx1">
                    <a:lumMod val="65000"/>
                    <a:lumOff val="35000"/>
                  </a:schemeClr>
                </a:solidFill>
              </a:rPr>
              <a:t>Decision Tree(</a:t>
            </a:r>
            <a:r>
              <a:rPr lang="en-US" sz="1400" dirty="0">
                <a:solidFill>
                  <a:schemeClr val="tx1">
                    <a:lumMod val="65000"/>
                    <a:lumOff val="35000"/>
                  </a:schemeClr>
                </a:solidFill>
                <a:effectLst/>
                <a:hlinkClick r:id="rId3">
                  <a:extLst>
                    <a:ext uri="{A12FA001-AC4F-418D-AE19-62706E023703}">
                      <ahyp:hlinkClr xmlns:ahyp="http://schemas.microsoft.com/office/drawing/2018/hyperlinkcolor" xmlns="" val="tx"/>
                    </a:ext>
                  </a:extLst>
                </a:hlinkClick>
              </a:rPr>
              <a:t>https://www.javatpoint.com/machine-learning-decision-tree-classification-algorithm</a:t>
            </a:r>
            <a:r>
              <a:rPr lang="en-US" sz="1400" dirty="0">
                <a:solidFill>
                  <a:schemeClr val="tx1">
                    <a:lumMod val="65000"/>
                    <a:lumOff val="35000"/>
                  </a:schemeClr>
                </a:solidFill>
                <a:effectLst/>
              </a:rPr>
              <a:t>,2021</a:t>
            </a:r>
            <a:r>
              <a:rPr lang="en-CA" sz="1400" dirty="0">
                <a:solidFill>
                  <a:schemeClr val="tx1">
                    <a:lumMod val="65000"/>
                    <a:lumOff val="35000"/>
                  </a:schemeClr>
                </a:solidFill>
              </a:rPr>
              <a:t>)</a:t>
            </a:r>
            <a:endParaRPr lang="en-IN" sz="1400" dirty="0">
              <a:solidFill>
                <a:schemeClr val="tx1">
                  <a:lumMod val="65000"/>
                  <a:lumOff val="35000"/>
                </a:schemeClr>
              </a:solidFill>
            </a:endParaRPr>
          </a:p>
        </p:txBody>
      </p:sp>
    </p:spTree>
    <p:extLst>
      <p:ext uri="{BB962C8B-B14F-4D97-AF65-F5344CB8AC3E}">
        <p14:creationId xmlns:p14="http://schemas.microsoft.com/office/powerpoint/2010/main" val="2421911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u="sng" dirty="0">
                <a:solidFill>
                  <a:schemeClr val="accent2"/>
                </a:solidFill>
              </a:rPr>
              <a:t>Using Decision Tree</a:t>
            </a:r>
          </a:p>
          <a:p>
            <a:endParaRPr lang="en-US" sz="2400" dirty="0">
              <a:solidFill>
                <a:schemeClr val="tx1"/>
              </a:solidFill>
            </a:endParaRPr>
          </a:p>
          <a:p>
            <a:pPr>
              <a:buFont typeface="Wingdings" panose="05000000000000000000" pitchFamily="2" charset="2"/>
              <a:buChar char="§"/>
            </a:pPr>
            <a:endParaRPr lang="en-US" sz="2400" dirty="0"/>
          </a:p>
          <a:p>
            <a:pPr marL="0" indent="0">
              <a:buNone/>
            </a:pPr>
            <a:endParaRPr lang="en-US" sz="2400" dirty="0"/>
          </a:p>
          <a:p>
            <a:pPr>
              <a:buNone/>
            </a:pPr>
            <a:endParaRPr lang="en-US" sz="2400" dirty="0"/>
          </a:p>
        </p:txBody>
      </p:sp>
      <p:sp>
        <p:nvSpPr>
          <p:cNvPr id="7" name="Title 1"/>
          <p:cNvSpPr txBox="1">
            <a:spLocks/>
          </p:cNvSpPr>
          <p:nvPr/>
        </p:nvSpPr>
        <p:spPr>
          <a:xfrm>
            <a:off x="822959" y="773240"/>
            <a:ext cx="7543800" cy="100879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800" b="1" dirty="0">
                <a:effectLst>
                  <a:outerShdw blurRad="38100" dist="38100" dir="2700000" algn="tl">
                    <a:srgbClr val="000000">
                      <a:alpha val="43137"/>
                    </a:srgbClr>
                  </a:outerShdw>
                </a:effectLst>
              </a:rPr>
              <a:t>Analysis &amp; Observation-3</a:t>
            </a:r>
          </a:p>
        </p:txBody>
      </p:sp>
      <p:pic>
        <p:nvPicPr>
          <p:cNvPr id="4" name="Content Placeholder 3" descr="Decision Tree.PNG">
            <a:extLst>
              <a:ext uri="{FF2B5EF4-FFF2-40B4-BE49-F238E27FC236}">
                <a16:creationId xmlns:a16="http://schemas.microsoft.com/office/drawing/2014/main" xmlns="" id="{F4DF6812-8B10-480D-AAA6-EB8591E634B1}"/>
              </a:ext>
            </a:extLst>
          </p:cNvPr>
          <p:cNvPicPr>
            <a:picLocks noChangeAspect="1"/>
          </p:cNvPicPr>
          <p:nvPr/>
        </p:nvPicPr>
        <p:blipFill>
          <a:blip r:embed="rId3" cstate="print"/>
          <a:stretch>
            <a:fillRect/>
          </a:stretch>
        </p:blipFill>
        <p:spPr>
          <a:xfrm>
            <a:off x="3725177" y="2362200"/>
            <a:ext cx="4809224" cy="3722560"/>
          </a:xfrm>
          <a:prstGeom prst="rect">
            <a:avLst/>
          </a:prstGeom>
        </p:spPr>
      </p:pic>
      <p:sp>
        <p:nvSpPr>
          <p:cNvPr id="2" name="TextBox 1">
            <a:extLst>
              <a:ext uri="{FF2B5EF4-FFF2-40B4-BE49-F238E27FC236}">
                <a16:creationId xmlns:a16="http://schemas.microsoft.com/office/drawing/2014/main" xmlns="" id="{3F9AB1DF-F039-469C-AA04-7310D2224959}"/>
              </a:ext>
            </a:extLst>
          </p:cNvPr>
          <p:cNvSpPr txBox="1"/>
          <p:nvPr/>
        </p:nvSpPr>
        <p:spPr>
          <a:xfrm>
            <a:off x="914399" y="2514600"/>
            <a:ext cx="2810777" cy="3693319"/>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CA" dirty="0"/>
              <a:t>Features taken : Location of customers and number of visits</a:t>
            </a:r>
          </a:p>
          <a:p>
            <a:pPr marL="285750" indent="-285750">
              <a:lnSpc>
                <a:spcPct val="150000"/>
              </a:lnSpc>
              <a:buClr>
                <a:schemeClr val="accent1"/>
              </a:buClr>
              <a:buFont typeface="Wingdings" panose="05000000000000000000" pitchFamily="2" charset="2"/>
              <a:buChar char="§"/>
            </a:pPr>
            <a:r>
              <a:rPr lang="en-CA" dirty="0"/>
              <a:t>Analysed from Decision tree : As distance (location) increases , customer visits decreases.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4EAAE-5293-42DD-95D0-DCC6A9A6F9C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Recommendation</a:t>
            </a:r>
            <a:r>
              <a:rPr lang="en-US" sz="4800" b="1" dirty="0">
                <a:effectLst>
                  <a:outerShdw blurRad="38100" dist="38100" dir="2700000" algn="tl">
                    <a:srgbClr val="000000">
                      <a:alpha val="43137"/>
                    </a:srgbClr>
                  </a:outerShdw>
                </a:effectLst>
              </a:rPr>
              <a:t>-3</a:t>
            </a:r>
            <a:endParaRPr lang="en-IN" dirty="0"/>
          </a:p>
        </p:txBody>
      </p:sp>
      <p:sp>
        <p:nvSpPr>
          <p:cNvPr id="3" name="Content Placeholder 2">
            <a:extLst>
              <a:ext uri="{FF2B5EF4-FFF2-40B4-BE49-F238E27FC236}">
                <a16:creationId xmlns:a16="http://schemas.microsoft.com/office/drawing/2014/main" xmlns="" id="{552CB858-F53C-4F58-8C8C-EDF5510E752B}"/>
              </a:ext>
            </a:extLst>
          </p:cNvPr>
          <p:cNvSpPr>
            <a:spLocks noGrp="1"/>
          </p:cNvSpPr>
          <p:nvPr>
            <p:ph idx="1"/>
          </p:nvPr>
        </p:nvSpPr>
        <p:spPr/>
        <p:txBody>
          <a:bodyPr>
            <a:noAutofit/>
          </a:bodyPr>
          <a:lstStyle/>
          <a:p>
            <a:pPr>
              <a:lnSpc>
                <a:spcPct val="150000"/>
              </a:lnSpc>
              <a:buFont typeface="Wingdings" panose="05000000000000000000" pitchFamily="2" charset="2"/>
              <a:buChar char="§"/>
            </a:pPr>
            <a:r>
              <a:rPr lang="en-US" dirty="0">
                <a:solidFill>
                  <a:schemeClr val="tx1"/>
                </a:solidFill>
              </a:rPr>
              <a:t>The customers who are travelling more than 3 km to Starbucks outlet seems to have high customer churning tendency. These customers only visit the store rarely, but the probability of churn is high. </a:t>
            </a:r>
          </a:p>
          <a:p>
            <a:pPr>
              <a:lnSpc>
                <a:spcPct val="150000"/>
              </a:lnSpc>
              <a:buFont typeface="Wingdings" panose="05000000000000000000" pitchFamily="2" charset="2"/>
              <a:buChar char="§"/>
            </a:pPr>
            <a:r>
              <a:rPr lang="en-US" dirty="0">
                <a:solidFill>
                  <a:schemeClr val="tx1"/>
                </a:solidFill>
              </a:rPr>
              <a:t>Recommendation is to open a new outlet so as to promote more customers coming from a distant locality(&lt;3km).</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269206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099" y="1752600"/>
            <a:ext cx="7543801" cy="4707466"/>
          </a:xfrm>
        </p:spPr>
        <p:txBody>
          <a:bodyPr>
            <a:normAutofit/>
          </a:bodyPr>
          <a:lstStyle/>
          <a:p>
            <a:pPr marL="0" indent="0">
              <a:buClr>
                <a:schemeClr val="accent2"/>
              </a:buClr>
              <a:buNone/>
            </a:pPr>
            <a:r>
              <a:rPr lang="en-US" sz="1900" b="1" dirty="0">
                <a:solidFill>
                  <a:schemeClr val="tx1"/>
                </a:solidFill>
              </a:rPr>
              <a:t>From knowledge Level</a:t>
            </a:r>
          </a:p>
          <a:p>
            <a:pPr marL="457200" indent="-457200">
              <a:buClr>
                <a:schemeClr val="accent2"/>
              </a:buClr>
              <a:buAutoNum type="arabicPeriod"/>
            </a:pPr>
            <a:r>
              <a:rPr lang="en-US" sz="1900" dirty="0">
                <a:solidFill>
                  <a:schemeClr val="tx1"/>
                </a:solidFill>
              </a:rPr>
              <a:t>Focus </a:t>
            </a:r>
            <a:r>
              <a:rPr lang="en-US" sz="1900" u="sng" dirty="0">
                <a:solidFill>
                  <a:schemeClr val="tx1"/>
                </a:solidFill>
              </a:rPr>
              <a:t>students</a:t>
            </a:r>
            <a:r>
              <a:rPr lang="en-US" sz="1900" dirty="0">
                <a:solidFill>
                  <a:schemeClr val="tx1"/>
                </a:solidFill>
              </a:rPr>
              <a:t> by giving complimentary packs.(</a:t>
            </a:r>
            <a:r>
              <a:rPr lang="en-US" sz="1900" dirty="0">
                <a:solidFill>
                  <a:srgbClr val="92D050"/>
                </a:solidFill>
              </a:rPr>
              <a:t>Data visualization</a:t>
            </a:r>
            <a:r>
              <a:rPr lang="en-US" sz="1900" dirty="0">
                <a:solidFill>
                  <a:schemeClr val="tx1"/>
                </a:solidFill>
              </a:rPr>
              <a:t>)</a:t>
            </a:r>
          </a:p>
          <a:p>
            <a:pPr marL="457200" indent="-457200">
              <a:buClr>
                <a:schemeClr val="accent2"/>
              </a:buClr>
              <a:buAutoNum type="arabicPeriod"/>
            </a:pPr>
            <a:r>
              <a:rPr lang="en-US" sz="1900" dirty="0">
                <a:solidFill>
                  <a:schemeClr val="tx1"/>
                </a:solidFill>
              </a:rPr>
              <a:t>Focus </a:t>
            </a:r>
            <a:r>
              <a:rPr lang="en-US" sz="1900" u="sng" dirty="0">
                <a:solidFill>
                  <a:schemeClr val="tx1"/>
                </a:solidFill>
              </a:rPr>
              <a:t>low income employed people </a:t>
            </a:r>
            <a:r>
              <a:rPr lang="en-US" sz="1900" dirty="0">
                <a:solidFill>
                  <a:schemeClr val="tx1"/>
                </a:solidFill>
              </a:rPr>
              <a:t>by reducing the price of products.(</a:t>
            </a:r>
            <a:r>
              <a:rPr lang="en-US" sz="1900" dirty="0">
                <a:solidFill>
                  <a:srgbClr val="92D050"/>
                </a:solidFill>
              </a:rPr>
              <a:t>Data visualization</a:t>
            </a:r>
            <a:r>
              <a:rPr lang="en-US" sz="1900" dirty="0">
                <a:solidFill>
                  <a:schemeClr val="tx1"/>
                </a:solidFill>
              </a:rPr>
              <a:t>)</a:t>
            </a:r>
          </a:p>
          <a:p>
            <a:pPr marL="457200" indent="-457200">
              <a:buClr>
                <a:schemeClr val="accent2"/>
              </a:buClr>
              <a:buAutoNum type="arabicPeriod"/>
            </a:pPr>
            <a:r>
              <a:rPr lang="en-US" sz="1900" dirty="0">
                <a:solidFill>
                  <a:schemeClr val="tx1"/>
                </a:solidFill>
              </a:rPr>
              <a:t>Set-up </a:t>
            </a:r>
            <a:r>
              <a:rPr lang="en-US" sz="1900" u="sng" dirty="0">
                <a:solidFill>
                  <a:schemeClr val="tx1"/>
                </a:solidFill>
              </a:rPr>
              <a:t>superior high-speed Wi-fi</a:t>
            </a:r>
            <a:r>
              <a:rPr lang="en-US" sz="1900" dirty="0">
                <a:solidFill>
                  <a:schemeClr val="tx1"/>
                </a:solidFill>
              </a:rPr>
              <a:t>.(</a:t>
            </a:r>
            <a:r>
              <a:rPr lang="en-US" sz="1900" dirty="0">
                <a:solidFill>
                  <a:srgbClr val="92D050"/>
                </a:solidFill>
              </a:rPr>
              <a:t>Chi-Square test</a:t>
            </a:r>
            <a:r>
              <a:rPr lang="en-US" sz="1900" dirty="0">
                <a:solidFill>
                  <a:schemeClr val="tx1"/>
                </a:solidFill>
              </a:rPr>
              <a:t>)</a:t>
            </a:r>
          </a:p>
          <a:p>
            <a:pPr marL="457200" indent="-457200">
              <a:buClr>
                <a:schemeClr val="accent2"/>
              </a:buClr>
              <a:buAutoNum type="arabicPeriod"/>
            </a:pPr>
            <a:r>
              <a:rPr lang="en-US" sz="1900" dirty="0">
                <a:solidFill>
                  <a:schemeClr val="tx1"/>
                </a:solidFill>
              </a:rPr>
              <a:t>Open  new outlet to promote more customers coming from a distant locality i.e., &gt;3km.(</a:t>
            </a:r>
            <a:r>
              <a:rPr lang="en-US" sz="1900" dirty="0">
                <a:solidFill>
                  <a:srgbClr val="92D050"/>
                </a:solidFill>
              </a:rPr>
              <a:t>Decision tree</a:t>
            </a:r>
            <a:r>
              <a:rPr lang="en-US" sz="1900" dirty="0">
                <a:solidFill>
                  <a:schemeClr val="tx1"/>
                </a:solidFill>
              </a:rPr>
              <a:t>)</a:t>
            </a:r>
          </a:p>
          <a:p>
            <a:pPr marL="0" indent="0">
              <a:buClr>
                <a:schemeClr val="accent2"/>
              </a:buClr>
              <a:buNone/>
            </a:pPr>
            <a:r>
              <a:rPr lang="en-US" sz="1900" b="1" dirty="0">
                <a:solidFill>
                  <a:schemeClr val="tx1"/>
                </a:solidFill>
              </a:rPr>
              <a:t>From data Level</a:t>
            </a:r>
          </a:p>
          <a:p>
            <a:pPr marL="457200" indent="-457200">
              <a:buClr>
                <a:schemeClr val="accent2"/>
              </a:buClr>
              <a:buFont typeface="+mj-lt"/>
              <a:buAutoNum type="arabicPeriod"/>
            </a:pPr>
            <a:r>
              <a:rPr lang="en-US" sz="1900" dirty="0">
                <a:solidFill>
                  <a:schemeClr val="tx1"/>
                </a:solidFill>
              </a:rPr>
              <a:t>Provide </a:t>
            </a:r>
            <a:r>
              <a:rPr lang="en-US" sz="1900" u="sng" dirty="0">
                <a:solidFill>
                  <a:schemeClr val="tx1"/>
                </a:solidFill>
              </a:rPr>
              <a:t>more options on drinks and pastries </a:t>
            </a:r>
            <a:r>
              <a:rPr lang="en-US" sz="1900" dirty="0">
                <a:solidFill>
                  <a:schemeClr val="tx1"/>
                </a:solidFill>
              </a:rPr>
              <a:t>especially for elderly age group and fitness freaks( diabetic coffee, high protein drinks, gluten-free pastries etc.).</a:t>
            </a:r>
            <a:endParaRPr lang="en-US" dirty="0">
              <a:solidFill>
                <a:schemeClr val="tx1"/>
              </a:solidFill>
            </a:endParaRPr>
          </a:p>
          <a:p>
            <a:pPr marL="457200" indent="-457200">
              <a:buFont typeface="+mj-lt"/>
              <a:buAutoNum type="arabicPeriod"/>
            </a:pPr>
            <a:endParaRPr lang="en-US" dirty="0">
              <a:solidFill>
                <a:schemeClr val="tx1"/>
              </a:solidFill>
            </a:endParaRPr>
          </a:p>
          <a:p>
            <a:pPr marL="457200" indent="-457200">
              <a:buFont typeface="+mj-lt"/>
              <a:buAutoNum type="arabicPeriod"/>
            </a:pPr>
            <a:endParaRPr lang="en-US" dirty="0">
              <a:solidFill>
                <a:schemeClr val="tx1"/>
              </a:solidFill>
            </a:endParaRPr>
          </a:p>
          <a:p>
            <a:pPr marL="0" indent="0">
              <a:buNone/>
            </a:pPr>
            <a:endParaRPr lang="en-US" dirty="0">
              <a:solidFill>
                <a:schemeClr val="tx1"/>
              </a:solidFill>
            </a:endParaRPr>
          </a:p>
          <a:p>
            <a:pPr>
              <a:buNone/>
            </a:pPr>
            <a:endParaRPr lang="en-US" dirty="0">
              <a:solidFill>
                <a:schemeClr val="tx1"/>
              </a:solidFill>
            </a:endParaRPr>
          </a:p>
        </p:txBody>
      </p:sp>
      <p:sp>
        <p:nvSpPr>
          <p:cNvPr id="5" name="Title 1"/>
          <p:cNvSpPr txBox="1">
            <a:spLocks/>
          </p:cNvSpPr>
          <p:nvPr/>
        </p:nvSpPr>
        <p:spPr>
          <a:xfrm>
            <a:off x="685800" y="774284"/>
            <a:ext cx="7543800" cy="100879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800" b="1" dirty="0">
                <a:effectLst>
                  <a:outerShdw blurRad="38100" dist="38100" dir="2700000" algn="tl">
                    <a:srgbClr val="000000">
                      <a:alpha val="43137"/>
                    </a:srgbClr>
                  </a:outerShdw>
                </a:effectLst>
              </a:rPr>
              <a:t>Conclusion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0"/>
            <a:ext cx="7543801" cy="4023360"/>
          </a:xfrm>
        </p:spPr>
        <p:txBody>
          <a:bodyPr>
            <a:normAutofit fontScale="92500" lnSpcReduction="20000"/>
          </a:bodyPr>
          <a:lstStyle/>
          <a:p>
            <a:pPr marL="0" indent="0">
              <a:buClr>
                <a:schemeClr val="accent2">
                  <a:lumMod val="75000"/>
                </a:schemeClr>
              </a:buClr>
              <a:buNone/>
            </a:pPr>
            <a:r>
              <a:rPr lang="en-US" sz="1500" dirty="0">
                <a:effectLst/>
              </a:rPr>
              <a:t>Hamzah, M. (2020, May 16). </a:t>
            </a:r>
            <a:r>
              <a:rPr lang="en-US" sz="1500" i="1" dirty="0">
                <a:effectLst/>
              </a:rPr>
              <a:t>Starbucks Customer Survey</a:t>
            </a:r>
            <a:r>
              <a:rPr lang="en-US" sz="1500" dirty="0">
                <a:effectLst/>
              </a:rPr>
              <a:t>. Kaggle. </a:t>
            </a:r>
            <a:r>
              <a:rPr lang="en-US" sz="1500" dirty="0">
                <a:hlinkClick r:id="rId3"/>
              </a:rPr>
              <a:t>https://www.kaggle.com/mahirahmzh/starbucks-customer-retention-malaysia-survey</a:t>
            </a:r>
          </a:p>
          <a:p>
            <a:pPr marL="0" indent="0">
              <a:buClr>
                <a:schemeClr val="accent2">
                  <a:lumMod val="75000"/>
                </a:schemeClr>
              </a:buClr>
              <a:buNone/>
            </a:pPr>
            <a:r>
              <a:rPr lang="en-US" sz="1500" dirty="0">
                <a:effectLst/>
              </a:rPr>
              <a:t>(20), F. (n.d.). </a:t>
            </a:r>
            <a:r>
              <a:rPr lang="en-US" sz="1500" i="1" dirty="0">
                <a:effectLst/>
              </a:rPr>
              <a:t>Understanding Decision Trees with Python</a:t>
            </a:r>
            <a:r>
              <a:rPr lang="en-US" sz="1500" dirty="0">
                <a:effectLst/>
              </a:rPr>
              <a:t>. Agency. </a:t>
            </a:r>
            <a:r>
              <a:rPr lang="en-US" sz="1500" dirty="0">
                <a:hlinkClick r:id="rId4"/>
              </a:rPr>
              <a:t>https://datascience.foundation/sciencewhitepaper/understanding-decision-trees-with-python</a:t>
            </a:r>
            <a:endParaRPr lang="en-US" sz="1500" dirty="0"/>
          </a:p>
          <a:p>
            <a:pPr marL="0" indent="0">
              <a:buClr>
                <a:schemeClr val="accent2">
                  <a:lumMod val="75000"/>
                </a:schemeClr>
              </a:buClr>
              <a:buNone/>
            </a:pPr>
            <a:r>
              <a:rPr lang="en-US" sz="1500" dirty="0">
                <a:hlinkClick r:id="rId5" action="ppaction://hlinkfile"/>
              </a:rPr>
              <a:t>..\</a:t>
            </a:r>
            <a:r>
              <a:rPr lang="en-US" sz="1500" dirty="0" err="1">
                <a:hlinkClick r:id="rId5" action="ppaction://hlinkfile"/>
              </a:rPr>
              <a:t>starbucks</a:t>
            </a:r>
            <a:r>
              <a:rPr lang="en-US" sz="1500" dirty="0">
                <a:hlinkClick r:id="rId5" action="ppaction://hlinkfile"/>
              </a:rPr>
              <a:t> </a:t>
            </a:r>
            <a:r>
              <a:rPr lang="en-US" sz="1500" dirty="0" err="1">
                <a:hlinkClick r:id="rId5" action="ppaction://hlinkfile"/>
              </a:rPr>
              <a:t>activity.rar</a:t>
            </a:r>
            <a:endParaRPr lang="en-US" sz="1500" dirty="0"/>
          </a:p>
          <a:p>
            <a:pPr marL="0" indent="0">
              <a:buClr>
                <a:schemeClr val="accent2">
                  <a:lumMod val="75000"/>
                </a:schemeClr>
              </a:buClr>
              <a:buNone/>
            </a:pPr>
            <a:r>
              <a:rPr lang="en-IN" sz="1500" i="1" dirty="0">
                <a:effectLst/>
              </a:rPr>
              <a:t>Decision Tree Classification in Python Tutorial</a:t>
            </a:r>
            <a:r>
              <a:rPr lang="en-IN" sz="1500" dirty="0">
                <a:effectLst/>
              </a:rPr>
              <a:t>. </a:t>
            </a:r>
            <a:r>
              <a:rPr lang="en-IN" sz="1500" dirty="0" err="1">
                <a:effectLst/>
              </a:rPr>
              <a:t>DataCamp</a:t>
            </a:r>
            <a:r>
              <a:rPr lang="en-IN" sz="1500" dirty="0">
                <a:effectLst/>
              </a:rPr>
              <a:t> Community. (n.d.). </a:t>
            </a:r>
            <a:r>
              <a:rPr lang="en-IN" sz="1500" dirty="0">
                <a:effectLst/>
                <a:hlinkClick r:id="rId6"/>
              </a:rPr>
              <a:t>https://www.datacamp.com/community/tutorials/decision-tree-classification-python</a:t>
            </a:r>
            <a:endParaRPr lang="en-IN" sz="1500" dirty="0"/>
          </a:p>
          <a:p>
            <a:pPr marL="0" indent="0">
              <a:buClr>
                <a:schemeClr val="accent2">
                  <a:lumMod val="75000"/>
                </a:schemeClr>
              </a:buClr>
              <a:buNone/>
            </a:pPr>
            <a:r>
              <a:rPr lang="en-IN" sz="1500" dirty="0">
                <a:effectLst/>
              </a:rPr>
              <a:t>Gini Impurity Author: </a:t>
            </a:r>
            <a:r>
              <a:rPr lang="en-IN" sz="1500" dirty="0" err="1">
                <a:effectLst/>
              </a:rPr>
              <a:t>Fatih</a:t>
            </a:r>
            <a:r>
              <a:rPr lang="en-IN" sz="1500" dirty="0">
                <a:effectLst/>
              </a:rPr>
              <a:t> </a:t>
            </a:r>
            <a:r>
              <a:rPr lang="en-IN" sz="1500" dirty="0" err="1">
                <a:effectLst/>
              </a:rPr>
              <a:t>Karabiber</a:t>
            </a:r>
            <a:r>
              <a:rPr lang="en-IN" sz="1500" dirty="0">
                <a:effectLst/>
              </a:rPr>
              <a:t> Ph.D. in Computer Engineering &amp; </a:t>
            </a:r>
            <a:r>
              <a:rPr lang="en-IN" sz="1500" dirty="0" err="1">
                <a:effectLst/>
              </a:rPr>
              <a:t>Fatih</a:t>
            </a:r>
            <a:r>
              <a:rPr lang="en-IN" sz="1500" dirty="0">
                <a:effectLst/>
              </a:rPr>
              <a:t> </a:t>
            </a:r>
            <a:r>
              <a:rPr lang="en-IN" sz="1500" dirty="0" err="1">
                <a:effectLst/>
              </a:rPr>
              <a:t>Karabiber</a:t>
            </a:r>
            <a:r>
              <a:rPr lang="en-IN" sz="1500" dirty="0">
                <a:effectLst/>
              </a:rPr>
              <a:t> Ph.D. in Computer Engineering</a:t>
            </a:r>
            <a:r>
              <a:rPr lang="en-IN" sz="1500" dirty="0">
                <a:effectLst/>
                <a:hlinkClick r:id="rId7"/>
              </a:rPr>
              <a:t>https://www.learndatasci.com/glossary/gini-impurity/</a:t>
            </a:r>
            <a:endParaRPr lang="en-IN" sz="1500" dirty="0"/>
          </a:p>
          <a:p>
            <a:pPr marL="0" indent="0">
              <a:buClr>
                <a:schemeClr val="accent2">
                  <a:lumMod val="75000"/>
                </a:schemeClr>
              </a:buClr>
              <a:buNone/>
            </a:pPr>
            <a:r>
              <a:rPr lang="en-US" sz="1500" i="1" dirty="0">
                <a:effectLst/>
              </a:rPr>
              <a:t>Python - Pearson's Chi-Square Test</a:t>
            </a:r>
            <a:r>
              <a:rPr lang="en-US" sz="1500" dirty="0">
                <a:effectLst/>
              </a:rPr>
              <a:t>. </a:t>
            </a:r>
            <a:r>
              <a:rPr lang="en-US" sz="1500" dirty="0" err="1">
                <a:effectLst/>
              </a:rPr>
              <a:t>GeeksforGeeks</a:t>
            </a:r>
            <a:r>
              <a:rPr lang="en-US" sz="1500" dirty="0">
                <a:effectLst/>
              </a:rPr>
              <a:t>. (2020, June 23). </a:t>
            </a:r>
            <a:r>
              <a:rPr lang="en-US" sz="1500" dirty="0">
                <a:effectLst/>
                <a:hlinkClick r:id="rId8"/>
              </a:rPr>
              <a:t>https://www.geeksforgeeks.org/python-pearsons-chi-square-test/</a:t>
            </a:r>
            <a:endParaRPr lang="en-US" sz="1500" dirty="0">
              <a:effectLst/>
            </a:endParaRPr>
          </a:p>
          <a:p>
            <a:pPr marL="0" indent="0">
              <a:buClr>
                <a:schemeClr val="accent2">
                  <a:lumMod val="75000"/>
                </a:schemeClr>
              </a:buClr>
              <a:buNone/>
            </a:pPr>
            <a:r>
              <a:rPr lang="en-US" sz="1500" i="1" dirty="0">
                <a:effectLst/>
              </a:rPr>
              <a:t>Machine Learning Decision Tree Classification Algorithm - </a:t>
            </a:r>
            <a:r>
              <a:rPr lang="en-US" sz="1500" i="1" dirty="0" err="1">
                <a:effectLst/>
              </a:rPr>
              <a:t>Javatpoint</a:t>
            </a:r>
            <a:r>
              <a:rPr lang="en-US" sz="1500" dirty="0">
                <a:effectLst/>
              </a:rPr>
              <a:t>. www.javatpoint.com. (n.d.). </a:t>
            </a:r>
            <a:r>
              <a:rPr lang="en-US" sz="1500" dirty="0">
                <a:effectLst/>
                <a:hlinkClick r:id="rId9"/>
              </a:rPr>
              <a:t>https://www.javatpoint.com/machine-learning-decision-tree-classification-algorithm</a:t>
            </a:r>
            <a:endParaRPr lang="en-US" sz="1500" dirty="0"/>
          </a:p>
          <a:p>
            <a:pPr marL="0" indent="0">
              <a:buClr>
                <a:schemeClr val="accent2">
                  <a:lumMod val="75000"/>
                </a:schemeClr>
              </a:buClr>
              <a:buNone/>
            </a:pPr>
            <a:r>
              <a:rPr lang="en-US" sz="1500" dirty="0">
                <a:effectLst/>
              </a:rPr>
              <a:t>Hillier, W., Will Hillier Will Hillier A British-born writer based in Berlin, Will Hillier Will Hillier, Hillier, W., &amp; A British-born writer based in Berlin. (2021, May 12). </a:t>
            </a:r>
            <a:r>
              <a:rPr lang="en-US" sz="1500" i="1" dirty="0">
                <a:effectLst/>
              </a:rPr>
              <a:t>What Is a Decision Tree and How Is It Used?</a:t>
            </a:r>
            <a:r>
              <a:rPr lang="en-US" sz="1500" dirty="0">
                <a:effectLst/>
              </a:rPr>
              <a:t> </a:t>
            </a:r>
            <a:r>
              <a:rPr lang="en-US" sz="1500" dirty="0" err="1">
                <a:effectLst/>
              </a:rPr>
              <a:t>CareerFoundry</a:t>
            </a:r>
            <a:r>
              <a:rPr lang="en-US" sz="1500" dirty="0">
                <a:effectLst/>
              </a:rPr>
              <a:t>. </a:t>
            </a:r>
            <a:r>
              <a:rPr lang="en-US" sz="1500" dirty="0">
                <a:effectLst/>
                <a:hlinkClick r:id="rId10"/>
              </a:rPr>
              <a:t>https://careerfoundry.com/en/blog/data-analytics/what-is-a-decision-tree/</a:t>
            </a:r>
            <a:endParaRPr lang="en-US" sz="1500" dirty="0">
              <a:effectLst/>
            </a:endParaRPr>
          </a:p>
          <a:p>
            <a:pPr marL="457200" indent="-457200">
              <a:buFont typeface="Calibri" panose="020F0502020204030204" pitchFamily="34" charset="0"/>
              <a:buAutoNum type="arabicPeriod"/>
            </a:pPr>
            <a:endParaRPr lang="en-US" sz="1200" dirty="0">
              <a:effectLst/>
            </a:endParaRPr>
          </a:p>
          <a:p>
            <a:pPr marL="457200" indent="-457200">
              <a:buFont typeface="Calibri" panose="020F0502020204030204" pitchFamily="34" charset="0"/>
              <a:buAutoNum type="arabicPeriod"/>
            </a:pPr>
            <a:endParaRPr lang="en-US" sz="1200" dirty="0">
              <a:effectLst/>
            </a:endParaRPr>
          </a:p>
          <a:p>
            <a:pPr marL="457200" indent="-457200">
              <a:buFont typeface="Calibri" panose="020F0502020204030204" pitchFamily="34" charset="0"/>
              <a:buAutoNum type="arabicPeriod"/>
            </a:pPr>
            <a:endParaRPr lang="en-IN" sz="1400" dirty="0">
              <a:effectLst/>
            </a:endParaRPr>
          </a:p>
          <a:p>
            <a:pPr marL="457200" indent="-457200">
              <a:buFont typeface="Calibri" panose="020F0502020204030204" pitchFamily="34" charset="0"/>
              <a:buAutoNum type="arabicPeriod"/>
            </a:pPr>
            <a:endParaRPr lang="en-IN" sz="1400" dirty="0">
              <a:effectLst/>
            </a:endParaRPr>
          </a:p>
          <a:p>
            <a:pPr marL="457200" indent="-457200">
              <a:buAutoNum type="arabicPeriod"/>
            </a:pPr>
            <a:endParaRPr lang="en-US" sz="1400" dirty="0"/>
          </a:p>
        </p:txBody>
      </p:sp>
      <p:sp>
        <p:nvSpPr>
          <p:cNvPr id="5" name="Title 1"/>
          <p:cNvSpPr txBox="1">
            <a:spLocks/>
          </p:cNvSpPr>
          <p:nvPr/>
        </p:nvSpPr>
        <p:spPr>
          <a:xfrm>
            <a:off x="716280" y="820004"/>
            <a:ext cx="7543800" cy="100879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800" b="1" dirty="0">
                <a:effectLst>
                  <a:outerShdw blurRad="38100" dist="38100" dir="2700000" algn="tl">
                    <a:srgbClr val="000000">
                      <a:alpha val="43137"/>
                    </a:srgbClr>
                  </a:outerShdw>
                </a:effectLst>
              </a:rPr>
              <a:t>Reference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00200" y="2286000"/>
            <a:ext cx="7543800" cy="1449388"/>
          </a:xfrm>
        </p:spPr>
        <p:txBody>
          <a:bodyPr/>
          <a:lstStyle/>
          <a:p>
            <a:r>
              <a:rPr lang="en-US"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352722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Contents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800" dirty="0">
                <a:solidFill>
                  <a:schemeClr val="tx1"/>
                </a:solidFill>
              </a:rPr>
              <a:t> </a:t>
            </a:r>
            <a:r>
              <a:rPr lang="en-US" sz="2400" dirty="0">
                <a:solidFill>
                  <a:schemeClr val="tx1"/>
                </a:solidFill>
              </a:rPr>
              <a:t>Introduction</a:t>
            </a:r>
          </a:p>
          <a:p>
            <a:pPr>
              <a:buFont typeface="Wingdings" panose="05000000000000000000" pitchFamily="2" charset="2"/>
              <a:buChar char="q"/>
            </a:pPr>
            <a:r>
              <a:rPr lang="en-US" sz="2400" dirty="0">
                <a:solidFill>
                  <a:schemeClr val="tx1"/>
                </a:solidFill>
              </a:rPr>
              <a:t> Data Exploration</a:t>
            </a:r>
          </a:p>
          <a:p>
            <a:pPr>
              <a:buFont typeface="Wingdings" panose="05000000000000000000" pitchFamily="2" charset="2"/>
              <a:buChar char="q"/>
            </a:pPr>
            <a:r>
              <a:rPr lang="en-US" sz="2400" dirty="0">
                <a:solidFill>
                  <a:schemeClr val="tx1"/>
                </a:solidFill>
              </a:rPr>
              <a:t> Analysis </a:t>
            </a:r>
          </a:p>
          <a:p>
            <a:pPr lvl="1">
              <a:buFont typeface="Wingdings" panose="05000000000000000000" pitchFamily="2" charset="2"/>
              <a:buChar char="Ø"/>
            </a:pPr>
            <a:r>
              <a:rPr lang="en-US" sz="2400" dirty="0">
                <a:solidFill>
                  <a:schemeClr val="tx1"/>
                </a:solidFill>
              </a:rPr>
              <a:t>Analysis &amp; Observation - #1</a:t>
            </a:r>
          </a:p>
          <a:p>
            <a:pPr lvl="1">
              <a:buFont typeface="Wingdings" panose="05000000000000000000" pitchFamily="2" charset="2"/>
              <a:buChar char="Ø"/>
            </a:pPr>
            <a:r>
              <a:rPr lang="en-US" sz="2400" dirty="0">
                <a:solidFill>
                  <a:schemeClr val="tx1"/>
                </a:solidFill>
              </a:rPr>
              <a:t>Analysis &amp; Observation - #2</a:t>
            </a:r>
          </a:p>
          <a:p>
            <a:pPr lvl="1">
              <a:buFont typeface="Wingdings" panose="05000000000000000000" pitchFamily="2" charset="2"/>
              <a:buChar char="Ø"/>
            </a:pPr>
            <a:r>
              <a:rPr lang="en-US" sz="2400" dirty="0">
                <a:solidFill>
                  <a:schemeClr val="tx1"/>
                </a:solidFill>
              </a:rPr>
              <a:t>Analysis &amp; Observation - #3</a:t>
            </a:r>
          </a:p>
          <a:p>
            <a:pPr>
              <a:buFont typeface="Wingdings" panose="05000000000000000000" pitchFamily="2" charset="2"/>
              <a:buChar char="q"/>
            </a:pPr>
            <a:r>
              <a:rPr lang="en-US" sz="2400" dirty="0">
                <a:solidFill>
                  <a:schemeClr val="tx1"/>
                </a:solidFill>
              </a:rPr>
              <a:t> Conclusion</a:t>
            </a:r>
          </a:p>
          <a:p>
            <a:pPr>
              <a:buFont typeface="Wingdings" panose="05000000000000000000" pitchFamily="2" charset="2"/>
              <a:buChar char="q"/>
            </a:pPr>
            <a:r>
              <a:rPr lang="en-US" sz="2400" dirty="0">
                <a:solidFill>
                  <a:schemeClr val="tx1"/>
                </a:solidFill>
              </a:rPr>
              <a:t> References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8554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469" y="290376"/>
            <a:ext cx="7543800" cy="1450757"/>
          </a:xfrm>
        </p:spPr>
        <p:txBody>
          <a:bodyPr/>
          <a:lstStyle/>
          <a:p>
            <a:r>
              <a:rPr lang="en-US" b="1"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824469" y="1981200"/>
            <a:ext cx="7543801" cy="4278667"/>
          </a:xfrm>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p>
            <a:pPr>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Aim :</a:t>
            </a:r>
            <a:r>
              <a:rPr lang="en-US" dirty="0">
                <a:latin typeface="Times New Roman" panose="02020603050405020304" pitchFamily="18" charset="0"/>
                <a:cs typeface="Times New Roman" panose="02020603050405020304" pitchFamily="18" charset="0"/>
              </a:rPr>
              <a:t> to predict customer behavior and loyalty to help Starbucks make better decisions</a:t>
            </a:r>
          </a:p>
          <a:p>
            <a:pPr>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Dataset used </a:t>
            </a:r>
            <a:r>
              <a:rPr lang="en-US" dirty="0">
                <a:latin typeface="Times New Roman" panose="02020603050405020304" pitchFamily="18" charset="0"/>
                <a:cs typeface="Times New Roman" panose="02020603050405020304" pitchFamily="18" charset="0"/>
              </a:rPr>
              <a:t>:based on a survey taken from a customers at Starbucks(Malaysia)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21 features of 122 customers.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features include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None/>
            </a:pPr>
            <a:r>
              <a:rPr lang="en-US" sz="1600" dirty="0">
                <a:ln>
                  <a:solidFill>
                    <a:schemeClr val="tx1"/>
                  </a:solidFill>
                </a:ln>
                <a:solidFill>
                  <a:srgbClr val="FFFF00"/>
                </a:solidFill>
                <a:latin typeface="Times New Roman" panose="02020603050405020304" pitchFamily="18" charset="0"/>
                <a:cs typeface="Times New Roman" panose="02020603050405020304" pitchFamily="18" charset="0"/>
                <a:hlinkClick r:id="rId3" action="ppaction://hlinkfile"/>
              </a:rPr>
              <a:t>Starbucks satisfactory survey.csv</a:t>
            </a:r>
            <a:r>
              <a:rPr lang="en-US" sz="1600" dirty="0">
                <a:ln>
                  <a:solidFill>
                    <a:schemeClr val="tx1"/>
                  </a:solidFill>
                </a:ln>
                <a:solidFill>
                  <a:srgbClr val="FFFF00"/>
                </a:solidFill>
                <a:latin typeface="Times New Roman" panose="02020603050405020304" pitchFamily="18" charset="0"/>
                <a:cs typeface="Times New Roman" panose="02020603050405020304" pitchFamily="18" charset="0"/>
              </a:rPr>
              <a:t>			</a:t>
            </a:r>
            <a:r>
              <a:rPr lang="en-US" sz="1600" dirty="0" err="1">
                <a:ln>
                  <a:solidFill>
                    <a:schemeClr val="tx1"/>
                  </a:solidFill>
                </a:ln>
                <a:solidFill>
                  <a:srgbClr val="FFFF00"/>
                </a:solidFill>
                <a:latin typeface="Times New Roman" panose="02020603050405020304" pitchFamily="18" charset="0"/>
                <a:cs typeface="Times New Roman" panose="02020603050405020304" pitchFamily="18" charset="0"/>
                <a:hlinkClick r:id="rId4"/>
              </a:rPr>
              <a:t>Source:Kaggle</a:t>
            </a:r>
            <a:endParaRPr lang="en-US" sz="1600" dirty="0">
              <a:ln>
                <a:solidFill>
                  <a:schemeClr val="tx1"/>
                </a:solidFill>
              </a:ln>
              <a:solidFill>
                <a:srgbClr val="FFFF00"/>
              </a:solidFill>
              <a:latin typeface="Times New Roman" panose="02020603050405020304" pitchFamily="18" charset="0"/>
              <a:cs typeface="Times New Roman" panose="02020603050405020304" pitchFamily="18" charset="0"/>
            </a:endParaRPr>
          </a:p>
          <a:p>
            <a:pPr>
              <a:buNone/>
            </a:pPr>
            <a:r>
              <a:rPr lang="en-US" sz="1600" dirty="0">
                <a:ln>
                  <a:solidFill>
                    <a:schemeClr val="tx1"/>
                  </a:solidFill>
                </a:ln>
                <a:solidFill>
                  <a:srgbClr val="FFFF00"/>
                </a:solidFill>
                <a:latin typeface="Times New Roman" panose="02020603050405020304" pitchFamily="18" charset="0"/>
                <a:cs typeface="Times New Roman" panose="02020603050405020304" pitchFamily="18" charset="0"/>
                <a:hlinkClick r:id="rId5" action="ppaction://hlinkfile"/>
              </a:rPr>
              <a:t>Starbucks satisfactory survey encode cleaned.csv</a:t>
            </a:r>
            <a:endParaRPr lang="en-US" sz="1600" dirty="0">
              <a:ln>
                <a:solidFill>
                  <a:schemeClr val="tx1"/>
                </a:solidFill>
              </a:ln>
              <a:solidFill>
                <a:srgbClr val="FFFF00"/>
              </a:solidFill>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98789" y="4120533"/>
            <a:ext cx="6995160" cy="120032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Demographic information like gender, age range, employment status, income range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Their current behavior in buying Starbucks</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Facilities and features of Starbucks that contribute to the behavior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1" dirty="0">
                <a:effectLst>
                  <a:outerShdw blurRad="38100" dist="38100" dir="2700000" algn="tl">
                    <a:srgbClr val="000000">
                      <a:alpha val="43137"/>
                    </a:srgbClr>
                  </a:outerShdw>
                </a:effectLst>
              </a:rPr>
              <a:t>Data Exploration using Power BI and Python</a:t>
            </a:r>
          </a:p>
        </p:txBody>
      </p:sp>
      <p:sp>
        <p:nvSpPr>
          <p:cNvPr id="3" name="Content Placeholder 2"/>
          <p:cNvSpPr>
            <a:spLocks noGrp="1"/>
          </p:cNvSpPr>
          <p:nvPr>
            <p:ph idx="1"/>
          </p:nvPr>
        </p:nvSpPr>
        <p:spPr/>
        <p:txBody>
          <a:bodyPr/>
          <a:lstStyle/>
          <a:p>
            <a:pPr>
              <a:buNone/>
            </a:pPr>
            <a:endParaRPr lang="en-US" dirty="0">
              <a:hlinkClick r:id="rId3" action="ppaction://hlinkfile"/>
            </a:endParaRPr>
          </a:p>
          <a:p>
            <a:pPr>
              <a:buNone/>
            </a:pPr>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1943652"/>
            <a:ext cx="3787749" cy="2151135"/>
          </a:xfrm>
          <a:prstGeom prst="rect">
            <a:avLst/>
          </a:prstGeom>
          <a:ln>
            <a:solidFill>
              <a:schemeClr val="bg1">
                <a:lumMod val="65000"/>
              </a:schemeClr>
            </a:solidFill>
          </a:ln>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4175387"/>
            <a:ext cx="3787749" cy="2164819"/>
          </a:xfrm>
          <a:prstGeom prst="rect">
            <a:avLst/>
          </a:prstGeom>
          <a:ln>
            <a:solidFill>
              <a:schemeClr val="bg1">
                <a:lumMod val="65000"/>
              </a:schemeClr>
            </a:solidFill>
          </a:ln>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1881" y="1943652"/>
            <a:ext cx="3787749" cy="2151134"/>
          </a:xfrm>
          <a:prstGeom prst="rect">
            <a:avLst/>
          </a:prstGeom>
          <a:ln>
            <a:solidFill>
              <a:schemeClr val="bg1">
                <a:lumMod val="65000"/>
              </a:schemeClr>
            </a:solidFill>
          </a:ln>
        </p:spPr>
      </p:pic>
      <p:sp>
        <p:nvSpPr>
          <p:cNvPr id="7" name="TextBox 6"/>
          <p:cNvSpPr txBox="1"/>
          <p:nvPr/>
        </p:nvSpPr>
        <p:spPr>
          <a:xfrm>
            <a:off x="5715000" y="5105400"/>
            <a:ext cx="3048000" cy="338554"/>
          </a:xfrm>
          <a:prstGeom prst="rect">
            <a:avLst/>
          </a:prstGeom>
          <a:noFill/>
        </p:spPr>
        <p:txBody>
          <a:bodyPr wrap="square" rtlCol="0">
            <a:spAutoFit/>
          </a:bodyPr>
          <a:lstStyle/>
          <a:p>
            <a:r>
              <a:rPr lang="en-US" sz="1600" dirty="0" smtClean="0">
                <a:ln>
                  <a:solidFill>
                    <a:schemeClr val="tx1"/>
                  </a:solidFill>
                </a:ln>
                <a:hlinkClick r:id="rId7" action="ppaction://hlinkfile"/>
              </a:rPr>
              <a:t>Variable_Summary.xlsx</a:t>
            </a:r>
            <a:endParaRPr lang="en-US" sz="1600" dirty="0">
              <a:ln>
                <a:solidFill>
                  <a:schemeClr val="tx1"/>
                </a:solidFill>
              </a:l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4880" y="2606040"/>
            <a:ext cx="7543801" cy="4023360"/>
          </a:xfrm>
        </p:spPr>
        <p:txBody>
          <a:bodyPr/>
          <a:lstStyle/>
          <a:p>
            <a:pPr>
              <a:buClr>
                <a:schemeClr val="accent2">
                  <a:lumMod val="75000"/>
                </a:schemeClr>
              </a:buClr>
              <a:buFont typeface="Wingdings" panose="05000000000000000000" pitchFamily="2" charset="2"/>
              <a:buChar char="q"/>
            </a:pPr>
            <a:r>
              <a:rPr lang="en-US" dirty="0"/>
              <a:t>Data Visualization</a:t>
            </a:r>
          </a:p>
          <a:p>
            <a:pPr>
              <a:buClr>
                <a:schemeClr val="accent2">
                  <a:lumMod val="75000"/>
                </a:schemeClr>
              </a:buClr>
              <a:buFont typeface="Wingdings" panose="05000000000000000000" pitchFamily="2" charset="2"/>
              <a:buChar char="q"/>
            </a:pPr>
            <a:r>
              <a:rPr lang="en-US" dirty="0"/>
              <a:t>Statistical Test</a:t>
            </a:r>
          </a:p>
          <a:p>
            <a:pPr>
              <a:buClr>
                <a:schemeClr val="accent2">
                  <a:lumMod val="75000"/>
                </a:schemeClr>
              </a:buClr>
              <a:buFont typeface="Wingdings" panose="05000000000000000000" pitchFamily="2" charset="2"/>
              <a:buChar char="q"/>
            </a:pPr>
            <a:r>
              <a:rPr lang="en-US" dirty="0"/>
              <a:t>Machine Learning Technique</a:t>
            </a:r>
          </a:p>
          <a:p>
            <a:endParaRPr lang="en-US" dirty="0"/>
          </a:p>
          <a:p>
            <a:endParaRPr lang="en-US" dirty="0"/>
          </a:p>
        </p:txBody>
      </p:sp>
      <p:sp>
        <p:nvSpPr>
          <p:cNvPr id="5" name="Title 1"/>
          <p:cNvSpPr txBox="1">
            <a:spLocks/>
          </p:cNvSpPr>
          <p:nvPr/>
        </p:nvSpPr>
        <p:spPr>
          <a:xfrm>
            <a:off x="914400" y="228600"/>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effectLst>
                  <a:outerShdw blurRad="38100" dist="38100" dir="2700000" algn="tl">
                    <a:srgbClr val="000000">
                      <a:alpha val="43137"/>
                    </a:srgbClr>
                  </a:outerShdw>
                </a:effectLst>
              </a:rPr>
              <a:t>Analysis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00100" y="738724"/>
            <a:ext cx="7543800" cy="1008796"/>
          </a:xfrm>
        </p:spPr>
        <p:txBody>
          <a:bodyPr/>
          <a:lstStyle/>
          <a:p>
            <a:r>
              <a:rPr lang="en-US" b="1" dirty="0">
                <a:effectLst>
                  <a:outerShdw blurRad="38100" dist="38100" dir="2700000" algn="tl">
                    <a:srgbClr val="000000">
                      <a:alpha val="43137"/>
                    </a:srgbClr>
                  </a:outerShdw>
                </a:effectLst>
              </a:rPr>
              <a:t>Analysis &amp; Observation-1</a:t>
            </a:r>
          </a:p>
        </p:txBody>
      </p:sp>
      <p:pic>
        <p:nvPicPr>
          <p:cNvPr id="15" name="Content Placeholder 14" descr="Power-Bi.PNG"/>
          <p:cNvPicPr>
            <a:picLocks noGrp="1" noChangeAspect="1"/>
          </p:cNvPicPr>
          <p:nvPr>
            <p:ph sz="half" idx="1"/>
          </p:nvPr>
        </p:nvPicPr>
        <p:blipFill>
          <a:blip r:embed="rId2" cstate="print"/>
          <a:stretch>
            <a:fillRect/>
          </a:stretch>
        </p:blipFill>
        <p:spPr>
          <a:xfrm>
            <a:off x="1971858" y="2393850"/>
            <a:ext cx="5285371" cy="3581400"/>
          </a:xfrm>
          <a:ln>
            <a:solidFill>
              <a:schemeClr val="bg1">
                <a:lumMod val="50000"/>
              </a:schemeClr>
            </a:solidFill>
          </a:ln>
        </p:spPr>
      </p:pic>
      <p:sp>
        <p:nvSpPr>
          <p:cNvPr id="7" name="TextBox 6"/>
          <p:cNvSpPr txBox="1"/>
          <p:nvPr/>
        </p:nvSpPr>
        <p:spPr>
          <a:xfrm>
            <a:off x="822324" y="1752600"/>
            <a:ext cx="4580299" cy="400110"/>
          </a:xfrm>
          <a:prstGeom prst="rect">
            <a:avLst/>
          </a:prstGeom>
          <a:noFill/>
        </p:spPr>
        <p:txBody>
          <a:bodyPr wrap="square" rtlCol="0">
            <a:spAutoFit/>
          </a:bodyPr>
          <a:lstStyle/>
          <a:p>
            <a:r>
              <a:rPr lang="en-US" sz="2000" b="1" u="sng" dirty="0">
                <a:solidFill>
                  <a:schemeClr val="accent2"/>
                </a:solidFill>
                <a:latin typeface="+mj-lt"/>
              </a:rPr>
              <a:t>Data Visualization Using Power-Bi</a:t>
            </a:r>
            <a:endParaRPr lang="en-US" sz="2000" u="sng" dirty="0">
              <a:solidFill>
                <a:schemeClr val="accent2"/>
              </a:solid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AB822-FEB1-4A8C-A68D-1977A3321007}"/>
              </a:ext>
            </a:extLst>
          </p:cNvPr>
          <p:cNvSpPr>
            <a:spLocks noGrp="1"/>
          </p:cNvSpPr>
          <p:nvPr>
            <p:ph type="title"/>
          </p:nvPr>
        </p:nvSpPr>
        <p:spPr>
          <a:xfrm>
            <a:off x="762598" y="381000"/>
            <a:ext cx="7543800" cy="1450757"/>
          </a:xfrm>
        </p:spPr>
        <p:txBody>
          <a:bodyPr/>
          <a:lstStyle/>
          <a:p>
            <a:r>
              <a:rPr lang="en-US" b="1" dirty="0">
                <a:effectLst>
                  <a:outerShdw blurRad="38100" dist="38100" dir="2700000" algn="tl">
                    <a:srgbClr val="000000">
                      <a:alpha val="43137"/>
                    </a:srgbClr>
                  </a:outerShdw>
                </a:effectLst>
              </a:rPr>
              <a:t>Analysis &amp; Observation-1</a:t>
            </a:r>
            <a:endParaRPr lang="en-IN"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47358" y="1981200"/>
            <a:ext cx="7647111" cy="3581400"/>
          </a:xfrm>
          <a:ln>
            <a:solidFill>
              <a:schemeClr val="tx1"/>
            </a:solidFill>
          </a:ln>
        </p:spPr>
      </p:pic>
    </p:spTree>
    <p:extLst>
      <p:ext uri="{BB962C8B-B14F-4D97-AF65-F5344CB8AC3E}">
        <p14:creationId xmlns:p14="http://schemas.microsoft.com/office/powerpoint/2010/main" val="357035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836938"/>
            <a:ext cx="7543800" cy="100879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800" b="1" dirty="0">
                <a:effectLst>
                  <a:outerShdw blurRad="38100" dist="38100" dir="2700000" algn="tl">
                    <a:srgbClr val="000000">
                      <a:alpha val="43137"/>
                    </a:srgbClr>
                  </a:outerShdw>
                </a:effectLst>
              </a:rPr>
              <a:t>Recommendation-1</a:t>
            </a:r>
          </a:p>
        </p:txBody>
      </p:sp>
      <p:sp>
        <p:nvSpPr>
          <p:cNvPr id="6" name="Content Placeholder 5"/>
          <p:cNvSpPr>
            <a:spLocks noGrp="1"/>
          </p:cNvSpPr>
          <p:nvPr>
            <p:ph idx="1"/>
          </p:nvPr>
        </p:nvSpPr>
        <p:spPr/>
        <p:txBody>
          <a:bodyPr>
            <a:normAutofit/>
          </a:bodyPr>
          <a:lstStyle/>
          <a:p>
            <a:endParaRPr lang="en-US" dirty="0">
              <a:solidFill>
                <a:schemeClr val="tx1"/>
              </a:solidFill>
            </a:endParaRPr>
          </a:p>
          <a:p>
            <a:pPr>
              <a:buFont typeface="Arial" pitchFamily="34" charset="0"/>
              <a:buChar char="•"/>
            </a:pPr>
            <a:r>
              <a:rPr lang="en-US" dirty="0">
                <a:solidFill>
                  <a:schemeClr val="tx1"/>
                </a:solidFill>
              </a:rPr>
              <a:t> </a:t>
            </a:r>
            <a:r>
              <a:rPr lang="en-US" sz="2400" dirty="0">
                <a:solidFill>
                  <a:schemeClr val="tx1"/>
                </a:solidFill>
              </a:rPr>
              <a:t>Focus more on students by giving complimentary packs so that we can attract loyal student customers.</a:t>
            </a:r>
          </a:p>
          <a:p>
            <a:endParaRPr lang="en-US" sz="2400" dirty="0">
              <a:solidFill>
                <a:schemeClr val="tx1"/>
              </a:solidFill>
            </a:endParaRPr>
          </a:p>
          <a:p>
            <a:pPr>
              <a:buFont typeface="Arial" pitchFamily="34" charset="0"/>
              <a:buChar char="•"/>
            </a:pPr>
            <a:r>
              <a:rPr lang="en-US" sz="2400" dirty="0">
                <a:solidFill>
                  <a:schemeClr val="tx1"/>
                </a:solidFill>
              </a:rPr>
              <a:t> Focus on employed people with less income by introducing new offer packs like “minimum budget packs” or “Happy Wednesday offers”(flat % off)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noAutofit/>
          </a:bodyPr>
          <a:lstStyle/>
          <a:p>
            <a:pPr algn="l"/>
            <a:r>
              <a:rPr lang="en-US" sz="2400" b="1" u="sng" dirty="0">
                <a:solidFill>
                  <a:schemeClr val="accent2"/>
                </a:solidFill>
              </a:rPr>
              <a:t>Chi – Square Test of Independence</a:t>
            </a:r>
          </a:p>
          <a:p>
            <a:pPr algn="l"/>
            <a:endParaRPr lang="en-US" sz="2400" dirty="0">
              <a:solidFill>
                <a:schemeClr val="tx1"/>
              </a:solidFill>
            </a:endParaRPr>
          </a:p>
          <a:p>
            <a:pPr>
              <a:buFont typeface="Wingdings" panose="05000000000000000000" pitchFamily="2" charset="2"/>
              <a:buChar char="§"/>
            </a:pPr>
            <a:r>
              <a:rPr lang="en-US" sz="2400" dirty="0">
                <a:solidFill>
                  <a:schemeClr val="tx1"/>
                </a:solidFill>
              </a:rPr>
              <a:t> Technique used to test independence between two categorical variables.</a:t>
            </a:r>
          </a:p>
          <a:p>
            <a:pPr>
              <a:buFont typeface="Wingdings" panose="05000000000000000000" pitchFamily="2" charset="2"/>
              <a:buChar char="§"/>
            </a:pPr>
            <a:endParaRPr lang="en-US" dirty="0">
              <a:solidFill>
                <a:schemeClr val="tx1"/>
              </a:solidFill>
            </a:endParaRPr>
          </a:p>
          <a:p>
            <a:pPr marL="201168" lvl="1" indent="0">
              <a:buNone/>
            </a:pPr>
            <a:r>
              <a:rPr lang="en-US" sz="2000" dirty="0">
                <a:solidFill>
                  <a:schemeClr val="tx1"/>
                </a:solidFill>
              </a:rPr>
              <a:t>	H0: There is no relationship between two variables.</a:t>
            </a:r>
          </a:p>
          <a:p>
            <a:pPr marL="201168" lvl="1" indent="0">
              <a:buNone/>
            </a:pPr>
            <a:r>
              <a:rPr lang="en-US" sz="2000" dirty="0">
                <a:solidFill>
                  <a:schemeClr val="tx1"/>
                </a:solidFill>
              </a:rPr>
              <a:t>	H1: There is a significant relationship between two variables.</a:t>
            </a:r>
          </a:p>
          <a:p>
            <a:pPr marL="201168" lvl="1" indent="0">
              <a:buNone/>
            </a:pPr>
            <a:r>
              <a:rPr lang="en-US" sz="2000" dirty="0">
                <a:solidFill>
                  <a:schemeClr val="tx1"/>
                </a:solidFill>
              </a:rPr>
              <a:t>	P &lt; alpha (0.05)              Reject H0 </a:t>
            </a:r>
          </a:p>
          <a:p>
            <a:pPr algn="l">
              <a:buFont typeface="Arial" pitchFamily="34" charset="0"/>
              <a:buChar char="•"/>
            </a:pPr>
            <a:endParaRPr lang="en-US" sz="2400" dirty="0">
              <a:solidFill>
                <a:schemeClr val="tx1"/>
              </a:solidFill>
            </a:endParaRPr>
          </a:p>
          <a:p>
            <a:pPr lvl="8" algn="l">
              <a:buFont typeface="Arial" pitchFamily="34" charset="0"/>
              <a:buChar char="•"/>
            </a:pPr>
            <a:endParaRPr lang="en-US" sz="900" dirty="0">
              <a:solidFill>
                <a:schemeClr val="tx1"/>
              </a:solidFill>
            </a:endParaRPr>
          </a:p>
          <a:p>
            <a:pPr algn="l">
              <a:buFont typeface="Arial" pitchFamily="34" charset="0"/>
              <a:buChar char="•"/>
            </a:pPr>
            <a:endParaRPr lang="en-US" sz="2400" dirty="0">
              <a:solidFill>
                <a:schemeClr val="tx1"/>
              </a:solidFill>
            </a:endParaRPr>
          </a:p>
          <a:p>
            <a:pPr algn="l">
              <a:buFont typeface="Arial" pitchFamily="34" charset="0"/>
              <a:buChar char="•"/>
            </a:pPr>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p:txBody>
      </p:sp>
      <p:sp>
        <p:nvSpPr>
          <p:cNvPr id="5" name="Title 1"/>
          <p:cNvSpPr txBox="1">
            <a:spLocks/>
          </p:cNvSpPr>
          <p:nvPr/>
        </p:nvSpPr>
        <p:spPr>
          <a:xfrm>
            <a:off x="685800" y="811538"/>
            <a:ext cx="7543800" cy="100879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800" b="1" dirty="0">
                <a:effectLst>
                  <a:outerShdw blurRad="38100" dist="38100" dir="2700000" algn="tl">
                    <a:srgbClr val="000000">
                      <a:alpha val="43137"/>
                    </a:srgbClr>
                  </a:outerShdw>
                </a:effectLst>
              </a:rPr>
              <a:t>Analysis &amp; Observation-2</a:t>
            </a:r>
          </a:p>
        </p:txBody>
      </p:sp>
      <p:sp>
        <p:nvSpPr>
          <p:cNvPr id="2" name="Right Arrow 1"/>
          <p:cNvSpPr/>
          <p:nvPr/>
        </p:nvSpPr>
        <p:spPr>
          <a:xfrm>
            <a:off x="3429000" y="4800600"/>
            <a:ext cx="609600" cy="228600"/>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1268</TotalTime>
  <Words>842</Words>
  <Application>Microsoft Office PowerPoint</Application>
  <PresentationFormat>On-screen Show (4:3)</PresentationFormat>
  <Paragraphs>132</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SemiBold Condensed</vt:lpstr>
      <vt:lpstr>Bahnschrift SemiBold SemiConden</vt:lpstr>
      <vt:lpstr>Berlin Sans FB</vt:lpstr>
      <vt:lpstr>Calibri</vt:lpstr>
      <vt:lpstr>Calibri Light</vt:lpstr>
      <vt:lpstr>Times New Roman</vt:lpstr>
      <vt:lpstr>Wingdings</vt:lpstr>
      <vt:lpstr>Retrospect</vt:lpstr>
      <vt:lpstr>Activity #1: Starbucks market 2021S_CBD 2214_1 BIG DATA FUNDAMENTALS - DATA STORAGE NETWORKING   </vt:lpstr>
      <vt:lpstr>Contents</vt:lpstr>
      <vt:lpstr>Introduction</vt:lpstr>
      <vt:lpstr>Data Exploration using Power BI and Python</vt:lpstr>
      <vt:lpstr>PowerPoint Presentation</vt:lpstr>
      <vt:lpstr>Analysis &amp; Observation-1</vt:lpstr>
      <vt:lpstr>Analysis &amp; Observation-1</vt:lpstr>
      <vt:lpstr>PowerPoint Presentation</vt:lpstr>
      <vt:lpstr>PowerPoint Presentation</vt:lpstr>
      <vt:lpstr>PowerPoint Presentation</vt:lpstr>
      <vt:lpstr>Recommendation-2</vt:lpstr>
      <vt:lpstr>Decision Tree </vt:lpstr>
      <vt:lpstr>PowerPoint Presentation</vt:lpstr>
      <vt:lpstr>Recommendation-3</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account</cp:lastModifiedBy>
  <cp:revision>81</cp:revision>
  <dcterms:created xsi:type="dcterms:W3CDTF">2021-05-30T14:19:52Z</dcterms:created>
  <dcterms:modified xsi:type="dcterms:W3CDTF">2021-06-15T14:58:11Z</dcterms:modified>
</cp:coreProperties>
</file>