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hart3.xml" ContentType="application/vnd.openxmlformats-officedocument.drawingml.char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70" r:id="rId8"/>
    <p:sldId id="262" r:id="rId9"/>
    <p:sldId id="271" r:id="rId10"/>
    <p:sldId id="272" r:id="rId11"/>
    <p:sldId id="269" r:id="rId12"/>
    <p:sldId id="263" r:id="rId13"/>
    <p:sldId id="264" r:id="rId14"/>
    <p:sldId id="273" r:id="rId15"/>
    <p:sldId id="265" r:id="rId16"/>
    <p:sldId id="274" r:id="rId17"/>
    <p:sldId id="275" r:id="rId18"/>
    <p:sldId id="268"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672" y="-6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Latest\AppData\Local\Temp\34f2c349-a958-4563-a70d-4832307d77c5_archive%20(1).zip.7c5\final%20naan%20mudhalva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atest\AppData\Local\Temp\34f2c349-a958-4563-a70d-4832307d77c5_archive%20(1).zip.7c5\final%20naan%20mudhalva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Latest\AppData\Local\Temp\34f2c349-a958-4563-a70d-4832307d77c5_archive%20(1).zip.7c5\final%20naan%20mudhalv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[final naan mudhalvan.xlsx]final naan mudhalvan!PivotTable4</c:name>
    <c:fmtId val="4"/>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manualLayout>
          <c:layoutTarget val="inner"/>
          <c:xMode val="edge"/>
          <c:yMode val="edge"/>
          <c:x val="6.5168786593983438E-2"/>
          <c:y val="6.1448887516511404E-2"/>
          <c:w val="0.66583121340601714"/>
          <c:h val="0.81009417940404504"/>
        </c:manualLayout>
      </c:layout>
      <c:barChart>
        <c:barDir val="col"/>
        <c:grouping val="clustered"/>
        <c:ser>
          <c:idx val="0"/>
          <c:order val="0"/>
          <c:tx>
            <c:strRef>
              <c:f>'final naan mudhalvan'!$B$3:$B$4</c:f>
              <c:strCache>
                <c:ptCount val="1"/>
                <c:pt idx="0">
                  <c:v>HIGH</c:v>
                </c:pt>
              </c:strCache>
            </c:strRef>
          </c:tx>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'final naan mudhalvan'!$C$3:$C$4</c:f>
              <c:strCache>
                <c:ptCount val="1"/>
                <c:pt idx="0">
                  <c:v>LOW</c:v>
                </c:pt>
              </c:strCache>
            </c:strRef>
          </c:tx>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'final naan mudhalvan'!$D$3:$D$4</c:f>
              <c:strCache>
                <c:ptCount val="1"/>
                <c:pt idx="0">
                  <c:v>MED</c:v>
                </c:pt>
              </c:strCache>
            </c:strRef>
          </c:tx>
          <c:trendline>
            <c:trendlineType val="linear"/>
          </c:trendline>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'final naan mudhalvan'!$E$3:$E$4</c:f>
              <c:strCache>
                <c:ptCount val="1"/>
                <c:pt idx="0">
                  <c:v>VERY HIGH</c:v>
                </c:pt>
              </c:strCache>
            </c:strRef>
          </c:tx>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axId val="107276160"/>
        <c:axId val="115535232"/>
      </c:barChart>
      <c:catAx>
        <c:axId val="107276160"/>
        <c:scaling>
          <c:orientation val="minMax"/>
        </c:scaling>
        <c:axPos val="b"/>
        <c:tickLblPos val="nextTo"/>
        <c:crossAx val="115535232"/>
        <c:crosses val="autoZero"/>
        <c:auto val="1"/>
        <c:lblAlgn val="ctr"/>
        <c:lblOffset val="100"/>
      </c:catAx>
      <c:valAx>
        <c:axId val="115535232"/>
        <c:scaling>
          <c:orientation val="minMax"/>
        </c:scaling>
        <c:axPos val="l"/>
        <c:majorGridlines/>
        <c:numFmt formatCode="General" sourceLinked="1"/>
        <c:tickLblPos val="nextTo"/>
        <c:crossAx val="107276160"/>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[final naan mudhalvan.xlsx]final naan mudhalvan!PivotTable4</c:name>
    <c:fmtId val="7"/>
  </c:pivotSource>
  <c:chart>
    <c:pivotFmts>
      <c:pivotFmt>
        <c:idx val="0"/>
      </c:pivotFmt>
      <c:pivotFmt>
        <c:idx val="1"/>
      </c:pivotFmt>
      <c:pivotFmt>
        <c:idx val="2"/>
      </c:pivotFmt>
      <c:pivotFmt>
        <c:idx val="3"/>
      </c:pivotFmt>
      <c:pivotFmt>
        <c:idx val="4"/>
      </c:pivotFmt>
      <c:pivotFmt>
        <c:idx val="5"/>
      </c:pivotFmt>
      <c:pivotFmt>
        <c:idx val="6"/>
      </c:pivotFmt>
      <c:pivotFmt>
        <c:idx val="7"/>
      </c:pivotFmt>
    </c:pivotFmts>
    <c:plotArea>
      <c:layout>
        <c:manualLayout>
          <c:layoutTarget val="inner"/>
          <c:xMode val="edge"/>
          <c:yMode val="edge"/>
          <c:x val="6.5168786593983438E-2"/>
          <c:y val="7.0163484466402484E-2"/>
          <c:w val="0.66583121340601714"/>
          <c:h val="0.81009417940404504"/>
        </c:manualLayout>
      </c:layout>
      <c:lineChart>
        <c:grouping val="standard"/>
        <c:ser>
          <c:idx val="0"/>
          <c:order val="0"/>
          <c:tx>
            <c:strRef>
              <c:f>'final naan mudhalvan'!$B$3:$B$4</c:f>
              <c:strCache>
                <c:ptCount val="1"/>
                <c:pt idx="0">
                  <c:v>HIGH</c:v>
                </c:pt>
              </c:strCache>
            </c:strRef>
          </c:tx>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'final naan mudhalvan'!$C$3:$C$4</c:f>
              <c:strCache>
                <c:ptCount val="1"/>
                <c:pt idx="0">
                  <c:v>LOW</c:v>
                </c:pt>
              </c:strCache>
            </c:strRef>
          </c:tx>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'final naan mudhalvan'!$D$3:$D$4</c:f>
              <c:strCache>
                <c:ptCount val="1"/>
                <c:pt idx="0">
                  <c:v>MED</c:v>
                </c:pt>
              </c:strCache>
            </c:strRef>
          </c:tx>
          <c:trendline>
            <c:trendlineType val="linear"/>
          </c:trendline>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'final naan mudhalvan'!$E$3:$E$4</c:f>
              <c:strCache>
                <c:ptCount val="1"/>
                <c:pt idx="0">
                  <c:v>VERY HIGH</c:v>
                </c:pt>
              </c:strCache>
            </c:strRef>
          </c:tx>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marker val="1"/>
        <c:axId val="93728768"/>
        <c:axId val="93731072"/>
      </c:lineChart>
      <c:catAx>
        <c:axId val="93728768"/>
        <c:scaling>
          <c:orientation val="minMax"/>
        </c:scaling>
        <c:axPos val="b"/>
        <c:tickLblPos val="nextTo"/>
        <c:crossAx val="93731072"/>
        <c:crosses val="autoZero"/>
        <c:auto val="1"/>
        <c:lblAlgn val="ctr"/>
        <c:lblOffset val="100"/>
      </c:catAx>
      <c:valAx>
        <c:axId val="93731072"/>
        <c:scaling>
          <c:orientation val="minMax"/>
        </c:scaling>
        <c:axPos val="l"/>
        <c:majorGridlines/>
        <c:numFmt formatCode="General" sourceLinked="1"/>
        <c:tickLblPos val="nextTo"/>
        <c:crossAx val="93728768"/>
        <c:crosses val="autoZero"/>
        <c:crossBetween val="between"/>
      </c:valAx>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pivotSource>
    <c:name>[final naan mudhalvan.xlsx]final naan mudhalvan!PivotTable4</c:name>
    <c:fmtId val="9"/>
  </c:pivotSource>
  <c:chart>
    <c:pivotFmts>
      <c:pivotFmt>
        <c:idx val="0"/>
      </c:pivotFmt>
      <c:pivotFmt>
        <c:idx val="1"/>
      </c:pivotFmt>
      <c:pivotFmt>
        <c:idx val="2"/>
      </c:pivotFmt>
      <c:pivotFmt>
        <c:idx val="3"/>
      </c:pivotFmt>
      <c:pivotFmt>
        <c:idx val="4"/>
      </c:pivotFmt>
      <c:pivotFmt>
        <c:idx val="5"/>
      </c:pivotFmt>
      <c:pivotFmt>
        <c:idx val="6"/>
      </c:pivotFmt>
      <c:pivotFmt>
        <c:idx val="7"/>
      </c:pivotFmt>
    </c:pivotFmts>
    <c:plotArea>
      <c:layout>
        <c:manualLayout>
          <c:layoutTarget val="inner"/>
          <c:xMode val="edge"/>
          <c:yMode val="edge"/>
          <c:x val="6.5168786593983438E-2"/>
          <c:y val="7.0163484466402484E-2"/>
          <c:w val="0.66583121340601714"/>
          <c:h val="0.81009417940404504"/>
        </c:manualLayout>
      </c:layout>
      <c:lineChart>
        <c:grouping val="standard"/>
        <c:ser>
          <c:idx val="0"/>
          <c:order val="0"/>
          <c:tx>
            <c:strRef>
              <c:f>'final naan mudhalvan'!$B$3:$B$4</c:f>
              <c:strCache>
                <c:ptCount val="1"/>
                <c:pt idx="0">
                  <c:v>HIGH</c:v>
                </c:pt>
              </c:strCache>
            </c:strRef>
          </c:tx>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'final naan mudhalvan'!$C$3:$C$4</c:f>
              <c:strCache>
                <c:ptCount val="1"/>
                <c:pt idx="0">
                  <c:v>LOW</c:v>
                </c:pt>
              </c:strCache>
            </c:strRef>
          </c:tx>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'final naan mudhalvan'!$D$3:$D$4</c:f>
              <c:strCache>
                <c:ptCount val="1"/>
                <c:pt idx="0">
                  <c:v>MED</c:v>
                </c:pt>
              </c:strCache>
            </c:strRef>
          </c:tx>
          <c:trendline>
            <c:trendlineType val="linear"/>
          </c:trendline>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'final naan mudhalvan'!$E$3:$E$4</c:f>
              <c:strCache>
                <c:ptCount val="1"/>
                <c:pt idx="0">
                  <c:v>VERY HIGH</c:v>
                </c:pt>
              </c:strCache>
            </c:strRef>
          </c:tx>
          <c:cat>
            <c:strRef>
              <c:f>'final naan mudhalvan'!$A$5:$A$15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'final naan mudhalvan'!$E$5:$E$15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marker val="1"/>
        <c:axId val="93768704"/>
        <c:axId val="94258304"/>
      </c:lineChart>
      <c:catAx>
        <c:axId val="93768704"/>
        <c:scaling>
          <c:orientation val="minMax"/>
        </c:scaling>
        <c:axPos val="b"/>
        <c:tickLblPos val="nextTo"/>
        <c:crossAx val="94258304"/>
        <c:crosses val="autoZero"/>
        <c:auto val="1"/>
        <c:lblAlgn val="ctr"/>
        <c:lblOffset val="100"/>
      </c:catAx>
      <c:valAx>
        <c:axId val="94258304"/>
        <c:scaling>
          <c:orientation val="minMax"/>
        </c:scaling>
        <c:axPos val="l"/>
        <c:majorGridlines/>
        <c:numFmt formatCode="General" sourceLinked="1"/>
        <c:tickLblPos val="nextTo"/>
        <c:crossAx val="93768704"/>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309654" y="2643182"/>
            <a:ext cx="8501122" cy="1938992"/>
          </a:xfrm>
          <a:prstGeom prst="rect">
            <a:avLst/>
          </a:prstGeom>
          <a:noFill/>
        </p:spPr>
        <p:txBody>
          <a:bodyPr wrap="square" rtlCol="0">
            <a:spAutoFit/>
          </a:bodyPr>
          <a:lstStyle/>
          <a:p>
            <a:r>
              <a:rPr lang="en-US" sz="2400" dirty="0"/>
              <a:t>STUDENT </a:t>
            </a:r>
            <a:r>
              <a:rPr lang="en-US" sz="2400" dirty="0" smtClean="0"/>
              <a:t>NAME:POOJA SREE .S</a:t>
            </a:r>
            <a:endParaRPr lang="en-US" sz="2400" dirty="0"/>
          </a:p>
          <a:p>
            <a:r>
              <a:rPr lang="en-US" sz="2400" dirty="0"/>
              <a:t>REGISTER </a:t>
            </a:r>
            <a:r>
              <a:rPr lang="en-US" sz="2400" dirty="0" smtClean="0"/>
              <a:t>NO:122202196/</a:t>
            </a:r>
            <a:r>
              <a:rPr lang="en-US" sz="2400" dirty="0" smtClean="0"/>
              <a:t> </a:t>
            </a:r>
            <a:r>
              <a:rPr lang="en-US" sz="2400" dirty="0" smtClean="0"/>
              <a:t>asunm1353122202196</a:t>
            </a:r>
            <a:endParaRPr lang="en-US" sz="2400" dirty="0"/>
          </a:p>
          <a:p>
            <a:r>
              <a:rPr lang="en-US" sz="2400" dirty="0" smtClean="0"/>
              <a:t>DEPARTMENT:BCOM CORPORATE SECRETARYSHIP </a:t>
            </a:r>
            <a:endParaRPr lang="en-US" sz="2400" dirty="0"/>
          </a:p>
          <a:p>
            <a:r>
              <a:rPr lang="en-US" sz="2400" dirty="0" smtClean="0"/>
              <a:t>COLLEGE: ANNA ADARSH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9198320" cy="1477328"/>
          </a:xfrm>
        </p:spPr>
        <p:txBody>
          <a:bodyPr/>
          <a:lstStyle/>
          <a:p>
            <a:r>
              <a:rPr lang="en-US" sz="2400" dirty="0" smtClean="0"/>
              <a:t>5.Graphs: Graphs in Excel visualize data to reveal trends, patterns, and insights. They simplify complex information, facilitate analysis, and enhance presentations. By using graphs, users can communicate data-driven findings effectively and make informed decisions.</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5539978"/>
          </a:xfrm>
        </p:spPr>
        <p:txBody>
          <a:bodyPr/>
          <a:lstStyle/>
          <a:p>
            <a:r>
              <a:rPr lang="en-IN" dirty="0"/>
              <a:t>Dataset </a:t>
            </a:r>
            <a:r>
              <a:rPr lang="en-IN" dirty="0" smtClean="0"/>
              <a:t>Description</a:t>
            </a:r>
            <a:br>
              <a:rPr lang="en-IN" dirty="0" smtClean="0"/>
            </a:br>
            <a:r>
              <a:rPr lang="en-IN" sz="2400" dirty="0" smtClean="0"/>
              <a:t>Employee data set : </a:t>
            </a:r>
            <a:r>
              <a:rPr lang="en-IN" sz="2400" dirty="0" err="1" smtClean="0"/>
              <a:t>edunet</a:t>
            </a:r>
            <a:r>
              <a:rPr lang="en-IN" sz="2400" dirty="0" smtClean="0"/>
              <a:t> </a:t>
            </a:r>
            <a:br>
              <a:rPr lang="en-IN" sz="2400" dirty="0" smtClean="0"/>
            </a:br>
            <a:r>
              <a:rPr lang="en-IN" sz="2400" dirty="0" smtClean="0"/>
              <a:t>Total features :26</a:t>
            </a:r>
            <a:br>
              <a:rPr lang="en-IN" sz="2400" dirty="0" smtClean="0"/>
            </a:br>
            <a:r>
              <a:rPr lang="en-IN" sz="2400" dirty="0" smtClean="0"/>
              <a:t>used features :9</a:t>
            </a:r>
            <a:br>
              <a:rPr lang="en-IN" sz="2400" dirty="0" smtClean="0"/>
            </a:br>
            <a:r>
              <a:rPr lang="en-IN" sz="2400" dirty="0" smtClean="0"/>
              <a:t>The used features are as follows:</a:t>
            </a:r>
            <a:br>
              <a:rPr lang="en-IN" sz="2400" dirty="0" smtClean="0"/>
            </a:br>
            <a:r>
              <a:rPr lang="en-IN" sz="2400" dirty="0" smtClean="0"/>
              <a:t>1.Employee status –active/future start/voluntarily terminated</a:t>
            </a:r>
            <a:br>
              <a:rPr lang="en-IN" sz="2400" dirty="0" smtClean="0"/>
            </a:br>
            <a:r>
              <a:rPr lang="en-IN" sz="2400" dirty="0" smtClean="0"/>
              <a:t>2.Employee type –contract/full-time/part-time</a:t>
            </a:r>
            <a:br>
              <a:rPr lang="en-IN" sz="2400" dirty="0" smtClean="0"/>
            </a:br>
            <a:r>
              <a:rPr lang="en-IN" sz="2400" dirty="0" smtClean="0"/>
              <a:t>3.First name -text</a:t>
            </a:r>
            <a:br>
              <a:rPr lang="en-IN" sz="2400" dirty="0" smtClean="0"/>
            </a:br>
            <a:r>
              <a:rPr lang="en-IN" sz="2400" dirty="0" smtClean="0"/>
              <a:t>4.Last name -text</a:t>
            </a:r>
            <a:br>
              <a:rPr lang="en-IN" sz="2400" dirty="0" smtClean="0"/>
            </a:br>
            <a:r>
              <a:rPr lang="en-IN" sz="2400" dirty="0" smtClean="0"/>
              <a:t>5.Gender –male/female</a:t>
            </a:r>
            <a:br>
              <a:rPr lang="en-IN" sz="2400" dirty="0" smtClean="0"/>
            </a:br>
            <a:r>
              <a:rPr lang="en-IN" sz="2400" dirty="0" smtClean="0"/>
              <a:t>6.Performance-fully meets/exceeds/needs improvement </a:t>
            </a:r>
            <a:br>
              <a:rPr lang="en-IN" sz="2400" dirty="0" smtClean="0"/>
            </a:br>
            <a:r>
              <a:rPr lang="en-IN" sz="2400" dirty="0" smtClean="0"/>
              <a:t>7.Current employee rating –number </a:t>
            </a:r>
            <a:br>
              <a:rPr lang="en-IN" sz="2400" dirty="0" smtClean="0"/>
            </a:br>
            <a:r>
              <a:rPr lang="en-IN" sz="2400" dirty="0" smtClean="0"/>
              <a:t>8.employee ID-number </a:t>
            </a:r>
            <a:br>
              <a:rPr lang="en-IN" sz="2400" dirty="0" smtClean="0"/>
            </a:br>
            <a:r>
              <a:rPr lang="en-IN" sz="2400" dirty="0" smtClean="0"/>
              <a:t>9.Business unit -text</a:t>
            </a:r>
            <a:endParaRPr lang="en-IN" dirty="0"/>
          </a:p>
        </p:txBody>
      </p:sp>
    </p:spTree>
    <p:extLst>
      <p:ext uri="{BB962C8B-B14F-4D97-AF65-F5344CB8AC3E}">
        <p14:creationId xmlns:p14="http://schemas.microsoft.com/office/powerpoint/2010/main" xmlns=""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285051" cy="243271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a:t>OUR</a:t>
            </a:r>
            <a:r>
              <a:rPr sz="4250" spc="-10"/>
              <a:t> </a:t>
            </a:r>
            <a:r>
              <a:rPr sz="4250" spc="20" smtClean="0"/>
              <a:t>SOLUTION</a:t>
            </a:r>
            <a:r>
              <a:rPr lang="en-US" sz="4250" spc="20" dirty="0" smtClean="0"/>
              <a:t/>
            </a:r>
            <a:br>
              <a:rPr lang="en-US" sz="4250" spc="20" dirty="0" smtClean="0"/>
            </a:br>
            <a:r>
              <a:rPr lang="en-US" sz="2400" spc="20" dirty="0" smtClean="0"/>
              <a:t>The formula used here :</a:t>
            </a:r>
            <a:br>
              <a:rPr lang="en-US" sz="2400" spc="20" dirty="0" smtClean="0"/>
            </a:br>
            <a:r>
              <a:rPr lang="en-US" sz="2400" spc="20" dirty="0" smtClean="0"/>
              <a:t>Performance level </a:t>
            </a:r>
            <a:r>
              <a:rPr lang="en-US" sz="2400" spc="20" dirty="0" smtClean="0"/>
              <a:t>=IF(Z8</a:t>
            </a:r>
            <a:r>
              <a:rPr lang="en-US" sz="2400" spc="20" dirty="0" smtClean="0"/>
              <a:t>&gt;=5, "VERY HIGH", IF(Z8&gt;=4, "HIGH", IF(Z8&gt;=3, "MED", "LOW")))</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8" name="object 8"/>
          <p:cNvSpPr txBox="1"/>
          <p:nvPr/>
        </p:nvSpPr>
        <p:spPr>
          <a:xfrm>
            <a:off x="739774" y="291147"/>
            <a:ext cx="9285315" cy="7528343"/>
          </a:xfrm>
          <a:prstGeom prst="rect">
            <a:avLst/>
          </a:prstGeom>
        </p:spPr>
        <p:txBody>
          <a:bodyPr vert="horz" wrap="square" lIns="0" tIns="13335" rIns="0" bIns="0" rtlCol="0">
            <a:spAutoFit/>
          </a:bodyPr>
          <a:lstStyle/>
          <a:p>
            <a:pPr marL="12700">
              <a:lnSpc>
                <a:spcPct val="100000"/>
              </a:lnSpc>
              <a:spcBef>
                <a:spcPts val="105"/>
              </a:spcBef>
            </a:pPr>
            <a:r>
              <a:rPr sz="4800" b="1" spc="15" smtClean="0">
                <a:latin typeface="Trebuchet MS"/>
                <a:cs typeface="Trebuchet MS"/>
              </a:rPr>
              <a:t>M</a:t>
            </a:r>
            <a:r>
              <a:rPr sz="4800" b="1" smtClean="0">
                <a:latin typeface="Trebuchet MS"/>
                <a:cs typeface="Trebuchet MS"/>
              </a:rPr>
              <a:t>O</a:t>
            </a:r>
            <a:r>
              <a:rPr sz="4800" b="1" spc="-15" smtClean="0">
                <a:latin typeface="Trebuchet MS"/>
                <a:cs typeface="Trebuchet MS"/>
              </a:rPr>
              <a:t>D</a:t>
            </a:r>
            <a:r>
              <a:rPr sz="4800" b="1" spc="-35" smtClean="0">
                <a:latin typeface="Trebuchet MS"/>
                <a:cs typeface="Trebuchet MS"/>
              </a:rPr>
              <a:t>E</a:t>
            </a:r>
            <a:r>
              <a:rPr sz="4800" b="1" spc="-30" smtClean="0">
                <a:latin typeface="Trebuchet MS"/>
                <a:cs typeface="Trebuchet MS"/>
              </a:rPr>
              <a:t>LL</a:t>
            </a:r>
            <a:r>
              <a:rPr sz="4800" b="1" spc="-5" smtClean="0">
                <a:latin typeface="Trebuchet MS"/>
                <a:cs typeface="Trebuchet MS"/>
              </a:rPr>
              <a:t>I</a:t>
            </a:r>
            <a:r>
              <a:rPr sz="4800" b="1" spc="30" smtClean="0">
                <a:latin typeface="Trebuchet MS"/>
                <a:cs typeface="Trebuchet MS"/>
              </a:rPr>
              <a:t>N</a:t>
            </a:r>
            <a:r>
              <a:rPr sz="4800" b="1" spc="5" smtClean="0">
                <a:latin typeface="Trebuchet MS"/>
                <a:cs typeface="Trebuchet MS"/>
              </a:rPr>
              <a:t>G</a:t>
            </a:r>
            <a:endParaRPr lang="en-US" sz="4800" b="1" spc="5" dirty="0" smtClean="0">
              <a:latin typeface="Trebuchet MS"/>
              <a:cs typeface="Trebuchet MS"/>
            </a:endParaRPr>
          </a:p>
          <a:p>
            <a:pPr marL="12700">
              <a:lnSpc>
                <a:spcPct val="100000"/>
              </a:lnSpc>
              <a:spcBef>
                <a:spcPts val="105"/>
              </a:spcBef>
            </a:pPr>
            <a:r>
              <a:rPr lang="en-US" sz="2400" b="1" spc="5" dirty="0" smtClean="0">
                <a:latin typeface="Trebuchet MS"/>
                <a:cs typeface="Trebuchet MS"/>
              </a:rPr>
              <a:t>Here the first step is extracting the employee performance analysis form </a:t>
            </a:r>
            <a:r>
              <a:rPr lang="en-US" sz="2400" b="1" spc="5" dirty="0" err="1" smtClean="0">
                <a:latin typeface="Trebuchet MS"/>
                <a:cs typeface="Trebuchet MS"/>
              </a:rPr>
              <a:t>edunet</a:t>
            </a:r>
            <a:r>
              <a:rPr lang="en-US" sz="2400" b="1" spc="5" dirty="0" smtClean="0">
                <a:latin typeface="Trebuchet MS"/>
                <a:cs typeface="Trebuchet MS"/>
              </a:rPr>
              <a:t> dash </a:t>
            </a:r>
            <a:r>
              <a:rPr lang="en-US" sz="2400" b="1" spc="5" dirty="0" err="1" smtClean="0">
                <a:latin typeface="Trebuchet MS"/>
                <a:cs typeface="Trebuchet MS"/>
              </a:rPr>
              <a:t>board.After</a:t>
            </a:r>
            <a:r>
              <a:rPr lang="en-US" sz="2400" b="1" spc="5" dirty="0" smtClean="0">
                <a:latin typeface="Trebuchet MS"/>
                <a:cs typeface="Trebuchet MS"/>
              </a:rPr>
              <a:t> extracting ,we are going to take only 9 features, they are: 1.employee status 2.employee type 3.first name 4.last name 5.gender 6.performance 7.current employee rating 8.employee ID 9.business unit .</a:t>
            </a:r>
          </a:p>
          <a:p>
            <a:pPr marL="12700">
              <a:lnSpc>
                <a:spcPct val="100000"/>
              </a:lnSpc>
              <a:spcBef>
                <a:spcPts val="105"/>
              </a:spcBef>
            </a:pPr>
            <a:r>
              <a:rPr lang="en-US" sz="2400" b="1" spc="5" dirty="0" smtClean="0">
                <a:latin typeface="Trebuchet MS"/>
                <a:cs typeface="Trebuchet MS"/>
              </a:rPr>
              <a:t>Now we are going to segregate the current employee rating as very </a:t>
            </a:r>
            <a:r>
              <a:rPr lang="en-US" sz="2400" b="1" spc="5" dirty="0" err="1" smtClean="0">
                <a:latin typeface="Trebuchet MS"/>
                <a:cs typeface="Trebuchet MS"/>
              </a:rPr>
              <a:t>high,high,low</a:t>
            </a:r>
            <a:r>
              <a:rPr lang="en-US" sz="2400" b="1" spc="5" dirty="0" smtClean="0">
                <a:latin typeface="Trebuchet MS"/>
                <a:cs typeface="Trebuchet MS"/>
              </a:rPr>
              <a:t> and very low by using the formula:</a:t>
            </a:r>
          </a:p>
          <a:p>
            <a:pPr marL="12700">
              <a:lnSpc>
                <a:spcPct val="100000"/>
              </a:lnSpc>
              <a:spcBef>
                <a:spcPts val="105"/>
              </a:spcBef>
            </a:pPr>
            <a:r>
              <a:rPr lang="en-US" sz="2400" b="1" spc="5" dirty="0" smtClean="0">
                <a:latin typeface="Trebuchet MS"/>
                <a:cs typeface="Trebuchet MS"/>
              </a:rPr>
              <a:t>Performance level= =IF(Z8&gt;=5, "VERY HIGH", IF(Z8&gt;=4, "HIGH", IF(Z8&gt;=3, "MED", "LOW</a:t>
            </a:r>
            <a:r>
              <a:rPr lang="en-US" sz="2400" b="1" spc="5" dirty="0" smtClean="0">
                <a:latin typeface="Trebuchet MS"/>
                <a:cs typeface="Trebuchet MS"/>
              </a:rPr>
              <a:t>")))</a:t>
            </a:r>
          </a:p>
          <a:p>
            <a:pPr marL="12700">
              <a:lnSpc>
                <a:spcPct val="100000"/>
              </a:lnSpc>
              <a:spcBef>
                <a:spcPts val="105"/>
              </a:spcBef>
            </a:pPr>
            <a:r>
              <a:rPr lang="en-US" sz="2400" b="1" spc="5" dirty="0" smtClean="0">
                <a:latin typeface="Trebuchet MS"/>
                <a:cs typeface="Trebuchet MS"/>
              </a:rPr>
              <a:t>After segregating, we need to create Pivot table which is available in </a:t>
            </a:r>
            <a:r>
              <a:rPr lang="en-US" sz="2400" b="1" spc="5" dirty="0" err="1" smtClean="0">
                <a:latin typeface="Trebuchet MS"/>
                <a:cs typeface="Trebuchet MS"/>
              </a:rPr>
              <a:t>instert</a:t>
            </a:r>
            <a:r>
              <a:rPr lang="en-US" sz="2400" b="1" spc="5" dirty="0" smtClean="0">
                <a:latin typeface="Trebuchet MS"/>
                <a:cs typeface="Trebuchet MS"/>
              </a:rPr>
              <a:t> tab.</a:t>
            </a:r>
          </a:p>
          <a:p>
            <a:pPr marL="12700">
              <a:lnSpc>
                <a:spcPct val="100000"/>
              </a:lnSpc>
              <a:spcBef>
                <a:spcPts val="105"/>
              </a:spcBef>
            </a:pPr>
            <a:r>
              <a:rPr lang="en-US" sz="2400" b="1" spc="5" dirty="0" smtClean="0">
                <a:latin typeface="Trebuchet MS"/>
                <a:cs typeface="Trebuchet MS"/>
              </a:rPr>
              <a:t>After that we need to choose file to add to report.</a:t>
            </a: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endParaRPr sz="24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571480"/>
            <a:ext cx="9126882" cy="2500330"/>
          </a:xfrm>
        </p:spPr>
        <p:txBody>
          <a:bodyPr/>
          <a:lstStyle/>
          <a:p>
            <a:r>
              <a:rPr lang="en-US" sz="2400" dirty="0" smtClean="0"/>
              <a:t>After choosing we need to choose the graph which we needed.</a:t>
            </a:r>
            <a:br>
              <a:rPr lang="en-US" sz="2400" dirty="0" smtClean="0"/>
            </a:br>
            <a:r>
              <a:rPr lang="en-US" sz="2400" dirty="0" smtClean="0"/>
              <a:t>We can even use trend line to identify very high, </a:t>
            </a:r>
            <a:r>
              <a:rPr lang="en-US" sz="2400" dirty="0" err="1" smtClean="0"/>
              <a:t>high,very</a:t>
            </a:r>
            <a:r>
              <a:rPr lang="en-US" sz="2400" dirty="0" smtClean="0"/>
              <a:t> </a:t>
            </a:r>
            <a:r>
              <a:rPr lang="en-US" sz="2400" dirty="0" err="1" smtClean="0"/>
              <a:t>low,and</a:t>
            </a:r>
            <a:r>
              <a:rPr lang="en-US" sz="2400" dirty="0" smtClean="0"/>
              <a:t> low. </a:t>
            </a:r>
            <a:r>
              <a:rPr lang="en-US" sz="2400" dirty="0" smtClean="0"/>
              <a:t/>
            </a:r>
            <a:br>
              <a:rPr lang="en-US" sz="2400" dirty="0" smtClean="0"/>
            </a:br>
            <a:r>
              <a:rPr lang="en-US" sz="2400" dirty="0" smtClean="0"/>
              <a:t>We can conclude the employees performance by observing the graph chart .</a:t>
            </a:r>
            <a:br>
              <a:rPr lang="en-US" sz="2400" dirty="0" smtClean="0"/>
            </a:b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5697858" cy="1860125"/>
          </a:xfrm>
          <a:prstGeom prst="rect">
            <a:avLst/>
          </a:prstGeom>
        </p:spPr>
        <p:txBody>
          <a:bodyPr vert="horz" wrap="square" lIns="0" tIns="13335" rIns="0" bIns="0" rtlCol="0">
            <a:spAutoFit/>
          </a:bodyPr>
          <a:lstStyle/>
          <a:p>
            <a:pPr marL="12700">
              <a:lnSpc>
                <a:spcPct val="100000"/>
              </a:lnSpc>
              <a:spcBef>
                <a:spcPts val="105"/>
              </a:spcBef>
            </a:pPr>
            <a:r>
              <a:rPr smtClean="0"/>
              <a:t>R</a:t>
            </a:r>
            <a:r>
              <a:rPr spc="-40" smtClean="0"/>
              <a:t>E</a:t>
            </a:r>
            <a:r>
              <a:rPr spc="15" smtClean="0"/>
              <a:t>S</a:t>
            </a:r>
            <a:r>
              <a:rPr spc="-30" smtClean="0"/>
              <a:t>U</a:t>
            </a:r>
            <a:r>
              <a:rPr spc="-405" smtClean="0"/>
              <a:t>L</a:t>
            </a:r>
            <a:r>
              <a:rPr smtClean="0"/>
              <a:t>TS</a:t>
            </a:r>
            <a:r>
              <a:rPr lang="en-US" dirty="0" smtClean="0"/>
              <a:t/>
            </a:r>
            <a:br>
              <a:rPr lang="en-US" dirty="0" smtClean="0"/>
            </a:br>
            <a:r>
              <a:rPr lang="en-US" sz="2400" dirty="0" smtClean="0"/>
              <a:t>EMPLOYEE PERFORMANCE ANALYSIS</a:t>
            </a:r>
            <a:r>
              <a:rPr lang="en-US" dirty="0" smtClean="0"/>
              <a:t/>
            </a:r>
            <a:br>
              <a:rPr lang="en-US"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graphicFrame>
        <p:nvGraphicFramePr>
          <p:cNvPr id="8" name="Chart 7"/>
          <p:cNvGraphicFramePr/>
          <p:nvPr/>
        </p:nvGraphicFramePr>
        <p:xfrm>
          <a:off x="1595406" y="1643050"/>
          <a:ext cx="7715304" cy="471490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07996"/>
          </a:xfrm>
        </p:spPr>
        <p:txBody>
          <a:bodyPr/>
          <a:lstStyle/>
          <a:p>
            <a:r>
              <a:rPr lang="en-US" sz="2400" dirty="0" smtClean="0"/>
              <a:t>FEMALES PERFORMANCE ANALYSIS:</a:t>
            </a:r>
            <a:br>
              <a:rPr lang="en-US" sz="2400" dirty="0" smtClean="0"/>
            </a:br>
            <a:r>
              <a:rPr lang="en-US" sz="2400" dirty="0" smtClean="0"/>
              <a:t/>
            </a:r>
            <a:br>
              <a:rPr lang="en-US" sz="2400" dirty="0" smtClean="0"/>
            </a:br>
            <a:endParaRPr lang="en-US" sz="2400" dirty="0"/>
          </a:p>
        </p:txBody>
      </p:sp>
      <p:graphicFrame>
        <p:nvGraphicFramePr>
          <p:cNvPr id="3" name="Chart 2"/>
          <p:cNvGraphicFramePr/>
          <p:nvPr/>
        </p:nvGraphicFramePr>
        <p:xfrm>
          <a:off x="1666844" y="1071546"/>
          <a:ext cx="7286676" cy="500065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sz="2400" dirty="0" smtClean="0"/>
              <a:t>MALES PERFORMANCE ANALYSIS:</a:t>
            </a:r>
            <a:br>
              <a:rPr lang="en-US" sz="2400" dirty="0" smtClean="0"/>
            </a:br>
            <a:endParaRPr lang="en-US" sz="2400" dirty="0"/>
          </a:p>
        </p:txBody>
      </p:sp>
      <p:sp>
        <p:nvSpPr>
          <p:cNvPr id="3" name="Text Placeholder 2"/>
          <p:cNvSpPr>
            <a:spLocks noGrp="1"/>
          </p:cNvSpPr>
          <p:nvPr>
            <p:ph type="body" idx="1"/>
          </p:nvPr>
        </p:nvSpPr>
        <p:spPr>
          <a:xfrm>
            <a:off x="609600" y="6057900"/>
            <a:ext cx="10972800" cy="45719"/>
          </a:xfrm>
        </p:spPr>
        <p:txBody>
          <a:bodyPr/>
          <a:lstStyle/>
          <a:p>
            <a:endParaRPr lang="en-US" dirty="0"/>
          </a:p>
        </p:txBody>
      </p:sp>
      <p:graphicFrame>
        <p:nvGraphicFramePr>
          <p:cNvPr id="4" name="Chart 3"/>
          <p:cNvGraphicFramePr/>
          <p:nvPr/>
        </p:nvGraphicFramePr>
        <p:xfrm>
          <a:off x="1238216" y="1142984"/>
          <a:ext cx="7929618" cy="478634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3" y="571480"/>
            <a:ext cx="7626683" cy="4572032"/>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In </a:t>
            </a:r>
            <a:r>
              <a:rPr lang="en-US" sz="2400" dirty="0" smtClean="0">
                <a:latin typeface="Times New Roman" panose="02020603050405020304" pitchFamily="18" charset="0"/>
                <a:cs typeface="Times New Roman" panose="02020603050405020304" pitchFamily="18" charset="0"/>
              </a:rPr>
              <a:t>conclusion, employee performance analysis is crucial for:</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Evaluating </a:t>
            </a:r>
            <a:r>
              <a:rPr lang="en-US" sz="2400" dirty="0" smtClean="0">
                <a:latin typeface="Times New Roman" panose="02020603050405020304" pitchFamily="18" charset="0"/>
                <a:cs typeface="Times New Roman" panose="02020603050405020304" pitchFamily="18" charset="0"/>
              </a:rPr>
              <a:t>individual and </a:t>
            </a:r>
            <a:r>
              <a:rPr lang="en-US" sz="2400" dirty="0" smtClean="0">
                <a:latin typeface="Times New Roman" panose="02020603050405020304" pitchFamily="18" charset="0"/>
                <a:cs typeface="Times New Roman" panose="02020603050405020304" pitchFamily="18" charset="0"/>
              </a:rPr>
              <a:t>team performance</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Informing </a:t>
            </a:r>
            <a:r>
              <a:rPr lang="en-US" sz="2400" dirty="0" smtClean="0">
                <a:latin typeface="Times New Roman" panose="02020603050405020304" pitchFamily="18" charset="0"/>
                <a:cs typeface="Times New Roman" panose="02020603050405020304" pitchFamily="18" charset="0"/>
              </a:rPr>
              <a:t>data-driven decisions on talent </a:t>
            </a:r>
            <a:r>
              <a:rPr lang="en-US" sz="2400" dirty="0" smtClean="0">
                <a:latin typeface="Times New Roman" panose="02020603050405020304" pitchFamily="18" charset="0"/>
                <a:cs typeface="Times New Roman" panose="02020603050405020304" pitchFamily="18" charset="0"/>
              </a:rPr>
              <a:t>management</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Enhancing </a:t>
            </a:r>
            <a:r>
              <a:rPr lang="en-US" sz="2400" dirty="0" smtClean="0">
                <a:latin typeface="Times New Roman" panose="02020603050405020304" pitchFamily="18" charset="0"/>
                <a:cs typeface="Times New Roman" panose="02020603050405020304" pitchFamily="18" charset="0"/>
              </a:rPr>
              <a:t>employee engagement and </a:t>
            </a:r>
            <a:r>
              <a:rPr lang="en-US" sz="2400" dirty="0" smtClean="0">
                <a:latin typeface="Times New Roman" panose="02020603050405020304" pitchFamily="18" charset="0"/>
                <a:cs typeface="Times New Roman" panose="02020603050405020304" pitchFamily="18" charset="0"/>
              </a:rPr>
              <a:t>productivity</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Driving </a:t>
            </a:r>
            <a:r>
              <a:rPr lang="en-US" sz="2400" dirty="0" smtClean="0">
                <a:latin typeface="Times New Roman" panose="02020603050405020304" pitchFamily="18" charset="0"/>
                <a:cs typeface="Times New Roman" panose="02020603050405020304" pitchFamily="18" charset="0"/>
              </a:rPr>
              <a:t>business growth and </a:t>
            </a:r>
            <a:r>
              <a:rPr lang="en-US" sz="2400" dirty="0" smtClean="0">
                <a:latin typeface="Times New Roman" panose="02020603050405020304" pitchFamily="18" charset="0"/>
                <a:cs typeface="Times New Roman" panose="02020603050405020304" pitchFamily="18" charset="0"/>
              </a:rPr>
              <a:t>success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Optimizing </a:t>
            </a:r>
            <a:r>
              <a:rPr lang="en-US" sz="2400" dirty="0" smtClean="0">
                <a:latin typeface="Times New Roman" panose="02020603050405020304" pitchFamily="18" charset="0"/>
                <a:cs typeface="Times New Roman" panose="02020603050405020304" pitchFamily="18" charset="0"/>
              </a:rPr>
              <a:t>workforce </a:t>
            </a:r>
            <a:r>
              <a:rPr lang="en-US" sz="2400" dirty="0" smtClean="0">
                <a:latin typeface="Times New Roman" panose="02020603050405020304" pitchFamily="18" charset="0"/>
                <a:cs typeface="Times New Roman" panose="02020603050405020304" pitchFamily="18" charset="0"/>
              </a:rPr>
              <a:t>potential</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Achieving </a:t>
            </a:r>
            <a:r>
              <a:rPr lang="en-US" sz="2400" dirty="0" smtClean="0">
                <a:latin typeface="Times New Roman" panose="02020603050405020304" pitchFamily="18" charset="0"/>
                <a:cs typeface="Times New Roman" panose="02020603050405020304" pitchFamily="18" charset="0"/>
              </a:rPr>
              <a:t>strategic objectives </a:t>
            </a:r>
            <a:br>
              <a:rPr lang="en-US" sz="2400" dirty="0" smtClean="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8190886" cy="538737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r>
              <a:rPr lang="en-US" sz="4250" spc="10" dirty="0" smtClean="0"/>
              <a:t/>
            </a:r>
            <a:br>
              <a:rPr lang="en-US" sz="4250" spc="10" dirty="0" smtClean="0"/>
            </a:br>
            <a:r>
              <a:rPr lang="en-US" sz="4250" spc="10" dirty="0" smtClean="0"/>
              <a:t> </a:t>
            </a:r>
            <a:r>
              <a:rPr lang="en-US" sz="2400" spc="10" dirty="0" smtClean="0"/>
              <a:t>Analyzing employee performance is crucial for identifying areas of improvement and growth. It ensures fair compensation, rewards, and promotions, boosting productivity and efficiency. Regular feedback and coaching help employees feel valued, reducing turnover and increasing job satisfaction. Performance analysis also informs data-driven decisions on talent management, resource allocation, and strategic planning. By evaluating employee performance, organizations can develop a high-performing workforce and achieve their goals. This leads to increased success and competitiveness in the market.</a:t>
            </a:r>
            <a:endParaRPr sz="24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6"/>
            <a:ext cx="6070605" cy="5472011"/>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sz="4250" spc="5"/>
              <a:t>	</a:t>
            </a:r>
            <a:r>
              <a:rPr sz="4250" spc="-20" smtClean="0"/>
              <a:t>OVERVIEW</a:t>
            </a:r>
            <a:r>
              <a:rPr lang="en-US" sz="4250" spc="-20" dirty="0" smtClean="0"/>
              <a:t/>
            </a:r>
            <a:br>
              <a:rPr lang="en-US" sz="4250" spc="-20" dirty="0" smtClean="0"/>
            </a:br>
            <a:r>
              <a:rPr lang="en-US" sz="2400" spc="-20" dirty="0" smtClean="0"/>
              <a:t>This project uses Excel to analyze employee performance by creating a dashboard that tracks key performance indicators (KPIs) such as claim amount, excessive claims, and fraud indicators. The dashboard provides insights into employee performance, helping identify areas of improvement and potential fraud. By leveraging Excel's data analysis and visualization capabilities, the project enables data-driven decision-making and enhances employee performance evaluation.</a:t>
            </a:r>
            <a:endParaRPr sz="24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039886" cy="580287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r>
              <a:rPr sz="3200" spc="5" smtClean="0"/>
              <a:t>?</a:t>
            </a:r>
            <a:r>
              <a:rPr lang="en-US" sz="3200" spc="5" dirty="0" smtClean="0"/>
              <a:t/>
            </a:r>
            <a:br>
              <a:rPr lang="en-US" sz="3200" spc="5" dirty="0" smtClean="0"/>
            </a:br>
            <a:r>
              <a:rPr lang="en-US" sz="3200" spc="5" dirty="0" smtClean="0"/>
              <a:t> </a:t>
            </a:r>
            <a:r>
              <a:rPr lang="en-US" sz="2400" spc="5" dirty="0" smtClean="0"/>
              <a:t>The following members can benefit from employee performance analysis:</a:t>
            </a:r>
            <a:br>
              <a:rPr lang="en-US" sz="2400" spc="5" dirty="0" smtClean="0"/>
            </a:br>
            <a:r>
              <a:rPr lang="en-US" sz="2400" spc="5" dirty="0" smtClean="0"/>
              <a:t>1. </a:t>
            </a:r>
            <a:r>
              <a:rPr lang="en-US" sz="2400" spc="5" dirty="0" smtClean="0"/>
              <a:t>Employees: Receive feedback, coaching, and development opportunities to enhance their skills and career growth.</a:t>
            </a:r>
            <a:br>
              <a:rPr lang="en-US" sz="2400" spc="5" dirty="0" smtClean="0"/>
            </a:br>
            <a:r>
              <a:rPr lang="en-US" sz="2400" spc="5" dirty="0" smtClean="0"/>
              <a:t> 2. Managers: Gain insights to guide team members, make informed decisions, and improve team performance.</a:t>
            </a:r>
            <a:br>
              <a:rPr lang="en-US" sz="2400" spc="5" dirty="0" smtClean="0"/>
            </a:br>
            <a:r>
              <a:rPr lang="en-US" sz="2400" spc="5" dirty="0" smtClean="0"/>
              <a:t> 3. HR Department: Use data to develop training programs, create effective recruitment strategies, and ensure compliance</a:t>
            </a:r>
            <a:r>
              <a:rPr lang="en-US" sz="2400" spc="5" dirty="0" smtClean="0"/>
              <a:t>.</a:t>
            </a:r>
            <a:br>
              <a:rPr lang="en-US" sz="2400" spc="5" dirty="0" smtClean="0"/>
            </a:br>
            <a:r>
              <a:rPr lang="en-US" sz="2400" spc="5" dirty="0" smtClean="0"/>
              <a:t/>
            </a:r>
            <a:br>
              <a:rPr lang="en-US" sz="2400" spc="5" dirty="0" smtClean="0"/>
            </a:br>
            <a:r>
              <a:rPr lang="en-US" sz="2400" spc="5" dirty="0" smtClean="0"/>
              <a:t/>
            </a:r>
            <a:br>
              <a:rPr lang="en-US" sz="2400" spc="5" dirty="0" smtClean="0"/>
            </a:br>
            <a:r>
              <a:rPr lang="en-US" sz="2400" spc="5" dirty="0" smtClean="0"/>
              <a:t/>
            </a:r>
            <a:br>
              <a:rPr lang="en-US" sz="2400" spc="5" dirty="0" smtClean="0"/>
            </a:br>
            <a:r>
              <a:rPr lang="en-US" sz="2400" spc="5" dirty="0" smtClean="0"/>
              <a:t/>
            </a:r>
            <a:br>
              <a:rPr lang="en-US" sz="2400" spc="5" dirty="0" smtClean="0"/>
            </a:br>
            <a:endParaRPr sz="24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642918"/>
            <a:ext cx="9269757" cy="4357718"/>
          </a:xfrm>
        </p:spPr>
        <p:txBody>
          <a:bodyPr/>
          <a:lstStyle/>
          <a:p>
            <a:r>
              <a:rPr lang="en-US" sz="2400" dirty="0" smtClean="0"/>
              <a:t>4. Leadership: Make informed decisions on talent management, resource allocation, and strategic planning.</a:t>
            </a:r>
            <a:br>
              <a:rPr lang="en-US" sz="2400" dirty="0" smtClean="0"/>
            </a:br>
            <a:r>
              <a:rPr lang="en-US" sz="2400" dirty="0" smtClean="0"/>
              <a:t> 5. Organization: Benefits from improved productivity, increased employee engagement, and better achievement of company goals</a:t>
            </a:r>
            <a:r>
              <a:rPr lang="en-US" sz="2400" dirty="0" smtClean="0"/>
              <a:t>.</a:t>
            </a:r>
            <a:br>
              <a:rPr lang="en-US" sz="2400" dirty="0" smtClean="0"/>
            </a:br>
            <a:r>
              <a:rPr lang="en-US" sz="2400" dirty="0" smtClean="0"/>
              <a:t>6.Customers</a:t>
            </a:r>
            <a:r>
              <a:rPr lang="en-US" sz="2400" dirty="0" smtClean="0"/>
              <a:t>: Ultimately benefit from improved products, services, and experiences due to a high-performing workforce. </a:t>
            </a:r>
            <a:br>
              <a:rPr lang="en-US" sz="2400" dirty="0" smtClean="0"/>
            </a:br>
            <a:r>
              <a:rPr lang="en-US" sz="2400" dirty="0" smtClean="0"/>
              <a:t/>
            </a:r>
            <a:br>
              <a:rPr lang="en-US" sz="2400" dirty="0" smtClean="0"/>
            </a:br>
            <a:r>
              <a:rPr lang="en-US" sz="2400" dirty="0" smtClean="0"/>
              <a:t> By analyzing employee performance, all these stakeholders can work together to drive success and growth.</a:t>
            </a:r>
            <a:endParaRPr lang="en-US" sz="2400" dirty="0"/>
          </a:p>
        </p:txBody>
      </p:sp>
      <p:sp>
        <p:nvSpPr>
          <p:cNvPr id="3" name="Text Placeholder 2"/>
          <p:cNvSpPr>
            <a:spLocks noGrp="1"/>
          </p:cNvSpPr>
          <p:nvPr>
            <p:ph type="body" idx="1"/>
          </p:nvPr>
        </p:nvSpPr>
        <p:spPr>
          <a:xfrm flipV="1">
            <a:off x="609600" y="6597990"/>
            <a:ext cx="10972800" cy="45719"/>
          </a:xfrm>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39404" y="3857628"/>
            <a:ext cx="1952596" cy="300037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499944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a:t>V</a:t>
            </a:r>
            <a:r>
              <a:rPr sz="3600" spc="-35"/>
              <a:t>A</a:t>
            </a:r>
            <a:r>
              <a:rPr sz="3600" spc="25"/>
              <a:t>LU</a:t>
            </a:r>
            <a:r>
              <a:rPr sz="3600"/>
              <a:t>E</a:t>
            </a:r>
            <a:r>
              <a:rPr sz="3600" spc="-65"/>
              <a:t> </a:t>
            </a:r>
            <a:r>
              <a:rPr sz="3600" spc="-15" smtClean="0"/>
              <a:t>P</a:t>
            </a:r>
            <a:r>
              <a:rPr sz="3600" spc="-30" smtClean="0"/>
              <a:t>R</a:t>
            </a:r>
            <a:r>
              <a:rPr sz="3600" spc="10" smtClean="0"/>
              <a:t>O</a:t>
            </a:r>
            <a:r>
              <a:rPr sz="3600" spc="-15" smtClean="0"/>
              <a:t>P</a:t>
            </a:r>
            <a:r>
              <a:rPr sz="3600" spc="10" smtClean="0"/>
              <a:t>O</a:t>
            </a:r>
            <a:r>
              <a:rPr sz="3600" spc="25" smtClean="0"/>
              <a:t>S</a:t>
            </a:r>
            <a:r>
              <a:rPr sz="3600" spc="-30" smtClean="0"/>
              <a:t>I</a:t>
            </a:r>
            <a:r>
              <a:rPr sz="3600" spc="-35" smtClean="0"/>
              <a:t>T</a:t>
            </a:r>
            <a:r>
              <a:rPr sz="3600" spc="-30" smtClean="0"/>
              <a:t>I</a:t>
            </a:r>
            <a:r>
              <a:rPr sz="3600" spc="10" smtClean="0"/>
              <a:t>O</a:t>
            </a:r>
            <a:r>
              <a:rPr sz="3600" smtClean="0"/>
              <a:t>N</a:t>
            </a:r>
            <a:r>
              <a:rPr lang="en-US" sz="3600" dirty="0" smtClean="0"/>
              <a:t/>
            </a:r>
            <a:br>
              <a:rPr lang="en-US" sz="3600" dirty="0" smtClean="0"/>
            </a:br>
            <a:r>
              <a:rPr lang="en-US" sz="2400" dirty="0" smtClean="0"/>
              <a:t>1.conditional formatting : Conditional formatting highlights cells based on specific conditions, making it easier to visualize and analyze data. It draws attention to important information, identifies trends and patterns, and creates visual alerts for cells that require attention. This feature simplifies data analysis and facilitates faster decision-making. </a:t>
            </a:r>
            <a:r>
              <a:rPr lang="en-US" sz="2400" dirty="0" smtClean="0"/>
              <a:t/>
            </a:r>
            <a:br>
              <a:rPr lang="en-US" sz="2400" dirty="0" smtClean="0"/>
            </a:br>
            <a:r>
              <a:rPr lang="en-US" sz="2400" dirty="0" smtClean="0"/>
              <a:t>2.Filter : The filter option in Excel allows you to narrow down data to specific rows that meet certain criteria, hiding unnecessary data. You can filter by values, dates, or conditions, and quickly switch between different views. This feature helps to focus on relevant data, analyze subsets, and make informed decisions. </a:t>
            </a:r>
            <a:r>
              <a:rPr lang="en-US" sz="2400" dirty="0" smtClean="0"/>
              <a:t/>
            </a:r>
            <a:br>
              <a:rPr lang="en-US" sz="2400" dirty="0" smtClean="0"/>
            </a:b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571480"/>
            <a:ext cx="9841262" cy="5143536"/>
          </a:xfrm>
        </p:spPr>
        <p:txBody>
          <a:bodyPr/>
          <a:lstStyle/>
          <a:p>
            <a:r>
              <a:rPr lang="en-US" sz="2400" dirty="0" smtClean="0"/>
              <a:t>3.Formula: We use formulas in Excel to perform calculations, manipulate data, and automate tasks. Formulas enable us to transform raw data into meaningful information, making it easier to analyze, visualize, and make informed decisions. By using formulas, we can save time, reduce errors, and increase productivity</a:t>
            </a:r>
            <a:r>
              <a:rPr lang="en-US" sz="2400" dirty="0" smtClean="0"/>
              <a:t>.</a:t>
            </a:r>
            <a:br>
              <a:rPr lang="en-US" sz="2400" dirty="0" smtClean="0"/>
            </a:br>
            <a:r>
              <a:rPr lang="en-US" sz="2400" dirty="0" smtClean="0"/>
              <a:t>4.Pivot table : A PivotTable in Excel is a powerful tool that helps summarize and analyze large datasets by:- Rotating and aggregating data to create customized views- Enabling quick insights into complex data relationships- Allowing for easy filtering, sorting, and grouping of </a:t>
            </a:r>
            <a:r>
              <a:rPr lang="en-US" sz="2400" dirty="0" err="1" smtClean="0"/>
              <a:t>dataPivotTables</a:t>
            </a:r>
            <a:r>
              <a:rPr lang="en-US" sz="2400" dirty="0" smtClean="0"/>
              <a:t> simplify data analysis and facilitate informed decision-making</a:t>
            </a:r>
            <a:r>
              <a:rPr lang="en-US" sz="2400" dirty="0" smtClean="0"/>
              <a:t>.</a:t>
            </a:r>
            <a:br>
              <a:rPr lang="en-US" sz="2400" dirty="0" smtClean="0"/>
            </a:b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398</TotalTime>
  <Words>358</Words>
  <Application>Microsoft Office PowerPoint</Application>
  <PresentationFormat>Custom</PresentationFormat>
  <Paragraphs>55</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Employee Data Analysis using Excel  </vt:lpstr>
      <vt:lpstr>PROJECT TITLE</vt:lpstr>
      <vt:lpstr>AGENDA</vt:lpstr>
      <vt:lpstr>PROBLEM STATEMENT  Analyzing employee performance is crucial for identifying areas of improvement and growth. It ensures fair compensation, rewards, and promotions, boosting productivity and efficiency. Regular feedback and coaching help employees feel valued, reducing turnover and increasing job satisfaction. Performance analysis also informs data-driven decisions on talent management, resource allocation, and strategic planning. By evaluating employee performance, organizations can develop a high-performing workforce and achieve their goals. This leads to increased success and competitiveness in the market.</vt:lpstr>
      <vt:lpstr>PROJECT OVERVIEW This project uses Excel to analyze employee performance by creating a dashboard that tracks key performance indicators (KPIs) such as claim amount, excessive claims, and fraud indicators. The dashboard provides insights into employee performance, helping identify areas of improvement and potential fraud. By leveraging Excel's data analysis and visualization capabilities, the project enables data-driven decision-making and enhances employee performance evaluation.</vt:lpstr>
      <vt:lpstr>WHO ARE THE END USERS?  The following members can benefit from employee performance analysis: 1. Employees: Receive feedback, coaching, and development opportunities to enhance their skills and career growth.  2. Managers: Gain insights to guide team members, make informed decisions, and improve team performance.  3. HR Department: Use data to develop training programs, create effective recruitment strategies, and ensure compliance.     </vt:lpstr>
      <vt:lpstr>4. Leadership: Make informed decisions on talent management, resource allocation, and strategic planning.  5. Organization: Benefits from improved productivity, increased employee engagement, and better achievement of company goals. 6.Customers: Ultimately benefit from improved products, services, and experiences due to a high-performing workforce.    By analyzing employee performance, all these stakeholders can work together to drive success and growth.</vt:lpstr>
      <vt:lpstr>OUR SOLUTION AND ITS VALUE PROPOSITION 1.conditional formatting : Conditional formatting highlights cells based on specific conditions, making it easier to visualize and analyze data. It draws attention to important information, identifies trends and patterns, and creates visual alerts for cells that require attention. This feature simplifies data analysis and facilitates faster decision-making.  2.Filter : The filter option in Excel allows you to narrow down data to specific rows that meet certain criteria, hiding unnecessary data. You can filter by values, dates, or conditions, and quickly switch between different views. This feature helps to focus on relevant data, analyze subsets, and make informed decisions.  </vt:lpstr>
      <vt:lpstr>3.Formula: We use formulas in Excel to perform calculations, manipulate data, and automate tasks. Formulas enable us to transform raw data into meaningful information, making it easier to analyze, visualize, and make informed decisions. By using formulas, we can save time, reduce errors, and increase productivity. 4.Pivot table : A PivotTable in Excel is a powerful tool that helps summarize and analyze large datasets by:- Rotating and aggregating data to create customized views- Enabling quick insights into complex data relationships- Allowing for easy filtering, sorting, and grouping of dataPivotTables simplify data analysis and facilitate informed decision-making. </vt:lpstr>
      <vt:lpstr>5.Graphs: Graphs in Excel visualize data to reveal trends, patterns, and insights. They simplify complex information, facilitate analysis, and enhance presentations. By using graphs, users can communicate data-driven findings effectively and make informed decisions.</vt:lpstr>
      <vt:lpstr>Dataset Description Employee data set : edunet  Total features :26 used features :9 The used features are as follows: 1.Employee status –active/future start/voluntarily terminated 2.Employee type –contract/full-time/part-time 3.First name -text 4.Last name -text 5.Gender –male/female 6.Performance-fully meets/exceeds/needs improvement  7.Current employee rating –number  8.employee ID-number  9.Business unit -text</vt:lpstr>
      <vt:lpstr>THE "WOW" IN OUR SOLUTION The formula used here : Performance level =IF(Z8&gt;=5, "VERY HIGH", IF(Z8&gt;=4, "HIGH", IF(Z8&gt;=3, "MED", "LOW")))</vt:lpstr>
      <vt:lpstr>Slide 13</vt:lpstr>
      <vt:lpstr>After choosing we need to choose the graph which we needed. We can even use trend line to identify very high, high,very low,and low.  We can conclude the employees performance by observing the graph chart . </vt:lpstr>
      <vt:lpstr>RESULTS EMPLOYEE PERFORMANCE ANALYSIS </vt:lpstr>
      <vt:lpstr>FEMALES PERFORMANCE ANALYSIS:  </vt:lpstr>
      <vt:lpstr>MALES PERFORMANCE ANALYSIS: </vt:lpstr>
      <vt:lpstr>Conclusion In conclusion, employee performance analysis is crucial for: Evaluating individual and team performance Informing data-driven decisions on talent management Enhancing employee engagement and productivity Driving business growth and success Optimizing workforce potential Achieving strategic objectives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Latest</cp:lastModifiedBy>
  <cp:revision>34</cp:revision>
  <dcterms:created xsi:type="dcterms:W3CDTF">2024-03-29T15:07:22Z</dcterms:created>
  <dcterms:modified xsi:type="dcterms:W3CDTF">2024-08-31T09:27:05Z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