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9" r:id="rId4"/>
    <p:sldId id="266" r:id="rId5"/>
    <p:sldId id="290" r:id="rId6"/>
    <p:sldId id="293" r:id="rId7"/>
    <p:sldId id="294" r:id="rId8"/>
    <p:sldId id="295" r:id="rId9"/>
    <p:sldId id="286" r:id="rId10"/>
    <p:sldId id="296" r:id="rId11"/>
    <p:sldId id="297" r:id="rId12"/>
    <p:sldId id="298" r:id="rId13"/>
    <p:sldId id="299" r:id="rId14"/>
    <p:sldId id="277" r:id="rId15"/>
    <p:sldId id="300" r:id="rId16"/>
    <p:sldId id="301" r:id="rId17"/>
    <p:sldId id="302" r:id="rId18"/>
    <p:sldId id="303" r:id="rId19"/>
    <p:sldId id="280"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2F40F-9DBE-4815-B397-ABF5D680D104}"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0E977-C7B4-4C0D-A0B8-84A8207FA138}" type="slidenum">
              <a:rPr lang="en-IN" smtClean="0"/>
              <a:t>‹#›</a:t>
            </a:fld>
            <a:endParaRPr lang="en-IN"/>
          </a:p>
        </p:txBody>
      </p:sp>
    </p:spTree>
    <p:extLst>
      <p:ext uri="{BB962C8B-B14F-4D97-AF65-F5344CB8AC3E}">
        <p14:creationId xmlns:p14="http://schemas.microsoft.com/office/powerpoint/2010/main" val="171093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D0E977-C7B4-4C0D-A0B8-84A8207FA138}" type="slidenum">
              <a:rPr lang="en-IN" smtClean="0"/>
              <a:t>1</a:t>
            </a:fld>
            <a:endParaRPr lang="en-IN"/>
          </a:p>
        </p:txBody>
      </p:sp>
    </p:spTree>
    <p:extLst>
      <p:ext uri="{BB962C8B-B14F-4D97-AF65-F5344CB8AC3E}">
        <p14:creationId xmlns:p14="http://schemas.microsoft.com/office/powerpoint/2010/main" val="230558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F977E-E045-4E36-BA1C-246644AFC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F11AE21-B120-4ECB-B65C-1B1184E84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FB8AFA9-E1CA-4867-B2FC-03C9639E1F6C}"/>
              </a:ext>
            </a:extLst>
          </p:cNvPr>
          <p:cNvSpPr>
            <a:spLocks noGrp="1"/>
          </p:cNvSpPr>
          <p:nvPr>
            <p:ph type="dt" sz="half" idx="10"/>
          </p:nvPr>
        </p:nvSpPr>
        <p:spPr/>
        <p:txBody>
          <a:bodyPr/>
          <a:lstStyle/>
          <a:p>
            <a:fld id="{0FB31B81-3FA7-442D-8927-A736FD9EF048}" type="datetime1">
              <a:rPr lang="en-IN" smtClean="0"/>
              <a:t>03-11-2022</a:t>
            </a:fld>
            <a:endParaRPr lang="en-IN"/>
          </a:p>
        </p:txBody>
      </p:sp>
      <p:sp>
        <p:nvSpPr>
          <p:cNvPr id="5" name="Footer Placeholder 4">
            <a:extLst>
              <a:ext uri="{FF2B5EF4-FFF2-40B4-BE49-F238E27FC236}">
                <a16:creationId xmlns:a16="http://schemas.microsoft.com/office/drawing/2014/main" xmlns="" id="{34060EF8-E1CB-4701-A1A6-CEDAF37C9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4B82F3-DE76-4535-AE1A-0EA87E22B5B2}"/>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295400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C0842-111B-44AE-9F94-A7FE1A1687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077FADF-5945-4211-B60D-91EAFAE00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43E7F0A-7864-469C-8393-19663504E322}"/>
              </a:ext>
            </a:extLst>
          </p:cNvPr>
          <p:cNvSpPr>
            <a:spLocks noGrp="1"/>
          </p:cNvSpPr>
          <p:nvPr>
            <p:ph type="dt" sz="half" idx="10"/>
          </p:nvPr>
        </p:nvSpPr>
        <p:spPr/>
        <p:txBody>
          <a:bodyPr/>
          <a:lstStyle/>
          <a:p>
            <a:fld id="{83C38DEB-BA88-4105-9391-D8627AD0F3C0}" type="datetime1">
              <a:rPr lang="en-IN" smtClean="0"/>
              <a:t>03-11-2022</a:t>
            </a:fld>
            <a:endParaRPr lang="en-IN"/>
          </a:p>
        </p:txBody>
      </p:sp>
      <p:sp>
        <p:nvSpPr>
          <p:cNvPr id="5" name="Footer Placeholder 4">
            <a:extLst>
              <a:ext uri="{FF2B5EF4-FFF2-40B4-BE49-F238E27FC236}">
                <a16:creationId xmlns:a16="http://schemas.microsoft.com/office/drawing/2014/main" xmlns="" id="{4E52F6FC-351A-471A-A01E-06F653684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E2A92B-4ADB-4347-A16F-E300F86DAC5A}"/>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231337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7369BC-154F-4160-BFF5-D0D1670551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FF5104-DAFF-47A6-A3BC-629B28052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05380E-D943-472C-AE65-736F55137D1A}"/>
              </a:ext>
            </a:extLst>
          </p:cNvPr>
          <p:cNvSpPr>
            <a:spLocks noGrp="1"/>
          </p:cNvSpPr>
          <p:nvPr>
            <p:ph type="dt" sz="half" idx="10"/>
          </p:nvPr>
        </p:nvSpPr>
        <p:spPr/>
        <p:txBody>
          <a:bodyPr/>
          <a:lstStyle/>
          <a:p>
            <a:fld id="{9573D12E-A186-4DAD-82EC-256DB492D10D}" type="datetime1">
              <a:rPr lang="en-IN" smtClean="0"/>
              <a:t>03-11-2022</a:t>
            </a:fld>
            <a:endParaRPr lang="en-IN"/>
          </a:p>
        </p:txBody>
      </p:sp>
      <p:sp>
        <p:nvSpPr>
          <p:cNvPr id="5" name="Footer Placeholder 4">
            <a:extLst>
              <a:ext uri="{FF2B5EF4-FFF2-40B4-BE49-F238E27FC236}">
                <a16:creationId xmlns:a16="http://schemas.microsoft.com/office/drawing/2014/main" xmlns="" id="{50AB5E18-1E00-4C02-A071-486D47A66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486DF3-584A-4911-B532-461FB41DD8E5}"/>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206883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4C9AD-221B-42FF-BEAC-0FA75D626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AA73D8-929C-4E39-8C87-FBF2F54EE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90A44D-42E9-4242-86F7-1E888C121832}"/>
              </a:ext>
            </a:extLst>
          </p:cNvPr>
          <p:cNvSpPr>
            <a:spLocks noGrp="1"/>
          </p:cNvSpPr>
          <p:nvPr>
            <p:ph type="dt" sz="half" idx="10"/>
          </p:nvPr>
        </p:nvSpPr>
        <p:spPr/>
        <p:txBody>
          <a:bodyPr/>
          <a:lstStyle/>
          <a:p>
            <a:fld id="{4742C869-2FD3-4B12-A3B5-27855175E758}" type="datetime1">
              <a:rPr lang="en-IN" smtClean="0"/>
              <a:t>03-11-2022</a:t>
            </a:fld>
            <a:endParaRPr lang="en-IN"/>
          </a:p>
        </p:txBody>
      </p:sp>
      <p:sp>
        <p:nvSpPr>
          <p:cNvPr id="5" name="Footer Placeholder 4">
            <a:extLst>
              <a:ext uri="{FF2B5EF4-FFF2-40B4-BE49-F238E27FC236}">
                <a16:creationId xmlns:a16="http://schemas.microsoft.com/office/drawing/2014/main" xmlns="" id="{3DFE5B3C-0C16-45AE-8829-672A4BCC7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CFCE1B2-F742-4A6F-B30E-B6993F06BB6A}"/>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269876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32F44F-E078-4AE0-BD68-009B8FBFC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D1C52DC-763E-4597-9383-18C2A151F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61AA77-1E15-4FE3-B95A-8AA9B351C4D5}"/>
              </a:ext>
            </a:extLst>
          </p:cNvPr>
          <p:cNvSpPr>
            <a:spLocks noGrp="1"/>
          </p:cNvSpPr>
          <p:nvPr>
            <p:ph type="dt" sz="half" idx="10"/>
          </p:nvPr>
        </p:nvSpPr>
        <p:spPr/>
        <p:txBody>
          <a:bodyPr/>
          <a:lstStyle/>
          <a:p>
            <a:fld id="{541F25B4-0037-4FF4-9E8F-C4C9EBE2FAB1}" type="datetime1">
              <a:rPr lang="en-IN" smtClean="0"/>
              <a:t>03-11-2022</a:t>
            </a:fld>
            <a:endParaRPr lang="en-IN"/>
          </a:p>
        </p:txBody>
      </p:sp>
      <p:sp>
        <p:nvSpPr>
          <p:cNvPr id="5" name="Footer Placeholder 4">
            <a:extLst>
              <a:ext uri="{FF2B5EF4-FFF2-40B4-BE49-F238E27FC236}">
                <a16:creationId xmlns:a16="http://schemas.microsoft.com/office/drawing/2014/main" xmlns="" id="{E0DFA201-9CB4-4E6E-9CC3-F69920E8E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3B7BEC-5D10-4E41-8973-DD86077B5792}"/>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146053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72084-7206-4C14-B9BB-1ADBBEECF6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CA14BB3-8E95-4E00-966C-E1F9618CD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0956EF0-F082-47E7-AACD-64BB1C67DB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D669B49-2CA5-49D4-A0D0-4137592DD8C9}"/>
              </a:ext>
            </a:extLst>
          </p:cNvPr>
          <p:cNvSpPr>
            <a:spLocks noGrp="1"/>
          </p:cNvSpPr>
          <p:nvPr>
            <p:ph type="dt" sz="half" idx="10"/>
          </p:nvPr>
        </p:nvSpPr>
        <p:spPr/>
        <p:txBody>
          <a:bodyPr/>
          <a:lstStyle/>
          <a:p>
            <a:fld id="{7057E09D-F118-4088-8730-5D795953874D}" type="datetime1">
              <a:rPr lang="en-IN" smtClean="0"/>
              <a:t>03-11-2022</a:t>
            </a:fld>
            <a:endParaRPr lang="en-IN"/>
          </a:p>
        </p:txBody>
      </p:sp>
      <p:sp>
        <p:nvSpPr>
          <p:cNvPr id="6" name="Footer Placeholder 5">
            <a:extLst>
              <a:ext uri="{FF2B5EF4-FFF2-40B4-BE49-F238E27FC236}">
                <a16:creationId xmlns:a16="http://schemas.microsoft.com/office/drawing/2014/main" xmlns="" id="{FFDEBFCF-765E-4178-BC44-C832C11E5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C657DA3-FC53-4965-B861-0F3BC30C7D9E}"/>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63075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37BC8-CBF1-4A2A-86D7-86C33FA9C9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8E2CA7-8027-43B6-8B33-69EAD6F64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20A10C-5729-4C6A-8664-86EC96EEA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7E90FD-90A1-4AA8-844B-CF518A9D5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A49DFE7-61CA-429B-9F50-7A3675EDA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225C0C3-B928-4DF8-8A9A-AF12CFEA11CD}"/>
              </a:ext>
            </a:extLst>
          </p:cNvPr>
          <p:cNvSpPr>
            <a:spLocks noGrp="1"/>
          </p:cNvSpPr>
          <p:nvPr>
            <p:ph type="dt" sz="half" idx="10"/>
          </p:nvPr>
        </p:nvSpPr>
        <p:spPr/>
        <p:txBody>
          <a:bodyPr/>
          <a:lstStyle/>
          <a:p>
            <a:fld id="{B4EBF73E-FBD6-4F56-A5B9-4E7ACFE9ADE5}" type="datetime1">
              <a:rPr lang="en-IN" smtClean="0"/>
              <a:t>03-11-2022</a:t>
            </a:fld>
            <a:endParaRPr lang="en-IN"/>
          </a:p>
        </p:txBody>
      </p:sp>
      <p:sp>
        <p:nvSpPr>
          <p:cNvPr id="8" name="Footer Placeholder 7">
            <a:extLst>
              <a:ext uri="{FF2B5EF4-FFF2-40B4-BE49-F238E27FC236}">
                <a16:creationId xmlns:a16="http://schemas.microsoft.com/office/drawing/2014/main" xmlns="" id="{DC1ECC69-CF76-4701-8500-2F722AA2F0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2ECF594-8BAC-4EF2-A820-4CB677402859}"/>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71288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E0A3E-C876-4700-B4CD-5FD51E3329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B0D2AA-5F7B-4C6D-BAE3-F7041DAB5EB8}"/>
              </a:ext>
            </a:extLst>
          </p:cNvPr>
          <p:cNvSpPr>
            <a:spLocks noGrp="1"/>
          </p:cNvSpPr>
          <p:nvPr>
            <p:ph type="dt" sz="half" idx="10"/>
          </p:nvPr>
        </p:nvSpPr>
        <p:spPr/>
        <p:txBody>
          <a:bodyPr/>
          <a:lstStyle/>
          <a:p>
            <a:fld id="{BD74BFDC-BDF0-4FE2-A9BC-B4301BF71A8C}" type="datetime1">
              <a:rPr lang="en-IN" smtClean="0"/>
              <a:t>03-11-2022</a:t>
            </a:fld>
            <a:endParaRPr lang="en-IN"/>
          </a:p>
        </p:txBody>
      </p:sp>
      <p:sp>
        <p:nvSpPr>
          <p:cNvPr id="4" name="Footer Placeholder 3">
            <a:extLst>
              <a:ext uri="{FF2B5EF4-FFF2-40B4-BE49-F238E27FC236}">
                <a16:creationId xmlns:a16="http://schemas.microsoft.com/office/drawing/2014/main" xmlns="" id="{86C76133-E09F-41CF-9D5C-A61249091B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01F64FC-7236-4923-9A12-8B114B97CB1D}"/>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46880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A068494-FBD4-4A33-ACB3-AC33C9CD12A1}"/>
              </a:ext>
            </a:extLst>
          </p:cNvPr>
          <p:cNvSpPr>
            <a:spLocks noGrp="1"/>
          </p:cNvSpPr>
          <p:nvPr>
            <p:ph type="dt" sz="half" idx="10"/>
          </p:nvPr>
        </p:nvSpPr>
        <p:spPr/>
        <p:txBody>
          <a:bodyPr/>
          <a:lstStyle/>
          <a:p>
            <a:fld id="{F3C1CED7-39E0-48AB-9E90-712F472E41E2}" type="datetime1">
              <a:rPr lang="en-IN" smtClean="0"/>
              <a:t>03-11-2022</a:t>
            </a:fld>
            <a:endParaRPr lang="en-IN"/>
          </a:p>
        </p:txBody>
      </p:sp>
      <p:sp>
        <p:nvSpPr>
          <p:cNvPr id="3" name="Footer Placeholder 2">
            <a:extLst>
              <a:ext uri="{FF2B5EF4-FFF2-40B4-BE49-F238E27FC236}">
                <a16:creationId xmlns:a16="http://schemas.microsoft.com/office/drawing/2014/main" xmlns="" id="{50E08346-34B4-42CA-BBF9-4BDE3A6CF8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06D6035-3EDE-4DAC-AE05-427AF0BE09BB}"/>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351559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89C8D-398F-40D3-B2FB-99DCEA364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A50F78-2851-4D73-BC29-184F1F9E7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46A42AC-84BB-43B4-A641-CE309BE64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8894FC1-F58B-42C7-9B93-F845AE3C4ADE}"/>
              </a:ext>
            </a:extLst>
          </p:cNvPr>
          <p:cNvSpPr>
            <a:spLocks noGrp="1"/>
          </p:cNvSpPr>
          <p:nvPr>
            <p:ph type="dt" sz="half" idx="10"/>
          </p:nvPr>
        </p:nvSpPr>
        <p:spPr/>
        <p:txBody>
          <a:bodyPr/>
          <a:lstStyle/>
          <a:p>
            <a:fld id="{7A90EDEC-0103-4757-9F06-E10DC54093BD}" type="datetime1">
              <a:rPr lang="en-IN" smtClean="0"/>
              <a:t>03-11-2022</a:t>
            </a:fld>
            <a:endParaRPr lang="en-IN"/>
          </a:p>
        </p:txBody>
      </p:sp>
      <p:sp>
        <p:nvSpPr>
          <p:cNvPr id="6" name="Footer Placeholder 5">
            <a:extLst>
              <a:ext uri="{FF2B5EF4-FFF2-40B4-BE49-F238E27FC236}">
                <a16:creationId xmlns:a16="http://schemas.microsoft.com/office/drawing/2014/main" xmlns="" id="{2EE16CB4-57D1-41A1-B405-657155492B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3CD57D3-B4BD-4E5E-B184-80B0842621F1}"/>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383194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7B0F3-E9EA-46B8-8424-2B8986EB8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535A2B1-A1FC-475F-9C28-F817F74D0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41CC3F2-7524-4DC7-9DEF-66E4CC438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40096E-CA48-49BE-A906-AE373E8AA55B}"/>
              </a:ext>
            </a:extLst>
          </p:cNvPr>
          <p:cNvSpPr>
            <a:spLocks noGrp="1"/>
          </p:cNvSpPr>
          <p:nvPr>
            <p:ph type="dt" sz="half" idx="10"/>
          </p:nvPr>
        </p:nvSpPr>
        <p:spPr/>
        <p:txBody>
          <a:bodyPr/>
          <a:lstStyle/>
          <a:p>
            <a:fld id="{0E6C5BAC-18B5-497D-A3B5-77AEC90A368E}" type="datetime1">
              <a:rPr lang="en-IN" smtClean="0"/>
              <a:t>03-11-2022</a:t>
            </a:fld>
            <a:endParaRPr lang="en-IN"/>
          </a:p>
        </p:txBody>
      </p:sp>
      <p:sp>
        <p:nvSpPr>
          <p:cNvPr id="6" name="Footer Placeholder 5">
            <a:extLst>
              <a:ext uri="{FF2B5EF4-FFF2-40B4-BE49-F238E27FC236}">
                <a16:creationId xmlns:a16="http://schemas.microsoft.com/office/drawing/2014/main" xmlns="" id="{7064FC26-83C7-44F9-A99F-ADA275027C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7E303A9-0BEE-4137-A08A-884A5D375018}"/>
              </a:ext>
            </a:extLst>
          </p:cNvPr>
          <p:cNvSpPr>
            <a:spLocks noGrp="1"/>
          </p:cNvSpPr>
          <p:nvPr>
            <p:ph type="sldNum" sz="quarter" idx="12"/>
          </p:nvPr>
        </p:nvSpPr>
        <p:spPr/>
        <p:txBody>
          <a:bodyPr/>
          <a:lstStyle/>
          <a:p>
            <a:fld id="{ECBF9317-B1A7-4E64-9A7A-CF09DEB99ECA}" type="slidenum">
              <a:rPr lang="en-IN" smtClean="0"/>
              <a:t>‹#›</a:t>
            </a:fld>
            <a:endParaRPr lang="en-IN"/>
          </a:p>
        </p:txBody>
      </p:sp>
    </p:spTree>
    <p:extLst>
      <p:ext uri="{BB962C8B-B14F-4D97-AF65-F5344CB8AC3E}">
        <p14:creationId xmlns:p14="http://schemas.microsoft.com/office/powerpoint/2010/main" val="382083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4820AB-7A65-43C7-9A75-AE1D290D4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948FE0-B858-48BE-9633-DB6AD828F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C8D3C8-5FE5-4CC5-A688-B3EE3C18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4EE4-1BDA-4235-82EA-8DF2707D8221}" type="datetime1">
              <a:rPr lang="en-IN" smtClean="0"/>
              <a:t>03-11-2022</a:t>
            </a:fld>
            <a:endParaRPr lang="en-IN"/>
          </a:p>
        </p:txBody>
      </p:sp>
      <p:sp>
        <p:nvSpPr>
          <p:cNvPr id="5" name="Footer Placeholder 4">
            <a:extLst>
              <a:ext uri="{FF2B5EF4-FFF2-40B4-BE49-F238E27FC236}">
                <a16:creationId xmlns:a16="http://schemas.microsoft.com/office/drawing/2014/main" xmlns="" id="{883A6E02-C50A-4912-8504-663CD8F15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E51B391-AAB9-4E29-B798-258367EF8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F9317-B1A7-4E64-9A7A-CF09DEB99ECA}" type="slidenum">
              <a:rPr lang="en-IN" smtClean="0"/>
              <a:t>‹#›</a:t>
            </a:fld>
            <a:endParaRPr lang="en-IN"/>
          </a:p>
        </p:txBody>
      </p:sp>
    </p:spTree>
    <p:extLst>
      <p:ext uri="{BB962C8B-B14F-4D97-AF65-F5344CB8AC3E}">
        <p14:creationId xmlns:p14="http://schemas.microsoft.com/office/powerpoint/2010/main" val="2465851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852E0-0ED8-4782-8147-5B80706D6850}"/>
              </a:ext>
            </a:extLst>
          </p:cNvPr>
          <p:cNvSpPr>
            <a:spLocks noGrp="1"/>
          </p:cNvSpPr>
          <p:nvPr>
            <p:ph type="ctrTitle"/>
          </p:nvPr>
        </p:nvSpPr>
        <p:spPr>
          <a:xfrm>
            <a:off x="1524000" y="113212"/>
            <a:ext cx="9144000" cy="1358538"/>
          </a:xfrm>
        </p:spPr>
        <p:txBody>
          <a:bodyPr>
            <a:normAutofit fontScale="90000"/>
          </a:bodyPr>
          <a:lstStyle/>
          <a:p>
            <a:r>
              <a:rPr lang="en-IN" dirty="0" smtClean="0">
                <a:latin typeface="Arabic Typesetting" panose="03020402040406030203" pitchFamily="66" charset="-78"/>
                <a:cs typeface="Arabic Typesetting" panose="03020402040406030203" pitchFamily="66" charset="-78"/>
              </a:rPr>
              <a:t/>
            </a:r>
            <a:br>
              <a:rPr lang="en-IN" dirty="0" smtClean="0">
                <a:latin typeface="Arabic Typesetting" panose="03020402040406030203" pitchFamily="66" charset="-78"/>
                <a:cs typeface="Arabic Typesetting" panose="03020402040406030203" pitchFamily="66" charset="-78"/>
              </a:rPr>
            </a:br>
            <a:r>
              <a:rPr lang="en-IN" sz="4900" dirty="0" smtClean="0">
                <a:solidFill>
                  <a:srgbClr val="C00000"/>
                </a:solidFill>
                <a:latin typeface="Garamond" panose="02020404030301010803" pitchFamily="18" charset="0"/>
                <a:cs typeface="Arabic Typesetting" panose="03020402040406030203" pitchFamily="66" charset="-78"/>
              </a:rPr>
              <a:t>Kautilya’s </a:t>
            </a:r>
            <a:r>
              <a:rPr lang="en-IN" sz="4900" dirty="0" err="1" smtClean="0">
                <a:solidFill>
                  <a:srgbClr val="C00000"/>
                </a:solidFill>
                <a:latin typeface="Garamond" panose="02020404030301010803" pitchFamily="18" charset="0"/>
                <a:cs typeface="Arabic Typesetting" panose="03020402040406030203" pitchFamily="66" charset="-78"/>
              </a:rPr>
              <a:t>Arthashastra</a:t>
            </a:r>
            <a:r>
              <a:rPr lang="en-IN" sz="4900" dirty="0" smtClean="0">
                <a:solidFill>
                  <a:srgbClr val="C00000"/>
                </a:solidFill>
                <a:latin typeface="Garamond" panose="02020404030301010803" pitchFamily="18" charset="0"/>
                <a:cs typeface="Arabic Typesetting" panose="03020402040406030203" pitchFamily="66" charset="-78"/>
              </a:rPr>
              <a:t> and its Contemporary Relevance</a:t>
            </a:r>
            <a:endParaRPr lang="en-IN" sz="4900" dirty="0">
              <a:solidFill>
                <a:srgbClr val="C00000"/>
              </a:solidFill>
              <a:latin typeface="Garamond" panose="02020404030301010803" pitchFamily="18" charset="0"/>
              <a:cs typeface="Arabic Typesetting" panose="03020402040406030203" pitchFamily="66" charset="-78"/>
            </a:endParaRPr>
          </a:p>
        </p:txBody>
      </p:sp>
      <p:sp>
        <p:nvSpPr>
          <p:cNvPr id="4" name="Slide Number Placeholder 3">
            <a:extLst>
              <a:ext uri="{FF2B5EF4-FFF2-40B4-BE49-F238E27FC236}">
                <a16:creationId xmlns:a16="http://schemas.microsoft.com/office/drawing/2014/main" xmlns="" id="{E8E3DF77-DEA1-4A28-BF58-94039449AC78}"/>
              </a:ext>
            </a:extLst>
          </p:cNvPr>
          <p:cNvSpPr>
            <a:spLocks noGrp="1"/>
          </p:cNvSpPr>
          <p:nvPr>
            <p:ph type="sldNum" sz="quarter" idx="12"/>
          </p:nvPr>
        </p:nvSpPr>
        <p:spPr/>
        <p:txBody>
          <a:bodyPr/>
          <a:lstStyle/>
          <a:p>
            <a:fld id="{ECBF9317-B1A7-4E64-9A7A-CF09DEB99ECA}" type="slidenum">
              <a:rPr lang="en-IN" smtClean="0"/>
              <a:t>1</a:t>
            </a:fld>
            <a:endParaRPr lang="en-IN"/>
          </a:p>
        </p:txBody>
      </p:sp>
      <p:pic>
        <p:nvPicPr>
          <p:cNvPr id="6" name="Picture 5">
            <a:extLst>
              <a:ext uri="{FF2B5EF4-FFF2-40B4-BE49-F238E27FC236}">
                <a16:creationId xmlns:a16="http://schemas.microsoft.com/office/drawing/2014/main" xmlns="" id="{8C3B1DE5-36FB-4F11-9FC6-C845120AC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6765668" cy="5257800"/>
          </a:xfrm>
          <a:prstGeom prst="rect">
            <a:avLst/>
          </a:prstGeom>
        </p:spPr>
      </p:pic>
    </p:spTree>
    <p:extLst>
      <p:ext uri="{BB962C8B-B14F-4D97-AF65-F5344CB8AC3E}">
        <p14:creationId xmlns:p14="http://schemas.microsoft.com/office/powerpoint/2010/main" val="364086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3110"/>
          </a:xfrm>
        </p:spPr>
        <p:txBody>
          <a:bodyPr>
            <a:normAutofit fontScale="90000"/>
          </a:bodyPr>
          <a:lstStyle/>
          <a:p>
            <a:r>
              <a:rPr lang="en-US" sz="3600" b="1" dirty="0" smtClean="0">
                <a:solidFill>
                  <a:srgbClr val="C00000"/>
                </a:solidFill>
                <a:latin typeface="Garamond" panose="02020404030301010803" pitchFamily="18" charset="0"/>
              </a:rPr>
              <a:t/>
            </a:r>
            <a:br>
              <a:rPr lang="en-US" sz="3600" b="1" dirty="0" smtClean="0">
                <a:solidFill>
                  <a:srgbClr val="C00000"/>
                </a:solidFill>
                <a:latin typeface="Garamond" panose="02020404030301010803" pitchFamily="18" charset="0"/>
              </a:rPr>
            </a:br>
            <a:r>
              <a:rPr lang="en-US" sz="3600" b="1" dirty="0" smtClean="0">
                <a:solidFill>
                  <a:srgbClr val="C00000"/>
                </a:solidFill>
                <a:latin typeface="Garamond" panose="02020404030301010803" pitchFamily="18" charset="0"/>
              </a:rPr>
              <a:t>Demand </a:t>
            </a:r>
            <a:r>
              <a:rPr lang="en-US" sz="3600" b="1" dirty="0">
                <a:solidFill>
                  <a:srgbClr val="C00000"/>
                </a:solidFill>
                <a:latin typeface="Garamond" panose="02020404030301010803" pitchFamily="18" charset="0"/>
              </a:rPr>
              <a:t>and Supply</a:t>
            </a:r>
            <a:r>
              <a:rPr lang="en-US" b="1" dirty="0">
                <a:solidFill>
                  <a:srgbClr val="C00000"/>
                </a:solidFill>
                <a:latin typeface="Garamond" panose="02020404030301010803" pitchFamily="18" charset="0"/>
              </a:rPr>
              <a:t/>
            </a:r>
            <a:br>
              <a:rPr lang="en-US" b="1" dirty="0">
                <a:solidFill>
                  <a:srgbClr val="C00000"/>
                </a:solidFill>
                <a:latin typeface="Garamond" panose="02020404030301010803" pitchFamily="18" charset="0"/>
              </a:rPr>
            </a:br>
            <a:endParaRPr lang="en-US" dirty="0"/>
          </a:p>
        </p:txBody>
      </p:sp>
      <p:sp>
        <p:nvSpPr>
          <p:cNvPr id="3" name="Content Placeholder 2"/>
          <p:cNvSpPr>
            <a:spLocks noGrp="1"/>
          </p:cNvSpPr>
          <p:nvPr>
            <p:ph idx="1"/>
          </p:nvPr>
        </p:nvSpPr>
        <p:spPr>
          <a:xfrm>
            <a:off x="838200" y="923110"/>
            <a:ext cx="10515600" cy="5253853"/>
          </a:xfrm>
        </p:spPr>
        <p:txBody>
          <a:bodyPr>
            <a:normAutofit lnSpcReduction="10000"/>
          </a:bodyPr>
          <a:lstStyle/>
          <a:p>
            <a:r>
              <a:rPr lang="en-US" dirty="0">
                <a:latin typeface="Garamond" panose="02020404030301010803" pitchFamily="18" charset="0"/>
              </a:rPr>
              <a:t>Kautilya’s concepts are familiar with the modern day’s </a:t>
            </a:r>
            <a:r>
              <a:rPr lang="en-US" dirty="0" smtClean="0">
                <a:latin typeface="Garamond" panose="02020404030301010803" pitchFamily="18" charset="0"/>
              </a:rPr>
              <a:t>concepts </a:t>
            </a:r>
            <a:r>
              <a:rPr lang="en-US" dirty="0">
                <a:latin typeface="Garamond" panose="02020404030301010803" pitchFamily="18" charset="0"/>
              </a:rPr>
              <a:t>of demand and supply and </a:t>
            </a:r>
            <a:r>
              <a:rPr lang="en-US" dirty="0" smtClean="0">
                <a:latin typeface="Garamond" panose="02020404030301010803" pitchFamily="18" charset="0"/>
              </a:rPr>
              <a:t>their </a:t>
            </a:r>
            <a:r>
              <a:rPr lang="en-US" dirty="0">
                <a:latin typeface="Garamond" panose="02020404030301010803" pitchFamily="18" charset="0"/>
              </a:rPr>
              <a:t>combined influence on the determination of prices. </a:t>
            </a:r>
          </a:p>
          <a:p>
            <a:r>
              <a:rPr lang="en-US" dirty="0">
                <a:solidFill>
                  <a:srgbClr val="C00000"/>
                </a:solidFill>
                <a:latin typeface="Garamond" panose="02020404030301010803" pitchFamily="18" charset="0"/>
              </a:rPr>
              <a:t>A king should not arbitrarily fix the price of a product </a:t>
            </a:r>
            <a:r>
              <a:rPr lang="en-US" dirty="0">
                <a:latin typeface="Garamond" panose="02020404030301010803" pitchFamily="18" charset="0"/>
              </a:rPr>
              <a:t>without regard to its supply and demand situations. </a:t>
            </a:r>
          </a:p>
          <a:p>
            <a:r>
              <a:rPr lang="en-US" dirty="0">
                <a:solidFill>
                  <a:srgbClr val="C00000"/>
                </a:solidFill>
                <a:latin typeface="Garamond" panose="02020404030301010803" pitchFamily="18" charset="0"/>
              </a:rPr>
              <a:t>Without proper consideration of demand and supply, price cannot be an equilibrium price </a:t>
            </a:r>
            <a:r>
              <a:rPr lang="en-US" dirty="0">
                <a:latin typeface="Garamond" panose="02020404030301010803" pitchFamily="18" charset="0"/>
              </a:rPr>
              <a:t>which can maximize the welfare of consumers and producers. </a:t>
            </a:r>
          </a:p>
          <a:p>
            <a:r>
              <a:rPr lang="en-US" dirty="0">
                <a:latin typeface="Garamond" panose="02020404030301010803" pitchFamily="18" charset="0"/>
              </a:rPr>
              <a:t>This idea is quite similar to the ‘</a:t>
            </a:r>
            <a:r>
              <a:rPr lang="en-US" dirty="0">
                <a:solidFill>
                  <a:srgbClr val="C00000"/>
                </a:solidFill>
                <a:latin typeface="Garamond" panose="02020404030301010803" pitchFamily="18" charset="0"/>
              </a:rPr>
              <a:t>invisible hand</a:t>
            </a:r>
            <a:r>
              <a:rPr lang="en-US" dirty="0">
                <a:latin typeface="Garamond" panose="02020404030301010803" pitchFamily="18" charset="0"/>
              </a:rPr>
              <a:t>’ of Adam Smith. </a:t>
            </a:r>
          </a:p>
          <a:p>
            <a:r>
              <a:rPr lang="en-US" dirty="0">
                <a:latin typeface="Garamond" panose="02020404030301010803" pitchFamily="18" charset="0"/>
              </a:rPr>
              <a:t>Kautilya was </a:t>
            </a:r>
            <a:r>
              <a:rPr lang="en-US" dirty="0" smtClean="0">
                <a:latin typeface="Garamond" panose="02020404030301010803" pitchFamily="18" charset="0"/>
              </a:rPr>
              <a:t>aware </a:t>
            </a:r>
            <a:r>
              <a:rPr lang="en-US" dirty="0">
                <a:latin typeface="Garamond" panose="02020404030301010803" pitchFamily="18" charset="0"/>
              </a:rPr>
              <a:t>of the monopoly </a:t>
            </a:r>
            <a:r>
              <a:rPr lang="en-US" dirty="0" smtClean="0">
                <a:latin typeface="Garamond" panose="02020404030301010803" pitchFamily="18" charset="0"/>
              </a:rPr>
              <a:t>elements. Hence</a:t>
            </a:r>
            <a:r>
              <a:rPr lang="en-US" dirty="0">
                <a:latin typeface="Garamond" panose="02020404030301010803" pitchFamily="18" charset="0"/>
              </a:rPr>
              <a:t>, he </a:t>
            </a:r>
            <a:r>
              <a:rPr lang="en-US" dirty="0" smtClean="0">
                <a:latin typeface="Garamond" panose="02020404030301010803" pitchFamily="18" charset="0"/>
              </a:rPr>
              <a:t>set </a:t>
            </a:r>
            <a:r>
              <a:rPr lang="en-US" dirty="0">
                <a:latin typeface="Garamond" panose="02020404030301010803" pitchFamily="18" charset="0"/>
              </a:rPr>
              <a:t>the profit limit that take care of both. </a:t>
            </a:r>
            <a:endParaRPr lang="en-US" dirty="0" smtClean="0">
              <a:latin typeface="Garamond" panose="02020404030301010803" pitchFamily="18" charset="0"/>
            </a:endParaRPr>
          </a:p>
          <a:p>
            <a:r>
              <a:rPr lang="en-US" dirty="0" smtClean="0">
                <a:latin typeface="Garamond" panose="02020404030301010803" pitchFamily="18" charset="0"/>
              </a:rPr>
              <a:t>Businessmen </a:t>
            </a:r>
            <a:r>
              <a:rPr lang="en-US" dirty="0">
                <a:latin typeface="Garamond" panose="02020404030301010803" pitchFamily="18" charset="0"/>
              </a:rPr>
              <a:t>were allowed to 5 to 10 percent profit </a:t>
            </a:r>
            <a:r>
              <a:rPr lang="en-US" dirty="0" smtClean="0">
                <a:latin typeface="Garamond" panose="02020404030301010803" pitchFamily="18" charset="0"/>
              </a:rPr>
              <a:t>(Sarkar</a:t>
            </a:r>
            <a:r>
              <a:rPr lang="en-US" dirty="0">
                <a:latin typeface="Garamond" panose="02020404030301010803" pitchFamily="18" charset="0"/>
              </a:rPr>
              <a:t>, 2000). </a:t>
            </a: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10</a:t>
            </a:fld>
            <a:endParaRPr lang="en-IN"/>
          </a:p>
        </p:txBody>
      </p:sp>
    </p:spTree>
    <p:extLst>
      <p:ext uri="{BB962C8B-B14F-4D97-AF65-F5344CB8AC3E}">
        <p14:creationId xmlns:p14="http://schemas.microsoft.com/office/powerpoint/2010/main" val="163774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0194"/>
          </a:xfrm>
        </p:spPr>
        <p:txBody>
          <a:bodyPr>
            <a:normAutofit fontScale="90000"/>
          </a:bodyPr>
          <a:lstStyle/>
          <a:p>
            <a:r>
              <a:rPr lang="en-US" b="1" dirty="0" smtClean="0">
                <a:solidFill>
                  <a:srgbClr val="C00000"/>
                </a:solidFill>
                <a:latin typeface="Garamond" panose="02020404030301010803" pitchFamily="18" charset="0"/>
              </a:rPr>
              <a:t/>
            </a:r>
            <a:br>
              <a:rPr lang="en-US" b="1" dirty="0" smtClean="0">
                <a:solidFill>
                  <a:srgbClr val="C00000"/>
                </a:solidFill>
                <a:latin typeface="Garamond" panose="02020404030301010803" pitchFamily="18" charset="0"/>
              </a:rPr>
            </a:br>
            <a:r>
              <a:rPr lang="en-US" sz="4000" b="1" dirty="0" smtClean="0">
                <a:solidFill>
                  <a:srgbClr val="C00000"/>
                </a:solidFill>
                <a:latin typeface="Garamond" panose="02020404030301010803" pitchFamily="18" charset="0"/>
              </a:rPr>
              <a:t>Demand </a:t>
            </a:r>
            <a:r>
              <a:rPr lang="en-US" sz="4000" b="1" dirty="0">
                <a:solidFill>
                  <a:srgbClr val="C00000"/>
                </a:solidFill>
                <a:latin typeface="Garamond" panose="02020404030301010803" pitchFamily="18" charset="0"/>
              </a:rPr>
              <a:t>and </a:t>
            </a:r>
            <a:r>
              <a:rPr lang="en-US" sz="4000" b="1" dirty="0" smtClean="0">
                <a:solidFill>
                  <a:srgbClr val="C00000"/>
                </a:solidFill>
                <a:latin typeface="Garamond" panose="02020404030301010803" pitchFamily="18" charset="0"/>
              </a:rPr>
              <a:t>Supply 					</a:t>
            </a:r>
            <a:r>
              <a:rPr lang="en-US" sz="4000" b="1" dirty="0" err="1" smtClean="0">
                <a:solidFill>
                  <a:srgbClr val="C00000"/>
                </a:solidFill>
                <a:latin typeface="Garamond" panose="02020404030301010803" pitchFamily="18" charset="0"/>
              </a:rPr>
              <a:t>Cont</a:t>
            </a:r>
            <a:r>
              <a:rPr lang="en-US" sz="4000" b="1" dirty="0" smtClean="0">
                <a:solidFill>
                  <a:srgbClr val="C00000"/>
                </a:solidFill>
                <a:latin typeface="Garamond" panose="02020404030301010803" pitchFamily="18" charset="0"/>
              </a:rPr>
              <a:t>….</a:t>
            </a:r>
            <a:r>
              <a:rPr lang="en-US" b="1" dirty="0">
                <a:solidFill>
                  <a:srgbClr val="C00000"/>
                </a:solidFill>
                <a:latin typeface="Garamond" panose="02020404030301010803" pitchFamily="18" charset="0"/>
              </a:rPr>
              <a:t/>
            </a:r>
            <a:br>
              <a:rPr lang="en-US" b="1" dirty="0">
                <a:solidFill>
                  <a:srgbClr val="C00000"/>
                </a:solidFill>
                <a:latin typeface="Garamond" panose="02020404030301010803" pitchFamily="18" charset="0"/>
              </a:rPr>
            </a:br>
            <a:endParaRPr lang="en-US" dirty="0"/>
          </a:p>
        </p:txBody>
      </p:sp>
      <p:sp>
        <p:nvSpPr>
          <p:cNvPr id="3" name="Content Placeholder 2"/>
          <p:cNvSpPr>
            <a:spLocks noGrp="1"/>
          </p:cNvSpPr>
          <p:nvPr>
            <p:ph idx="1"/>
          </p:nvPr>
        </p:nvSpPr>
        <p:spPr>
          <a:xfrm>
            <a:off x="838200" y="853440"/>
            <a:ext cx="10515600" cy="5323523"/>
          </a:xfrm>
        </p:spPr>
        <p:txBody>
          <a:bodyPr>
            <a:normAutofit lnSpcReduction="10000"/>
          </a:bodyPr>
          <a:lstStyle/>
          <a:p>
            <a:r>
              <a:rPr lang="en-US" dirty="0">
                <a:latin typeface="Garamond" panose="02020404030301010803" pitchFamily="18" charset="0"/>
              </a:rPr>
              <a:t>The </a:t>
            </a:r>
            <a:r>
              <a:rPr lang="en-US" dirty="0">
                <a:solidFill>
                  <a:srgbClr val="C00000"/>
                </a:solidFill>
                <a:latin typeface="Garamond" panose="02020404030301010803" pitchFamily="18" charset="0"/>
              </a:rPr>
              <a:t>state-owned business and private business </a:t>
            </a:r>
            <a:r>
              <a:rPr lang="en-US" dirty="0">
                <a:latin typeface="Garamond" panose="02020404030301010803" pitchFamily="18" charset="0"/>
              </a:rPr>
              <a:t>were seen during Kautilya’s </a:t>
            </a:r>
            <a:r>
              <a:rPr lang="en-US" dirty="0" smtClean="0">
                <a:latin typeface="Garamond" panose="02020404030301010803" pitchFamily="18" charset="0"/>
              </a:rPr>
              <a:t>era: </a:t>
            </a:r>
            <a:r>
              <a:rPr lang="en-US" dirty="0" smtClean="0">
                <a:solidFill>
                  <a:srgbClr val="0070C0"/>
                </a:solidFill>
                <a:latin typeface="Garamond" panose="02020404030301010803" pitchFamily="18" charset="0"/>
              </a:rPr>
              <a:t>Mixed Economy</a:t>
            </a:r>
          </a:p>
          <a:p>
            <a:r>
              <a:rPr lang="en-US" dirty="0" smtClean="0">
                <a:latin typeface="Garamond" panose="02020404030301010803" pitchFamily="18" charset="0"/>
              </a:rPr>
              <a:t>The </a:t>
            </a:r>
            <a:r>
              <a:rPr lang="en-US" dirty="0">
                <a:latin typeface="Garamond" panose="02020404030301010803" pitchFamily="18" charset="0"/>
              </a:rPr>
              <a:t>conflict of interests between them is natural. </a:t>
            </a:r>
          </a:p>
          <a:p>
            <a:r>
              <a:rPr lang="en-US" dirty="0">
                <a:latin typeface="Garamond" panose="02020404030301010803" pitchFamily="18" charset="0"/>
              </a:rPr>
              <a:t>Kautilya prescribed </a:t>
            </a:r>
            <a:r>
              <a:rPr lang="en-US" dirty="0">
                <a:solidFill>
                  <a:srgbClr val="C00000"/>
                </a:solidFill>
                <a:latin typeface="Garamond" panose="02020404030301010803" pitchFamily="18" charset="0"/>
              </a:rPr>
              <a:t>the policy to remove the conflict </a:t>
            </a:r>
            <a:r>
              <a:rPr lang="en-US" dirty="0" smtClean="0">
                <a:latin typeface="Garamond" panose="02020404030301010803" pitchFamily="18" charset="0"/>
              </a:rPr>
              <a:t>via</a:t>
            </a:r>
          </a:p>
          <a:p>
            <a:pPr lvl="1"/>
            <a:r>
              <a:rPr lang="en-US" dirty="0" smtClean="0">
                <a:latin typeface="Garamond" panose="02020404030301010803" pitchFamily="18" charset="0"/>
              </a:rPr>
              <a:t>some </a:t>
            </a:r>
            <a:r>
              <a:rPr lang="en-US" dirty="0">
                <a:latin typeface="Garamond" panose="02020404030301010803" pitchFamily="18" charset="0"/>
              </a:rPr>
              <a:t>parity in prices such that it should not stifle the incentive for the private sector. </a:t>
            </a:r>
          </a:p>
          <a:p>
            <a:r>
              <a:rPr lang="en-US" dirty="0">
                <a:solidFill>
                  <a:srgbClr val="C00000"/>
                </a:solidFill>
                <a:latin typeface="Garamond" panose="02020404030301010803" pitchFamily="18" charset="0"/>
              </a:rPr>
              <a:t>State should not dictate the prices without consideration of </a:t>
            </a:r>
          </a:p>
          <a:p>
            <a:pPr lvl="1"/>
            <a:r>
              <a:rPr lang="en-US" dirty="0">
                <a:solidFill>
                  <a:srgbClr val="0070C0"/>
                </a:solidFill>
                <a:latin typeface="Garamond" panose="02020404030301010803" pitchFamily="18" charset="0"/>
              </a:rPr>
              <a:t>cost of production</a:t>
            </a:r>
          </a:p>
          <a:p>
            <a:pPr lvl="1"/>
            <a:r>
              <a:rPr lang="en-US" dirty="0">
                <a:solidFill>
                  <a:srgbClr val="0070C0"/>
                </a:solidFill>
                <a:latin typeface="Garamond" panose="02020404030301010803" pitchFamily="18" charset="0"/>
              </a:rPr>
              <a:t>the ratio of supply to demand</a:t>
            </a:r>
          </a:p>
          <a:p>
            <a:pPr lvl="1"/>
            <a:r>
              <a:rPr lang="en-US" dirty="0">
                <a:solidFill>
                  <a:srgbClr val="0070C0"/>
                </a:solidFill>
                <a:latin typeface="Garamond" panose="02020404030301010803" pitchFamily="18" charset="0"/>
              </a:rPr>
              <a:t>the reasonable level of profit</a:t>
            </a:r>
          </a:p>
          <a:p>
            <a:r>
              <a:rPr lang="en-US" dirty="0">
                <a:latin typeface="Garamond" panose="02020404030301010803" pitchFamily="18" charset="0"/>
              </a:rPr>
              <a:t>In the situation of </a:t>
            </a:r>
            <a:r>
              <a:rPr lang="en-US" dirty="0">
                <a:solidFill>
                  <a:srgbClr val="C00000"/>
                </a:solidFill>
                <a:latin typeface="Garamond" panose="02020404030301010803" pitchFamily="18" charset="0"/>
              </a:rPr>
              <a:t>over-production</a:t>
            </a:r>
            <a:r>
              <a:rPr lang="en-US" dirty="0">
                <a:latin typeface="Garamond" panose="02020404030301010803" pitchFamily="18" charset="0"/>
              </a:rPr>
              <a:t> state was expected to intervene and centralize the sales so that </a:t>
            </a:r>
            <a:r>
              <a:rPr lang="en-US" dirty="0">
                <a:solidFill>
                  <a:srgbClr val="C00000"/>
                </a:solidFill>
                <a:latin typeface="Garamond" panose="02020404030301010803" pitchFamily="18" charset="0"/>
              </a:rPr>
              <a:t>price should not fall from a certain minimum level</a:t>
            </a:r>
            <a:r>
              <a:rPr lang="en-US" dirty="0">
                <a:latin typeface="Garamond" panose="02020404030301010803" pitchFamily="18" charset="0"/>
              </a:rPr>
              <a:t>, popularly known as price floor ( </a:t>
            </a:r>
            <a:r>
              <a:rPr lang="en-US" dirty="0" err="1">
                <a:latin typeface="Garamond" panose="02020404030301010803" pitchFamily="18" charset="0"/>
              </a:rPr>
              <a:t>Kangle</a:t>
            </a:r>
            <a:r>
              <a:rPr lang="en-US" dirty="0">
                <a:latin typeface="Garamond" panose="02020404030301010803" pitchFamily="18" charset="0"/>
              </a:rPr>
              <a:t>, 1960). </a:t>
            </a: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11</a:t>
            </a:fld>
            <a:endParaRPr lang="en-IN"/>
          </a:p>
        </p:txBody>
      </p:sp>
    </p:spTree>
    <p:extLst>
      <p:ext uri="{BB962C8B-B14F-4D97-AF65-F5344CB8AC3E}">
        <p14:creationId xmlns:p14="http://schemas.microsoft.com/office/powerpoint/2010/main" val="2344786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r>
              <a:rPr lang="en-US" sz="3600" b="1" dirty="0" smtClean="0">
                <a:solidFill>
                  <a:srgbClr val="C00000"/>
                </a:solidFill>
                <a:latin typeface="Garamond" panose="02020404030301010803" pitchFamily="18" charset="0"/>
              </a:rPr>
              <a:t>International Trade</a:t>
            </a:r>
            <a:endParaRPr lang="en-US" sz="3600" b="1" dirty="0">
              <a:solidFill>
                <a:srgbClr val="C00000"/>
              </a:solidFill>
              <a:latin typeface="Garamond" panose="02020404030301010803" pitchFamily="18" charset="0"/>
            </a:endParaRPr>
          </a:p>
        </p:txBody>
      </p:sp>
      <p:sp>
        <p:nvSpPr>
          <p:cNvPr id="3" name="Content Placeholder 2"/>
          <p:cNvSpPr>
            <a:spLocks noGrp="1"/>
          </p:cNvSpPr>
          <p:nvPr>
            <p:ph idx="1"/>
          </p:nvPr>
        </p:nvSpPr>
        <p:spPr>
          <a:xfrm>
            <a:off x="838200" y="1149532"/>
            <a:ext cx="10515600" cy="5027431"/>
          </a:xfrm>
        </p:spPr>
        <p:txBody>
          <a:bodyPr>
            <a:normAutofit fontScale="92500"/>
          </a:bodyPr>
          <a:lstStyle/>
          <a:p>
            <a:r>
              <a:rPr lang="en-US" sz="2400" dirty="0">
                <a:latin typeface="Garamond" panose="02020404030301010803" pitchFamily="18" charset="0"/>
              </a:rPr>
              <a:t>Kautilya recognized that </a:t>
            </a:r>
            <a:r>
              <a:rPr lang="en-US" sz="2400" dirty="0">
                <a:solidFill>
                  <a:srgbClr val="C00000"/>
                </a:solidFill>
                <a:latin typeface="Garamond" panose="02020404030301010803" pitchFamily="18" charset="0"/>
              </a:rPr>
              <a:t>international trade in goods and services is a major vehicle for increasing the sovereign’s wealth and that of his subjects</a:t>
            </a:r>
            <a:r>
              <a:rPr lang="en-US" sz="2400" dirty="0">
                <a:latin typeface="Garamond" panose="02020404030301010803" pitchFamily="18" charset="0"/>
              </a:rPr>
              <a:t>.</a:t>
            </a:r>
          </a:p>
          <a:p>
            <a:r>
              <a:rPr lang="en-US" dirty="0">
                <a:latin typeface="Garamond" panose="02020404030301010803" pitchFamily="18" charset="0"/>
              </a:rPr>
              <a:t>Merchants were important for </a:t>
            </a:r>
            <a:r>
              <a:rPr lang="en-US" dirty="0" smtClean="0">
                <a:latin typeface="Garamond" panose="02020404030301010803" pitchFamily="18" charset="0"/>
              </a:rPr>
              <a:t>trade.</a:t>
            </a:r>
          </a:p>
          <a:p>
            <a:r>
              <a:rPr lang="en-US" dirty="0" smtClean="0">
                <a:latin typeface="Garamond" panose="02020404030301010803" pitchFamily="18" charset="0"/>
              </a:rPr>
              <a:t> As </a:t>
            </a:r>
            <a:r>
              <a:rPr lang="en-US" dirty="0">
                <a:latin typeface="Garamond" panose="02020404030301010803" pitchFamily="18" charset="0"/>
              </a:rPr>
              <a:t>they did not generate any form of material wealth, price distortions </a:t>
            </a:r>
            <a:r>
              <a:rPr lang="en-US" dirty="0" smtClean="0">
                <a:latin typeface="Garamond" panose="02020404030301010803" pitchFamily="18" charset="0"/>
              </a:rPr>
              <a:t>from their high </a:t>
            </a:r>
            <a:r>
              <a:rPr lang="en-US" dirty="0">
                <a:latin typeface="Garamond" panose="02020404030301010803" pitchFamily="18" charset="0"/>
              </a:rPr>
              <a:t>profit margins or </a:t>
            </a:r>
            <a:r>
              <a:rPr lang="en-US" dirty="0" smtClean="0">
                <a:latin typeface="Garamond" panose="02020404030301010803" pitchFamily="18" charset="0"/>
              </a:rPr>
              <a:t>other </a:t>
            </a:r>
            <a:r>
              <a:rPr lang="en-US" dirty="0">
                <a:latin typeface="Garamond" panose="02020404030301010803" pitchFamily="18" charset="0"/>
              </a:rPr>
              <a:t>speculative behavior were put under strict control (</a:t>
            </a:r>
            <a:r>
              <a:rPr lang="en-US" dirty="0">
                <a:solidFill>
                  <a:srgbClr val="C00000"/>
                </a:solidFill>
                <a:latin typeface="Garamond" panose="02020404030301010803" pitchFamily="18" charset="0"/>
              </a:rPr>
              <a:t>monetary fines and taxes</a:t>
            </a:r>
            <a:r>
              <a:rPr lang="en-US" dirty="0">
                <a:latin typeface="Garamond" panose="02020404030301010803" pitchFamily="18" charset="0"/>
              </a:rPr>
              <a:t>). </a:t>
            </a:r>
          </a:p>
          <a:p>
            <a:r>
              <a:rPr lang="en-US" dirty="0">
                <a:latin typeface="Garamond" panose="02020404030301010803" pitchFamily="18" charset="0"/>
              </a:rPr>
              <a:t>Kautilya was not concerned with the balance of payments equilibrium. </a:t>
            </a:r>
          </a:p>
          <a:p>
            <a:r>
              <a:rPr lang="en-US" dirty="0">
                <a:solidFill>
                  <a:srgbClr val="C00000"/>
                </a:solidFill>
                <a:latin typeface="Garamond" panose="02020404030301010803" pitchFamily="18" charset="0"/>
              </a:rPr>
              <a:t>Import was oriented toward wealth creation</a:t>
            </a:r>
            <a:r>
              <a:rPr lang="en-US" dirty="0">
                <a:latin typeface="Garamond" panose="02020404030301010803" pitchFamily="18" charset="0"/>
              </a:rPr>
              <a:t>. </a:t>
            </a:r>
            <a:endParaRPr lang="en-US" dirty="0" smtClean="0">
              <a:latin typeface="Garamond" panose="02020404030301010803" pitchFamily="18" charset="0"/>
            </a:endParaRPr>
          </a:p>
          <a:p>
            <a:r>
              <a:rPr lang="en-US" dirty="0" smtClean="0">
                <a:latin typeface="Garamond" panose="02020404030301010803" pitchFamily="18" charset="0"/>
              </a:rPr>
              <a:t>Commodities </a:t>
            </a:r>
            <a:r>
              <a:rPr lang="en-US" dirty="0">
                <a:latin typeface="Garamond" panose="02020404030301010803" pitchFamily="18" charset="0"/>
              </a:rPr>
              <a:t>not produced domestically or available at high prices (high costs of production) were imported. </a:t>
            </a:r>
          </a:p>
          <a:p>
            <a:r>
              <a:rPr lang="en-US" dirty="0">
                <a:latin typeface="Garamond" panose="02020404030301010803" pitchFamily="18" charset="0"/>
              </a:rPr>
              <a:t>The principle of </a:t>
            </a:r>
            <a:r>
              <a:rPr lang="en-US" dirty="0">
                <a:solidFill>
                  <a:srgbClr val="C00000"/>
                </a:solidFill>
                <a:latin typeface="Garamond" panose="02020404030301010803" pitchFamily="18" charset="0"/>
              </a:rPr>
              <a:t>comparative advantage </a:t>
            </a:r>
            <a:r>
              <a:rPr lang="en-US" dirty="0">
                <a:latin typeface="Garamond" panose="02020404030301010803" pitchFamily="18" charset="0"/>
              </a:rPr>
              <a:t>was used in advancing exports to regions and areas generating profits, while unprofitable areas were avoided. </a:t>
            </a: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12</a:t>
            </a:fld>
            <a:endParaRPr lang="en-IN"/>
          </a:p>
        </p:txBody>
      </p:sp>
    </p:spTree>
    <p:extLst>
      <p:ext uri="{BB962C8B-B14F-4D97-AF65-F5344CB8AC3E}">
        <p14:creationId xmlns:p14="http://schemas.microsoft.com/office/powerpoint/2010/main" val="375543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b="1" dirty="0">
                <a:solidFill>
                  <a:srgbClr val="C00000"/>
                </a:solidFill>
                <a:latin typeface="Garamond" panose="02020404030301010803" pitchFamily="18" charset="0"/>
              </a:rPr>
              <a:t>International </a:t>
            </a:r>
            <a:r>
              <a:rPr lang="en-US" b="1" dirty="0" smtClean="0">
                <a:solidFill>
                  <a:srgbClr val="C00000"/>
                </a:solidFill>
                <a:latin typeface="Garamond" panose="02020404030301010803" pitchFamily="18" charset="0"/>
              </a:rPr>
              <a:t>Trade 					</a:t>
            </a:r>
            <a:r>
              <a:rPr lang="en-US" b="1" dirty="0" err="1" smtClean="0">
                <a:solidFill>
                  <a:srgbClr val="C00000"/>
                </a:solidFill>
                <a:latin typeface="Garamond" panose="02020404030301010803" pitchFamily="18" charset="0"/>
              </a:rPr>
              <a:t>Cont</a:t>
            </a:r>
            <a:r>
              <a:rPr lang="en-US" b="1" dirty="0" smtClean="0">
                <a:solidFill>
                  <a:srgbClr val="C00000"/>
                </a:solidFill>
                <a:latin typeface="Garamond" panose="02020404030301010803" pitchFamily="18" charset="0"/>
              </a:rPr>
              <a:t>…</a:t>
            </a:r>
            <a:endParaRPr lang="en-US" dirty="0"/>
          </a:p>
        </p:txBody>
      </p:sp>
      <p:sp>
        <p:nvSpPr>
          <p:cNvPr id="3" name="Content Placeholder 2"/>
          <p:cNvSpPr>
            <a:spLocks noGrp="1"/>
          </p:cNvSpPr>
          <p:nvPr>
            <p:ph idx="1"/>
          </p:nvPr>
        </p:nvSpPr>
        <p:spPr>
          <a:xfrm>
            <a:off x="838200" y="1227909"/>
            <a:ext cx="10515600" cy="4949054"/>
          </a:xfrm>
        </p:spPr>
        <p:txBody>
          <a:bodyPr>
            <a:normAutofit fontScale="85000" lnSpcReduction="20000"/>
          </a:bodyPr>
          <a:lstStyle/>
          <a:p>
            <a:r>
              <a:rPr lang="en-US" dirty="0">
                <a:solidFill>
                  <a:srgbClr val="C00000"/>
                </a:solidFill>
                <a:latin typeface="Garamond" panose="02020404030301010803" pitchFamily="18" charset="0"/>
              </a:rPr>
              <a:t>Exception was made in the case of exporting commodities to possible future allies or strategic trade partners</a:t>
            </a:r>
            <a:r>
              <a:rPr lang="en-US" dirty="0">
                <a:latin typeface="Garamond" panose="02020404030301010803" pitchFamily="18" charset="0"/>
              </a:rPr>
              <a:t>. </a:t>
            </a:r>
          </a:p>
          <a:p>
            <a:r>
              <a:rPr lang="en-US" dirty="0">
                <a:latin typeface="Garamond" panose="02020404030301010803" pitchFamily="18" charset="0"/>
              </a:rPr>
              <a:t>A complete system of </a:t>
            </a:r>
            <a:r>
              <a:rPr lang="en-US" dirty="0">
                <a:solidFill>
                  <a:srgbClr val="C00000"/>
                </a:solidFill>
                <a:latin typeface="Garamond" panose="02020404030301010803" pitchFamily="18" charset="0"/>
              </a:rPr>
              <a:t>trade tariffs, price subsidy and trade control </a:t>
            </a:r>
            <a:r>
              <a:rPr lang="en-US" dirty="0">
                <a:latin typeface="Garamond" panose="02020404030301010803" pitchFamily="18" charset="0"/>
              </a:rPr>
              <a:t>system was set up to facilitate and safeguard trade activities. </a:t>
            </a:r>
          </a:p>
          <a:p>
            <a:r>
              <a:rPr lang="en-US" dirty="0">
                <a:solidFill>
                  <a:srgbClr val="C00000"/>
                </a:solidFill>
                <a:latin typeface="Garamond" panose="02020404030301010803" pitchFamily="18" charset="0"/>
              </a:rPr>
              <a:t>Terms of trade </a:t>
            </a:r>
            <a:r>
              <a:rPr lang="en-US" dirty="0">
                <a:latin typeface="Garamond" panose="02020404030301010803" pitchFamily="18" charset="0"/>
              </a:rPr>
              <a:t>had also an important role in the trade system with maximizing or minimizing (avoiding losses) the export/import price difference. </a:t>
            </a:r>
          </a:p>
          <a:p>
            <a:r>
              <a:rPr lang="en-US" dirty="0">
                <a:latin typeface="Garamond" panose="02020404030301010803" pitchFamily="18" charset="0"/>
              </a:rPr>
              <a:t>Strategic partners were to be attracted through bilateral agreement and two-way trade policies (comparative advantage </a:t>
            </a:r>
            <a:r>
              <a:rPr lang="en-US" dirty="0" err="1">
                <a:latin typeface="Garamond" panose="02020404030301010803" pitchFamily="18" charset="0"/>
              </a:rPr>
              <a:t>favouring</a:t>
            </a:r>
            <a:r>
              <a:rPr lang="en-US" dirty="0">
                <a:latin typeface="Garamond" panose="02020404030301010803" pitchFamily="18" charset="0"/>
              </a:rPr>
              <a:t> both nations).</a:t>
            </a:r>
          </a:p>
          <a:p>
            <a:r>
              <a:rPr lang="en-US" dirty="0">
                <a:solidFill>
                  <a:srgbClr val="C00000"/>
                </a:solidFill>
                <a:latin typeface="Garamond" panose="02020404030301010803" pitchFamily="18" charset="0"/>
              </a:rPr>
              <a:t>Kautilya advocated for attracting foreigners who possess good technical and other economic development</a:t>
            </a:r>
            <a:r>
              <a:rPr lang="en-US" dirty="0">
                <a:latin typeface="Garamond" panose="02020404030301010803" pitchFamily="18" charset="0"/>
              </a:rPr>
              <a:t> of the realm. </a:t>
            </a:r>
          </a:p>
          <a:p>
            <a:r>
              <a:rPr lang="en-US" dirty="0">
                <a:latin typeface="Garamond" panose="02020404030301010803" pitchFamily="18" charset="0"/>
              </a:rPr>
              <a:t>He suggested </a:t>
            </a:r>
            <a:r>
              <a:rPr lang="en-US" dirty="0">
                <a:solidFill>
                  <a:srgbClr val="C00000"/>
                </a:solidFill>
                <a:latin typeface="Garamond" panose="02020404030301010803" pitchFamily="18" charset="0"/>
              </a:rPr>
              <a:t>heavy taxes for the luxury imported goods but light taxes on essential goods. </a:t>
            </a:r>
            <a:endParaRPr lang="en-US" dirty="0" smtClean="0">
              <a:solidFill>
                <a:srgbClr val="C00000"/>
              </a:solidFill>
              <a:latin typeface="Garamond" panose="02020404030301010803" pitchFamily="18" charset="0"/>
            </a:endParaRPr>
          </a:p>
          <a:p>
            <a:r>
              <a:rPr lang="en-US" dirty="0">
                <a:latin typeface="Garamond" panose="02020404030301010803" pitchFamily="18" charset="0"/>
              </a:rPr>
              <a:t>He supported the use of tariffs, both import and export duties, primarily as revenue-raising devices for the monarch rather than as mechanisms for altering trade patterns. </a:t>
            </a:r>
          </a:p>
          <a:p>
            <a:r>
              <a:rPr lang="en-US" dirty="0">
                <a:solidFill>
                  <a:srgbClr val="C00000"/>
                </a:solidFill>
                <a:latin typeface="Garamond" panose="02020404030301010803" pitchFamily="18" charset="0"/>
              </a:rPr>
              <a:t>Import rates generally ranked between 4% and 20%.</a:t>
            </a:r>
            <a:endParaRPr lang="en-IN" dirty="0">
              <a:solidFill>
                <a:srgbClr val="C00000"/>
              </a:solidFill>
              <a:latin typeface="Garamond" panose="02020404030301010803" pitchFamily="18" charset="0"/>
            </a:endParaRPr>
          </a:p>
          <a:p>
            <a:endParaRPr lang="en-US" dirty="0">
              <a:solidFill>
                <a:srgbClr val="C00000"/>
              </a:solidFill>
              <a:latin typeface="Garamond" panose="02020404030301010803"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13</a:t>
            </a:fld>
            <a:endParaRPr lang="en-IN"/>
          </a:p>
        </p:txBody>
      </p:sp>
    </p:spTree>
    <p:extLst>
      <p:ext uri="{BB962C8B-B14F-4D97-AF65-F5344CB8AC3E}">
        <p14:creationId xmlns:p14="http://schemas.microsoft.com/office/powerpoint/2010/main" val="106402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69885638"/>
              </p:ext>
            </p:extLst>
          </p:nvPr>
        </p:nvGraphicFramePr>
        <p:xfrm>
          <a:off x="1297171" y="888274"/>
          <a:ext cx="10172018" cy="5830523"/>
        </p:xfrm>
        <a:graphic>
          <a:graphicData uri="http://schemas.openxmlformats.org/drawingml/2006/table">
            <a:tbl>
              <a:tblPr/>
              <a:tblGrid>
                <a:gridCol w="5451477">
                  <a:extLst>
                    <a:ext uri="{9D8B030D-6E8A-4147-A177-3AD203B41FA5}">
                      <a16:colId xmlns:a16="http://schemas.microsoft.com/office/drawing/2014/main" xmlns="" val="3599223855"/>
                    </a:ext>
                  </a:extLst>
                </a:gridCol>
                <a:gridCol w="4720541">
                  <a:extLst>
                    <a:ext uri="{9D8B030D-6E8A-4147-A177-3AD203B41FA5}">
                      <a16:colId xmlns:a16="http://schemas.microsoft.com/office/drawing/2014/main" xmlns="" val="3296294931"/>
                    </a:ext>
                  </a:extLst>
                </a:gridCol>
              </a:tblGrid>
              <a:tr h="348831">
                <a:tc>
                  <a:txBody>
                    <a:bodyPr/>
                    <a:lstStyle/>
                    <a:p>
                      <a:r>
                        <a:rPr lang="en-IN" sz="1800" b="0" i="1" dirty="0">
                          <a:solidFill>
                            <a:srgbClr val="242021"/>
                          </a:solidFill>
                          <a:effectLst/>
                          <a:latin typeface="Garamond" panose="02020404030301010803" pitchFamily="18" charset="0"/>
                        </a:rPr>
                        <a:t>Modern market economy </a:t>
                      </a:r>
                      <a:endParaRPr lang="en-IN" sz="3600" i="1"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1" dirty="0">
                          <a:solidFill>
                            <a:srgbClr val="242021"/>
                          </a:solidFill>
                          <a:effectLst/>
                          <a:latin typeface="Garamond" panose="02020404030301010803" pitchFamily="18" charset="0"/>
                        </a:rPr>
                        <a:t>Kautilya’s market economy</a:t>
                      </a:r>
                      <a:endParaRPr lang="en-IN" sz="3600" i="1"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6902181"/>
                  </a:ext>
                </a:extLst>
              </a:tr>
              <a:tr h="907633">
                <a:tc>
                  <a:txBody>
                    <a:bodyPr/>
                    <a:lstStyle/>
                    <a:p>
                      <a:r>
                        <a:rPr lang="en-US" sz="1800" b="0" i="0" dirty="0">
                          <a:solidFill>
                            <a:srgbClr val="242021"/>
                          </a:solidFill>
                          <a:effectLst/>
                          <a:latin typeface="Garamond" panose="02020404030301010803" pitchFamily="18" charset="0"/>
                        </a:rPr>
                        <a:t>• </a:t>
                      </a:r>
                      <a:r>
                        <a:rPr lang="en-US" sz="1800" b="0" i="0" dirty="0">
                          <a:solidFill>
                            <a:srgbClr val="C00000"/>
                          </a:solidFill>
                          <a:effectLst/>
                          <a:latin typeface="Garamond" panose="02020404030301010803" pitchFamily="18" charset="0"/>
                        </a:rPr>
                        <a:t>Private ownership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capital and</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resources </a:t>
                      </a:r>
                      <a:r>
                        <a:rPr lang="en-US" sz="1800" b="0" i="0" dirty="0">
                          <a:solidFill>
                            <a:srgbClr val="242021"/>
                          </a:solidFill>
                          <a:effectLst/>
                          <a:latin typeface="Garamond" panose="02020404030301010803" pitchFamily="18" charset="0"/>
                        </a:rPr>
                        <a:t>owned by </a:t>
                      </a:r>
                      <a:r>
                        <a:rPr lang="en-US" sz="1800" b="0" i="0" dirty="0" smtClean="0">
                          <a:solidFill>
                            <a:srgbClr val="242021"/>
                          </a:solidFill>
                          <a:effectLst/>
                          <a:latin typeface="Garamond" panose="02020404030301010803" pitchFamily="18" charset="0"/>
                        </a:rPr>
                        <a:t>individuals</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242021"/>
                          </a:solidFill>
                          <a:effectLst/>
                          <a:latin typeface="Garamond" panose="02020404030301010803" pitchFamily="18" charset="0"/>
                        </a:rPr>
                        <a:t>• Private and State ownership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capital</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and </a:t>
                      </a:r>
                      <a:r>
                        <a:rPr lang="en-US" sz="1800" b="0" i="0" dirty="0">
                          <a:solidFill>
                            <a:srgbClr val="242021"/>
                          </a:solidFill>
                          <a:effectLst/>
                          <a:latin typeface="Garamond" panose="02020404030301010803" pitchFamily="18" charset="0"/>
                        </a:rPr>
                        <a:t>resources owned by a State </a:t>
                      </a:r>
                      <a:r>
                        <a:rPr lang="en-US" sz="1800" b="0" i="0" dirty="0" smtClean="0">
                          <a:solidFill>
                            <a:srgbClr val="242021"/>
                          </a:solidFill>
                          <a:effectLst/>
                          <a:latin typeface="Garamond" panose="02020404030301010803" pitchFamily="18" charset="0"/>
                        </a:rPr>
                        <a:t>and</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individuals (</a:t>
                      </a:r>
                      <a:r>
                        <a:rPr lang="en-US" sz="1800" b="0" i="0" dirty="0" smtClean="0">
                          <a:solidFill>
                            <a:srgbClr val="C00000"/>
                          </a:solidFill>
                          <a:effectLst/>
                          <a:latin typeface="Garamond" panose="02020404030301010803" pitchFamily="18" charset="0"/>
                        </a:rPr>
                        <a:t>Mixed Economy</a:t>
                      </a:r>
                      <a:r>
                        <a:rPr lang="en-US" sz="1800" b="0" i="0" dirty="0" smtClean="0">
                          <a:solidFill>
                            <a:srgbClr val="242021"/>
                          </a:solidFill>
                          <a:effectLst/>
                          <a:latin typeface="Garamond" panose="02020404030301010803" pitchFamily="18" charset="0"/>
                        </a:rPr>
                        <a:t>)</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42434495"/>
                  </a:ext>
                </a:extLst>
              </a:tr>
              <a:tr h="1025182">
                <a:tc>
                  <a:txBody>
                    <a:bodyPr/>
                    <a:lstStyle/>
                    <a:p>
                      <a:r>
                        <a:rPr lang="en-US" sz="1800" b="0" i="0" dirty="0">
                          <a:solidFill>
                            <a:srgbClr val="242021"/>
                          </a:solidFill>
                          <a:effectLst/>
                          <a:latin typeface="Garamond" panose="02020404030301010803" pitchFamily="18" charset="0"/>
                        </a:rPr>
                        <a:t>• </a:t>
                      </a:r>
                      <a:r>
                        <a:rPr lang="en-US" sz="1800" b="0" i="0" dirty="0">
                          <a:solidFill>
                            <a:srgbClr val="C00000"/>
                          </a:solidFill>
                          <a:effectLst/>
                          <a:latin typeface="Garamond" panose="02020404030301010803" pitchFamily="18" charset="0"/>
                        </a:rPr>
                        <a:t>Price system </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used </a:t>
                      </a:r>
                      <a:r>
                        <a:rPr lang="en-US" sz="1800" b="0" i="0" dirty="0">
                          <a:solidFill>
                            <a:srgbClr val="242021"/>
                          </a:solidFill>
                          <a:effectLst/>
                          <a:latin typeface="Garamond" panose="02020404030301010803" pitchFamily="18" charset="0"/>
                        </a:rPr>
                        <a:t>to allocate </a:t>
                      </a:r>
                      <a:r>
                        <a:rPr lang="en-US" sz="1800" b="0" i="0" dirty="0" smtClean="0">
                          <a:solidFill>
                            <a:srgbClr val="242021"/>
                          </a:solidFill>
                          <a:effectLst/>
                          <a:latin typeface="Garamond" panose="02020404030301010803" pitchFamily="18" charset="0"/>
                        </a:rPr>
                        <a:t>resources</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in </a:t>
                      </a:r>
                      <a:r>
                        <a:rPr lang="en-US" sz="1800" b="0" i="0" dirty="0">
                          <a:solidFill>
                            <a:srgbClr val="242021"/>
                          </a:solidFill>
                          <a:effectLst/>
                          <a:latin typeface="Garamond" panose="02020404030301010803" pitchFamily="18" charset="0"/>
                        </a:rPr>
                        <a:t>the economy by the forces of </a:t>
                      </a:r>
                      <a:r>
                        <a:rPr lang="en-US" sz="1800" b="0" i="0" dirty="0" smtClean="0">
                          <a:solidFill>
                            <a:srgbClr val="242021"/>
                          </a:solidFill>
                          <a:effectLst/>
                          <a:latin typeface="Garamond" panose="02020404030301010803" pitchFamily="18" charset="0"/>
                        </a:rPr>
                        <a:t>supply</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and demand</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242021"/>
                          </a:solidFill>
                          <a:effectLst/>
                          <a:latin typeface="Garamond" panose="02020404030301010803" pitchFamily="18" charset="0"/>
                        </a:rPr>
                        <a:t>• Price system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used </a:t>
                      </a:r>
                      <a:r>
                        <a:rPr lang="en-US" sz="1800" b="0" i="0" dirty="0">
                          <a:solidFill>
                            <a:srgbClr val="242021"/>
                          </a:solidFill>
                          <a:effectLst/>
                          <a:latin typeface="Garamond" panose="02020404030301010803" pitchFamily="18" charset="0"/>
                        </a:rPr>
                        <a:t>to allocate </a:t>
                      </a:r>
                      <a:r>
                        <a:rPr lang="en-US" sz="1800" b="0" i="0" dirty="0" smtClean="0">
                          <a:solidFill>
                            <a:srgbClr val="242021"/>
                          </a:solidFill>
                          <a:effectLst/>
                          <a:latin typeface="Garamond" panose="02020404030301010803" pitchFamily="18" charset="0"/>
                        </a:rPr>
                        <a:t>resources</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in the</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economy </a:t>
                      </a:r>
                      <a:r>
                        <a:rPr lang="en-US" sz="1800" b="0" i="0" dirty="0">
                          <a:solidFill>
                            <a:srgbClr val="C00000"/>
                          </a:solidFill>
                          <a:effectLst/>
                          <a:latin typeface="Garamond" panose="02020404030301010803" pitchFamily="18" charset="0"/>
                        </a:rPr>
                        <a:t>by the forces of </a:t>
                      </a:r>
                      <a:r>
                        <a:rPr lang="en-US" sz="1800" b="0" i="0" dirty="0" smtClean="0">
                          <a:solidFill>
                            <a:srgbClr val="C00000"/>
                          </a:solidFill>
                          <a:effectLst/>
                          <a:latin typeface="Garamond" panose="02020404030301010803" pitchFamily="18" charset="0"/>
                        </a:rPr>
                        <a:t>supply</a:t>
                      </a:r>
                      <a:r>
                        <a:rPr lang="en-US" sz="1800" b="0" i="0" baseline="0" dirty="0" smtClean="0">
                          <a:solidFill>
                            <a:srgbClr val="C00000"/>
                          </a:solidFill>
                          <a:effectLst/>
                          <a:latin typeface="Garamond" panose="02020404030301010803" pitchFamily="18" charset="0"/>
                        </a:rPr>
                        <a:t> </a:t>
                      </a:r>
                      <a:r>
                        <a:rPr lang="en-US" sz="1800" b="0" i="0" dirty="0" smtClean="0">
                          <a:solidFill>
                            <a:srgbClr val="C00000"/>
                          </a:solidFill>
                          <a:effectLst/>
                          <a:latin typeface="Garamond" panose="02020404030301010803" pitchFamily="18" charset="0"/>
                        </a:rPr>
                        <a:t>and </a:t>
                      </a:r>
                      <a:r>
                        <a:rPr lang="en-US" sz="1800" b="0" i="0" dirty="0">
                          <a:solidFill>
                            <a:srgbClr val="C00000"/>
                          </a:solidFill>
                          <a:effectLst/>
                          <a:latin typeface="Garamond" panose="02020404030301010803" pitchFamily="18" charset="0"/>
                        </a:rPr>
                        <a:t>demand under </a:t>
                      </a:r>
                      <a:r>
                        <a:rPr lang="en-US" sz="1800" b="0" i="0" dirty="0" smtClean="0">
                          <a:solidFill>
                            <a:srgbClr val="C00000"/>
                          </a:solidFill>
                          <a:effectLst/>
                          <a:latin typeface="Garamond" panose="02020404030301010803" pitchFamily="18" charset="0"/>
                        </a:rPr>
                        <a:t>government’s</a:t>
                      </a:r>
                      <a:r>
                        <a:rPr lang="en-US" sz="1800" b="0" i="0" baseline="0" dirty="0" smtClean="0">
                          <a:solidFill>
                            <a:srgbClr val="C00000"/>
                          </a:solidFill>
                          <a:effectLst/>
                          <a:latin typeface="Garamond" panose="02020404030301010803" pitchFamily="18" charset="0"/>
                        </a:rPr>
                        <a:t> </a:t>
                      </a:r>
                      <a:r>
                        <a:rPr lang="en-US" sz="1800" b="0" i="0" dirty="0" smtClean="0">
                          <a:solidFill>
                            <a:srgbClr val="C00000"/>
                          </a:solidFill>
                          <a:effectLst/>
                          <a:latin typeface="Garamond" panose="02020404030301010803" pitchFamily="18" charset="0"/>
                        </a:rPr>
                        <a:t>supervision </a:t>
                      </a:r>
                      <a:r>
                        <a:rPr lang="en-US" sz="1800" b="0" i="0" dirty="0">
                          <a:solidFill>
                            <a:srgbClr val="C00000"/>
                          </a:solidFill>
                          <a:effectLst/>
                          <a:latin typeface="Garamond" panose="02020404030301010803" pitchFamily="18" charset="0"/>
                        </a:rPr>
                        <a:t>and </a:t>
                      </a:r>
                      <a:r>
                        <a:rPr lang="en-US" sz="1800" b="0" i="0" dirty="0" smtClean="0">
                          <a:solidFill>
                            <a:srgbClr val="C00000"/>
                          </a:solidFill>
                          <a:effectLst/>
                          <a:latin typeface="Garamond" panose="02020404030301010803" pitchFamily="18" charset="0"/>
                        </a:rPr>
                        <a:t>intervention</a:t>
                      </a:r>
                      <a:endParaRPr lang="en-US" sz="3600" dirty="0">
                        <a:solidFill>
                          <a:srgbClr val="C00000"/>
                        </a:solidFill>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36475688"/>
                  </a:ext>
                </a:extLst>
              </a:tr>
              <a:tr h="907633">
                <a:tc>
                  <a:txBody>
                    <a:bodyPr/>
                    <a:lstStyle/>
                    <a:p>
                      <a:r>
                        <a:rPr lang="en-US" sz="1800" b="0" i="0" dirty="0">
                          <a:solidFill>
                            <a:srgbClr val="242021"/>
                          </a:solidFill>
                          <a:effectLst/>
                          <a:latin typeface="Garamond" panose="02020404030301010803" pitchFamily="18" charset="0"/>
                        </a:rPr>
                        <a:t>• </a:t>
                      </a:r>
                      <a:r>
                        <a:rPr lang="en-US" sz="1800" b="0" i="0" dirty="0">
                          <a:solidFill>
                            <a:srgbClr val="C00000"/>
                          </a:solidFill>
                          <a:effectLst/>
                          <a:latin typeface="Garamond" panose="02020404030301010803" pitchFamily="18" charset="0"/>
                        </a:rPr>
                        <a:t>Entrepreneurship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invisible </a:t>
                      </a:r>
                      <a:r>
                        <a:rPr lang="en-US" sz="1800" b="0" i="0" dirty="0">
                          <a:solidFill>
                            <a:srgbClr val="242021"/>
                          </a:solidFill>
                          <a:effectLst/>
                          <a:latin typeface="Garamond" panose="02020404030301010803" pitchFamily="18" charset="0"/>
                        </a:rPr>
                        <a:t>hand </a:t>
                      </a:r>
                      <a:r>
                        <a:rPr lang="en-US" sz="1800" b="0" i="0" dirty="0" smtClean="0">
                          <a:solidFill>
                            <a:srgbClr val="242021"/>
                          </a:solidFill>
                          <a:effectLst/>
                          <a:latin typeface="Garamond" panose="02020404030301010803" pitchFamily="18" charset="0"/>
                        </a:rPr>
                        <a:t>and</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risk-taking</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242021"/>
                          </a:solidFill>
                          <a:effectLst/>
                          <a:latin typeface="Garamond" panose="02020404030301010803" pitchFamily="18" charset="0"/>
                        </a:rPr>
                        <a:t>• Entrepreneurship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invisible hand</a:t>
                      </a:r>
                      <a:r>
                        <a:rPr lang="en-US" sz="1800" b="0" i="0" baseline="0" dirty="0" smtClean="0">
                          <a:solidFill>
                            <a:srgbClr val="242021"/>
                          </a:solidFill>
                          <a:effectLst/>
                          <a:latin typeface="Garamond" panose="02020404030301010803" pitchFamily="18" charset="0"/>
                        </a:rPr>
                        <a:t> </a:t>
                      </a:r>
                      <a:r>
                        <a:rPr lang="en-US" sz="1800" b="0" i="0" dirty="0" smtClean="0">
                          <a:solidFill>
                            <a:srgbClr val="C00000"/>
                          </a:solidFill>
                          <a:effectLst/>
                          <a:latin typeface="Garamond" panose="02020404030301010803" pitchFamily="18" charset="0"/>
                        </a:rPr>
                        <a:t>under </a:t>
                      </a:r>
                      <a:r>
                        <a:rPr lang="en-US" sz="1800" b="0" i="0" dirty="0">
                          <a:solidFill>
                            <a:srgbClr val="C00000"/>
                          </a:solidFill>
                          <a:effectLst/>
                          <a:latin typeface="Garamond" panose="02020404030301010803" pitchFamily="18" charset="0"/>
                        </a:rPr>
                        <a:t>government’s supervision </a:t>
                      </a:r>
                      <a:r>
                        <a:rPr lang="en-US" sz="1800" b="0" i="0" dirty="0" smtClean="0">
                          <a:solidFill>
                            <a:srgbClr val="C00000"/>
                          </a:solidFill>
                          <a:effectLst/>
                          <a:latin typeface="Garamond" panose="02020404030301010803" pitchFamily="18" charset="0"/>
                        </a:rPr>
                        <a:t>and</a:t>
                      </a:r>
                      <a:r>
                        <a:rPr lang="en-US" sz="1800" b="0" i="0" baseline="0" dirty="0" smtClean="0">
                          <a:solidFill>
                            <a:srgbClr val="C00000"/>
                          </a:solidFill>
                          <a:effectLst/>
                          <a:latin typeface="Garamond" panose="02020404030301010803" pitchFamily="18" charset="0"/>
                        </a:rPr>
                        <a:t> </a:t>
                      </a:r>
                      <a:r>
                        <a:rPr lang="en-US" sz="1800" b="0" i="0" dirty="0" smtClean="0">
                          <a:solidFill>
                            <a:srgbClr val="C00000"/>
                          </a:solidFill>
                          <a:effectLst/>
                          <a:latin typeface="Garamond" panose="02020404030301010803" pitchFamily="18" charset="0"/>
                        </a:rPr>
                        <a:t>controlled risk-taking</a:t>
                      </a:r>
                      <a:endParaRPr lang="en-US" sz="3600" dirty="0">
                        <a:solidFill>
                          <a:srgbClr val="C00000"/>
                        </a:solidFill>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66877840"/>
                  </a:ext>
                </a:extLst>
              </a:tr>
              <a:tr h="1092195">
                <a:tc>
                  <a:txBody>
                    <a:bodyPr/>
                    <a:lstStyle/>
                    <a:p>
                      <a:r>
                        <a:rPr lang="en-US" sz="1800" b="0" i="0" dirty="0">
                          <a:solidFill>
                            <a:srgbClr val="242021"/>
                          </a:solidFill>
                          <a:effectLst/>
                          <a:latin typeface="Garamond" panose="02020404030301010803" pitchFamily="18" charset="0"/>
                        </a:rPr>
                        <a:t>• </a:t>
                      </a:r>
                      <a:r>
                        <a:rPr lang="en-US" sz="1800" b="0" i="0" dirty="0">
                          <a:solidFill>
                            <a:srgbClr val="C00000"/>
                          </a:solidFill>
                          <a:effectLst/>
                          <a:latin typeface="Garamond" panose="02020404030301010803" pitchFamily="18" charset="0"/>
                        </a:rPr>
                        <a:t>Competition</a:t>
                      </a:r>
                      <a:r>
                        <a:rPr lang="en-US" sz="1800" b="0" i="0" dirty="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rivalry </a:t>
                      </a:r>
                      <a:r>
                        <a:rPr lang="en-US" sz="1800" b="0" i="0" dirty="0">
                          <a:solidFill>
                            <a:srgbClr val="242021"/>
                          </a:solidFill>
                          <a:effectLst/>
                          <a:latin typeface="Garamond" panose="02020404030301010803" pitchFamily="18" charset="0"/>
                        </a:rPr>
                        <a:t>between </a:t>
                      </a:r>
                      <a:r>
                        <a:rPr lang="en-US" sz="1800" b="0" i="0" dirty="0" smtClean="0">
                          <a:solidFill>
                            <a:srgbClr val="242021"/>
                          </a:solidFill>
                          <a:effectLst/>
                          <a:latin typeface="Garamond" panose="02020404030301010803" pitchFamily="18" charset="0"/>
                        </a:rPr>
                        <a:t>buyers</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and </a:t>
                      </a:r>
                      <a:r>
                        <a:rPr lang="en-US" sz="1800" b="0" i="0" dirty="0">
                          <a:solidFill>
                            <a:srgbClr val="242021"/>
                          </a:solidFill>
                          <a:effectLst/>
                          <a:latin typeface="Garamond" panose="02020404030301010803" pitchFamily="18" charset="0"/>
                        </a:rPr>
                        <a:t>sellers on the market, </a:t>
                      </a:r>
                      <a:r>
                        <a:rPr lang="en-US" sz="1800" b="0" i="0" dirty="0" smtClean="0">
                          <a:solidFill>
                            <a:srgbClr val="242021"/>
                          </a:solidFill>
                          <a:effectLst/>
                          <a:latin typeface="Garamond" panose="02020404030301010803" pitchFamily="18" charset="0"/>
                        </a:rPr>
                        <a:t>encouraging</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efficient </a:t>
                      </a:r>
                      <a:r>
                        <a:rPr lang="en-US" sz="1800" b="0" i="0" dirty="0" smtClean="0">
                          <a:solidFill>
                            <a:srgbClr val="242021"/>
                          </a:solidFill>
                          <a:effectLst/>
                          <a:latin typeface="Garamond" panose="02020404030301010803" pitchFamily="18" charset="0"/>
                        </a:rPr>
                        <a:t>use </a:t>
                      </a:r>
                      <a:r>
                        <a:rPr lang="en-US" sz="1800" b="0" i="0" dirty="0">
                          <a:solidFill>
                            <a:srgbClr val="242021"/>
                          </a:solidFill>
                          <a:effectLst/>
                          <a:latin typeface="Garamond" panose="02020404030301010803" pitchFamily="18" charset="0"/>
                        </a:rPr>
                        <a:t>of resources </a:t>
                      </a:r>
                      <a:r>
                        <a:rPr lang="en-US" sz="1800" b="0" i="0" dirty="0" smtClean="0">
                          <a:solidFill>
                            <a:srgbClr val="242021"/>
                          </a:solidFill>
                          <a:effectLst/>
                          <a:latin typeface="Garamond" panose="02020404030301010803" pitchFamily="18" charset="0"/>
                        </a:rPr>
                        <a:t>in</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the </a:t>
                      </a:r>
                      <a:r>
                        <a:rPr lang="en-US" sz="1800" b="0" i="0" dirty="0">
                          <a:solidFill>
                            <a:srgbClr val="242021"/>
                          </a:solidFill>
                          <a:effectLst/>
                          <a:latin typeface="Garamond" panose="02020404030301010803" pitchFamily="18" charset="0"/>
                        </a:rPr>
                        <a:t>production </a:t>
                      </a:r>
                      <a:r>
                        <a:rPr lang="en-US" sz="1800" b="0" i="0" dirty="0" smtClean="0">
                          <a:solidFill>
                            <a:srgbClr val="242021"/>
                          </a:solidFill>
                          <a:effectLst/>
                          <a:latin typeface="Garamond" panose="02020404030301010803" pitchFamily="18" charset="0"/>
                        </a:rPr>
                        <a:t>process</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242021"/>
                          </a:solidFill>
                          <a:effectLst/>
                          <a:latin typeface="Garamond" panose="02020404030301010803" pitchFamily="18" charset="0"/>
                        </a:rPr>
                        <a:t>• Competition </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rivalry </a:t>
                      </a:r>
                      <a:r>
                        <a:rPr lang="en-US" sz="1800" b="0" i="0" dirty="0">
                          <a:solidFill>
                            <a:srgbClr val="242021"/>
                          </a:solidFill>
                          <a:effectLst/>
                          <a:latin typeface="Garamond" panose="02020404030301010803" pitchFamily="18" charset="0"/>
                        </a:rPr>
                        <a:t>between </a:t>
                      </a:r>
                      <a:r>
                        <a:rPr lang="en-US" sz="1800" b="0" i="0" dirty="0" smtClean="0">
                          <a:solidFill>
                            <a:srgbClr val="242021"/>
                          </a:solidFill>
                          <a:effectLst/>
                          <a:latin typeface="Garamond" panose="02020404030301010803" pitchFamily="18" charset="0"/>
                        </a:rPr>
                        <a:t>buyers</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and sellers </a:t>
                      </a:r>
                      <a:r>
                        <a:rPr lang="en-US" sz="1800" b="0" i="0" dirty="0">
                          <a:solidFill>
                            <a:srgbClr val="C00000"/>
                          </a:solidFill>
                          <a:effectLst/>
                          <a:latin typeface="Garamond" panose="02020404030301010803" pitchFamily="18" charset="0"/>
                        </a:rPr>
                        <a:t>under </a:t>
                      </a:r>
                      <a:r>
                        <a:rPr lang="en-US" sz="1800" b="0" i="0" dirty="0" smtClean="0">
                          <a:solidFill>
                            <a:srgbClr val="C00000"/>
                          </a:solidFill>
                          <a:effectLst/>
                          <a:latin typeface="Garamond" panose="02020404030301010803" pitchFamily="18" charset="0"/>
                        </a:rPr>
                        <a:t>the control </a:t>
                      </a:r>
                      <a:r>
                        <a:rPr lang="en-US" sz="1800" b="0" i="0" dirty="0">
                          <a:solidFill>
                            <a:srgbClr val="C00000"/>
                          </a:solidFill>
                          <a:effectLst/>
                          <a:latin typeface="Garamond" panose="02020404030301010803" pitchFamily="18" charset="0"/>
                        </a:rPr>
                        <a:t>of the </a:t>
                      </a:r>
                      <a:r>
                        <a:rPr lang="en-US" sz="1800" b="0" i="0" dirty="0" smtClean="0">
                          <a:solidFill>
                            <a:srgbClr val="C00000"/>
                          </a:solidFill>
                          <a:effectLst/>
                          <a:latin typeface="Garamond" panose="02020404030301010803" pitchFamily="18" charset="0"/>
                        </a:rPr>
                        <a:t>State</a:t>
                      </a:r>
                      <a:r>
                        <a:rPr lang="en-US" sz="1800" b="0" i="0" dirty="0" smtClean="0">
                          <a:solidFill>
                            <a:srgbClr val="242021"/>
                          </a:solidFill>
                          <a:effectLst/>
                          <a:latin typeface="Garamond" panose="02020404030301010803" pitchFamily="18" charset="0"/>
                        </a:rPr>
                        <a: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promoting </a:t>
                      </a:r>
                      <a:r>
                        <a:rPr lang="en-US" sz="1800" b="0" i="0" dirty="0">
                          <a:solidFill>
                            <a:srgbClr val="242021"/>
                          </a:solidFill>
                          <a:effectLst/>
                          <a:latin typeface="Garamond" panose="02020404030301010803" pitchFamily="18" charset="0"/>
                        </a:rPr>
                        <a:t>and safeguarding </a:t>
                      </a:r>
                      <a:r>
                        <a:rPr lang="en-US" sz="1800" b="0" i="0" dirty="0" smtClean="0">
                          <a:solidFill>
                            <a:srgbClr val="242021"/>
                          </a:solidFill>
                          <a:effectLst/>
                          <a:latin typeface="Garamond" panose="02020404030301010803" pitchFamily="18" charset="0"/>
                        </a:rPr>
                        <a:t>efficient</a:t>
                      </a:r>
                      <a:r>
                        <a:rPr lang="en-US" sz="1800" b="0" i="0" baseline="0" dirty="0" smtClean="0">
                          <a:solidFill>
                            <a:srgbClr val="242021"/>
                          </a:solidFill>
                          <a:effectLst/>
                          <a:latin typeface="Garamond" panose="02020404030301010803" pitchFamily="18" charset="0"/>
                        </a:rPr>
                        <a:t> </a:t>
                      </a:r>
                      <a:r>
                        <a:rPr lang="en-US" sz="1800" b="0" i="0" dirty="0" smtClean="0">
                          <a:solidFill>
                            <a:srgbClr val="242021"/>
                          </a:solidFill>
                          <a:effectLst/>
                          <a:latin typeface="Garamond" panose="02020404030301010803" pitchFamily="18" charset="0"/>
                        </a:rPr>
                        <a:t>and </a:t>
                      </a:r>
                      <a:r>
                        <a:rPr lang="en-US" sz="1800" b="0" i="0" dirty="0">
                          <a:solidFill>
                            <a:srgbClr val="242021"/>
                          </a:solidFill>
                          <a:effectLst/>
                          <a:latin typeface="Garamond" panose="02020404030301010803" pitchFamily="18" charset="0"/>
                        </a:rPr>
                        <a:t>sustainable use of resources.</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53078857"/>
                  </a:ext>
                </a:extLst>
              </a:tr>
              <a:tr h="1117606">
                <a:tc>
                  <a:txBody>
                    <a:bodyPr/>
                    <a:lstStyle/>
                    <a:p>
                      <a:r>
                        <a:rPr lang="en-IN" sz="1800" b="0" i="0" dirty="0">
                          <a:solidFill>
                            <a:srgbClr val="242021"/>
                          </a:solidFill>
                          <a:effectLst/>
                          <a:latin typeface="Garamond" panose="02020404030301010803" pitchFamily="18" charset="0"/>
                        </a:rPr>
                        <a:t>• Existence of </a:t>
                      </a:r>
                      <a:r>
                        <a:rPr lang="en-IN" sz="1800" b="0" i="0" dirty="0">
                          <a:solidFill>
                            <a:srgbClr val="C00000"/>
                          </a:solidFill>
                          <a:effectLst/>
                          <a:latin typeface="Garamond" panose="02020404030301010803" pitchFamily="18" charset="0"/>
                        </a:rPr>
                        <a:t>moral-hazard problem </a:t>
                      </a:r>
                      <a:r>
                        <a:rPr lang="en-IN" sz="1800" b="0" i="0" dirty="0" smtClean="0">
                          <a:solidFill>
                            <a:srgbClr val="C00000"/>
                          </a:solidFill>
                          <a:effectLst/>
                          <a:latin typeface="Garamond" panose="02020404030301010803" pitchFamily="18" charset="0"/>
                        </a:rPr>
                        <a:t>(</a:t>
                      </a:r>
                      <a:r>
                        <a:rPr lang="en-US" sz="1800" b="0" i="0" dirty="0" smtClean="0">
                          <a:solidFill>
                            <a:srgbClr val="C00000"/>
                          </a:solidFill>
                          <a:effectLst/>
                          <a:latin typeface="Garamond" panose="02020404030301010803" pitchFamily="18" charset="0"/>
                        </a:rPr>
                        <a:t>a situation where an economic actor has an incentive to increase its exposure to risk because it does not bear the full costs of that risk.) </a:t>
                      </a:r>
                      <a:endParaRPr lang="en-IN" sz="3600" dirty="0">
                        <a:solidFill>
                          <a:srgbClr val="C00000"/>
                        </a:solidFill>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242021"/>
                          </a:solidFill>
                          <a:effectLst/>
                          <a:latin typeface="Garamond" panose="02020404030301010803" pitchFamily="18" charset="0"/>
                        </a:rPr>
                        <a:t>• Controlled moral hazard by the State</a:t>
                      </a:r>
                      <a:endParaRPr lang="en-US" sz="3600" dirty="0">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4069788"/>
                  </a:ext>
                </a:extLst>
              </a:tr>
              <a:tr h="358190">
                <a:tc>
                  <a:txBody>
                    <a:bodyPr/>
                    <a:lstStyle/>
                    <a:p>
                      <a:r>
                        <a:rPr lang="en-IN" sz="1800" b="0" i="0" dirty="0" smtClean="0">
                          <a:solidFill>
                            <a:srgbClr val="C00000"/>
                          </a:solidFill>
                          <a:effectLst/>
                          <a:latin typeface="Garamond" panose="02020404030301010803" pitchFamily="18" charset="0"/>
                        </a:rPr>
                        <a:t>Efficient </a:t>
                      </a:r>
                      <a:r>
                        <a:rPr lang="en-IN" sz="1800" b="0" i="0" dirty="0">
                          <a:solidFill>
                            <a:srgbClr val="C00000"/>
                          </a:solidFill>
                          <a:effectLst/>
                          <a:latin typeface="Garamond" panose="02020404030301010803" pitchFamily="18" charset="0"/>
                        </a:rPr>
                        <a:t>Market Economy </a:t>
                      </a:r>
                      <a:endParaRPr lang="en-IN" sz="3600" dirty="0">
                        <a:solidFill>
                          <a:srgbClr val="C00000"/>
                        </a:solidFill>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b="0" i="0" dirty="0" smtClean="0">
                          <a:solidFill>
                            <a:srgbClr val="C00000"/>
                          </a:solidFill>
                          <a:effectLst/>
                          <a:latin typeface="Garamond" panose="02020404030301010803" pitchFamily="18" charset="0"/>
                        </a:rPr>
                        <a:t>Moral </a:t>
                      </a:r>
                      <a:r>
                        <a:rPr lang="en-IN" sz="1800" b="0" i="0" dirty="0">
                          <a:solidFill>
                            <a:srgbClr val="C00000"/>
                          </a:solidFill>
                          <a:effectLst/>
                          <a:latin typeface="Garamond" panose="02020404030301010803" pitchFamily="18" charset="0"/>
                        </a:rPr>
                        <a:t>Market Economy</a:t>
                      </a:r>
                      <a:endParaRPr lang="en-IN" sz="3600" dirty="0">
                        <a:solidFill>
                          <a:srgbClr val="C00000"/>
                        </a:solidFill>
                        <a:effectLst/>
                        <a:latin typeface="Garamond" panose="02020404030301010803" pitchFamily="18" charset="0"/>
                      </a:endParaRPr>
                    </a:p>
                  </a:txBody>
                  <a:tcPr marL="68167" marR="68167" marT="34084" marB="3408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58860311"/>
                  </a:ext>
                </a:extLst>
              </a:tr>
            </a:tbl>
          </a:graphicData>
        </a:graphic>
      </p:graphicFrame>
      <p:sp>
        <p:nvSpPr>
          <p:cNvPr id="4" name="Slide Number Placeholder 3"/>
          <p:cNvSpPr>
            <a:spLocks noGrp="1"/>
          </p:cNvSpPr>
          <p:nvPr>
            <p:ph type="sldNum" sz="quarter" idx="12"/>
          </p:nvPr>
        </p:nvSpPr>
        <p:spPr/>
        <p:txBody>
          <a:bodyPr/>
          <a:lstStyle/>
          <a:p>
            <a:fld id="{ECBF9317-B1A7-4E64-9A7A-CF09DEB99ECA}" type="slidenum">
              <a:rPr lang="en-IN" smtClean="0"/>
              <a:t>14</a:t>
            </a:fld>
            <a:endParaRPr lang="en-IN"/>
          </a:p>
        </p:txBody>
      </p:sp>
      <p:sp>
        <p:nvSpPr>
          <p:cNvPr id="6" name="Rectangle 1"/>
          <p:cNvSpPr>
            <a:spLocks noChangeArrowheads="1"/>
          </p:cNvSpPr>
          <p:nvPr/>
        </p:nvSpPr>
        <p:spPr bwMode="auto">
          <a:xfrm>
            <a:off x="3572539" y="17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1297171" y="272221"/>
            <a:ext cx="9362120" cy="523220"/>
          </a:xfrm>
          <a:prstGeom prst="rect">
            <a:avLst/>
          </a:prstGeom>
          <a:noFill/>
        </p:spPr>
        <p:txBody>
          <a:bodyPr wrap="square" rtlCol="0">
            <a:spAutoFit/>
          </a:bodyPr>
          <a:lstStyle/>
          <a:p>
            <a:pPr algn="ctr"/>
            <a:r>
              <a:rPr lang="en-US" sz="2800" b="1" dirty="0" smtClean="0">
                <a:solidFill>
                  <a:srgbClr val="C00000"/>
                </a:solidFill>
                <a:latin typeface="Garamond" panose="02020404030301010803" pitchFamily="18" charset="0"/>
              </a:rPr>
              <a:t>Comparing Market </a:t>
            </a:r>
            <a:r>
              <a:rPr lang="en-US" sz="2800" b="1" dirty="0" smtClean="0">
                <a:solidFill>
                  <a:srgbClr val="C00000"/>
                </a:solidFill>
                <a:latin typeface="Garamond" panose="02020404030301010803" pitchFamily="18" charset="0"/>
              </a:rPr>
              <a:t>Economy </a:t>
            </a:r>
            <a:r>
              <a:rPr lang="en-US" sz="2800" b="1" dirty="0" smtClean="0">
                <a:solidFill>
                  <a:srgbClr val="C00000"/>
                </a:solidFill>
                <a:latin typeface="Garamond" panose="02020404030301010803" pitchFamily="18" charset="0"/>
              </a:rPr>
              <a:t>with Kautilya’s Economy</a:t>
            </a:r>
            <a:endParaRPr lang="en-IN" sz="28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298307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361"/>
          </a:xfrm>
        </p:spPr>
        <p:txBody>
          <a:bodyPr>
            <a:normAutofit fontScale="90000"/>
          </a:bodyPr>
          <a:lstStyle/>
          <a:p>
            <a:r>
              <a:rPr lang="en-US" b="1" dirty="0" smtClean="0">
                <a:solidFill>
                  <a:srgbClr val="C00000"/>
                </a:solidFill>
                <a:latin typeface="Garamond" panose="02020404030301010803" pitchFamily="18" charset="0"/>
              </a:rPr>
              <a:t>Principles </a:t>
            </a:r>
            <a:r>
              <a:rPr lang="en-US" b="1" dirty="0">
                <a:solidFill>
                  <a:srgbClr val="C00000"/>
                </a:solidFill>
                <a:latin typeface="Garamond" panose="02020404030301010803" pitchFamily="18" charset="0"/>
              </a:rPr>
              <a:t>of Taxation</a:t>
            </a:r>
            <a:endParaRPr lang="en-US" dirty="0"/>
          </a:p>
        </p:txBody>
      </p:sp>
      <p:sp>
        <p:nvSpPr>
          <p:cNvPr id="3" name="Content Placeholder 2"/>
          <p:cNvSpPr>
            <a:spLocks noGrp="1"/>
          </p:cNvSpPr>
          <p:nvPr>
            <p:ph idx="1"/>
          </p:nvPr>
        </p:nvSpPr>
        <p:spPr>
          <a:xfrm>
            <a:off x="838200" y="1001486"/>
            <a:ext cx="10515600" cy="5175477"/>
          </a:xfrm>
        </p:spPr>
        <p:txBody>
          <a:bodyPr>
            <a:normAutofit lnSpcReduction="10000"/>
          </a:bodyPr>
          <a:lstStyle/>
          <a:p>
            <a:r>
              <a:rPr lang="en-US" dirty="0">
                <a:latin typeface="Garamond" panose="02020404030301010803" pitchFamily="18" charset="0"/>
              </a:rPr>
              <a:t>T</a:t>
            </a:r>
            <a:r>
              <a:rPr lang="en-US" dirty="0" smtClean="0">
                <a:latin typeface="Garamond" panose="02020404030301010803" pitchFamily="18" charset="0"/>
              </a:rPr>
              <a:t>he </a:t>
            </a:r>
            <a:r>
              <a:rPr lang="en-US" dirty="0">
                <a:latin typeface="Garamond" panose="02020404030301010803" pitchFamily="18" charset="0"/>
              </a:rPr>
              <a:t>wealth and well-being can be most advanced by a </a:t>
            </a:r>
            <a:r>
              <a:rPr lang="en-US" dirty="0">
                <a:solidFill>
                  <a:srgbClr val="C00000"/>
                </a:solidFill>
                <a:latin typeface="Garamond" panose="02020404030301010803" pitchFamily="18" charset="0"/>
              </a:rPr>
              <a:t>fair and efficient system of </a:t>
            </a:r>
            <a:r>
              <a:rPr lang="en-US" dirty="0" smtClean="0">
                <a:solidFill>
                  <a:srgbClr val="C00000"/>
                </a:solidFill>
                <a:latin typeface="Garamond" panose="02020404030301010803" pitchFamily="18" charset="0"/>
              </a:rPr>
              <a:t>taxation</a:t>
            </a:r>
            <a:r>
              <a:rPr lang="en-US" dirty="0" smtClean="0">
                <a:latin typeface="Garamond" panose="02020404030301010803" pitchFamily="18" charset="0"/>
              </a:rPr>
              <a:t>.</a:t>
            </a:r>
          </a:p>
          <a:p>
            <a:r>
              <a:rPr lang="en-US" dirty="0" smtClean="0">
                <a:latin typeface="Garamond" panose="02020404030301010803" pitchFamily="18" charset="0"/>
              </a:rPr>
              <a:t>Should supply </a:t>
            </a:r>
            <a:r>
              <a:rPr lang="en-US" dirty="0">
                <a:latin typeface="Garamond" panose="02020404030301010803" pitchFamily="18" charset="0"/>
              </a:rPr>
              <a:t>the </a:t>
            </a:r>
            <a:r>
              <a:rPr lang="en-US" dirty="0" smtClean="0">
                <a:latin typeface="Garamond" panose="02020404030301010803" pitchFamily="18" charset="0"/>
              </a:rPr>
              <a:t>King </a:t>
            </a:r>
            <a:r>
              <a:rPr lang="en-US" dirty="0">
                <a:latin typeface="Garamond" panose="02020404030301010803" pitchFamily="18" charset="0"/>
              </a:rPr>
              <a:t>with </a:t>
            </a:r>
            <a:r>
              <a:rPr lang="en-US" dirty="0">
                <a:solidFill>
                  <a:srgbClr val="C00000"/>
                </a:solidFill>
                <a:latin typeface="Garamond" panose="02020404030301010803" pitchFamily="18" charset="0"/>
              </a:rPr>
              <a:t>tax revenue while not stifling economic growth</a:t>
            </a:r>
            <a:r>
              <a:rPr lang="en-US" dirty="0">
                <a:latin typeface="Garamond" panose="02020404030301010803" pitchFamily="18" charset="0"/>
              </a:rPr>
              <a:t>.</a:t>
            </a:r>
          </a:p>
          <a:p>
            <a:r>
              <a:rPr lang="en-US" dirty="0">
                <a:latin typeface="Garamond" panose="02020404030301010803" pitchFamily="18" charset="0"/>
              </a:rPr>
              <a:t>Kautilya enunciates a set of ‘principles of taxation’ similar to the criteria formulated by Adam Smith as ‘</a:t>
            </a:r>
            <a:r>
              <a:rPr lang="en-US" dirty="0">
                <a:solidFill>
                  <a:srgbClr val="C00000"/>
                </a:solidFill>
                <a:latin typeface="Garamond" panose="02020404030301010803" pitchFamily="18" charset="0"/>
              </a:rPr>
              <a:t>canons of taxation</a:t>
            </a:r>
            <a:r>
              <a:rPr lang="en-US" dirty="0">
                <a:latin typeface="Garamond" panose="02020404030301010803" pitchFamily="18" charset="0"/>
              </a:rPr>
              <a:t>’ in his Wealth of Nations.</a:t>
            </a:r>
          </a:p>
          <a:p>
            <a:pPr lvl="1"/>
            <a:r>
              <a:rPr lang="en-US" dirty="0">
                <a:solidFill>
                  <a:srgbClr val="0070C0"/>
                </a:solidFill>
                <a:latin typeface="Garamond" panose="02020404030301010803" pitchFamily="18" charset="0"/>
              </a:rPr>
              <a:t>Canon of Equality </a:t>
            </a:r>
            <a:r>
              <a:rPr lang="en-US" dirty="0" smtClean="0">
                <a:solidFill>
                  <a:srgbClr val="C00000"/>
                </a:solidFill>
                <a:latin typeface="Garamond" panose="02020404030301010803" pitchFamily="18" charset="0"/>
              </a:rPr>
              <a:t>(burden must </a:t>
            </a:r>
            <a:r>
              <a:rPr lang="en-US" dirty="0">
                <a:solidFill>
                  <a:srgbClr val="C00000"/>
                </a:solidFill>
                <a:latin typeface="Garamond" panose="02020404030301010803" pitchFamily="18" charset="0"/>
              </a:rPr>
              <a:t>be distributed </a:t>
            </a:r>
            <a:r>
              <a:rPr lang="en-US" dirty="0" smtClean="0">
                <a:solidFill>
                  <a:srgbClr val="C00000"/>
                </a:solidFill>
                <a:latin typeface="Garamond" panose="02020404030301010803" pitchFamily="18" charset="0"/>
              </a:rPr>
              <a:t>equitably </a:t>
            </a:r>
            <a:r>
              <a:rPr lang="en-US" dirty="0">
                <a:solidFill>
                  <a:srgbClr val="C00000"/>
                </a:solidFill>
                <a:latin typeface="Garamond" panose="02020404030301010803" pitchFamily="18" charset="0"/>
              </a:rPr>
              <a:t>among the taxpayers</a:t>
            </a:r>
            <a:r>
              <a:rPr lang="en-US" dirty="0" smtClean="0">
                <a:solidFill>
                  <a:srgbClr val="C00000"/>
                </a:solidFill>
                <a:latin typeface="Garamond" panose="02020404030301010803" pitchFamily="18" charset="0"/>
              </a:rPr>
              <a:t>.) </a:t>
            </a:r>
            <a:endParaRPr lang="en-US" dirty="0">
              <a:solidFill>
                <a:srgbClr val="C00000"/>
              </a:solidFill>
              <a:latin typeface="Garamond" panose="02020404030301010803" pitchFamily="18" charset="0"/>
            </a:endParaRPr>
          </a:p>
          <a:p>
            <a:pPr lvl="1"/>
            <a:r>
              <a:rPr lang="en-US" dirty="0">
                <a:solidFill>
                  <a:srgbClr val="0070C0"/>
                </a:solidFill>
                <a:latin typeface="Garamond" panose="02020404030301010803" pitchFamily="18" charset="0"/>
              </a:rPr>
              <a:t>Canon on Certainty </a:t>
            </a:r>
            <a:r>
              <a:rPr lang="en-US" dirty="0">
                <a:solidFill>
                  <a:srgbClr val="C00000"/>
                </a:solidFill>
                <a:latin typeface="Garamond" panose="02020404030301010803" pitchFamily="18" charset="0"/>
              </a:rPr>
              <a:t>(must be certain to the </a:t>
            </a:r>
            <a:r>
              <a:rPr lang="en-US" dirty="0" smtClean="0">
                <a:solidFill>
                  <a:srgbClr val="C00000"/>
                </a:solidFill>
                <a:latin typeface="Garamond" panose="02020404030301010803" pitchFamily="18" charset="0"/>
              </a:rPr>
              <a:t>taxpayers and tax-levying authority)</a:t>
            </a:r>
            <a:endParaRPr lang="en-US" dirty="0">
              <a:solidFill>
                <a:srgbClr val="C00000"/>
              </a:solidFill>
              <a:latin typeface="Garamond" panose="02020404030301010803" pitchFamily="18" charset="0"/>
            </a:endParaRPr>
          </a:p>
          <a:p>
            <a:pPr lvl="1"/>
            <a:r>
              <a:rPr lang="en-US" dirty="0">
                <a:solidFill>
                  <a:srgbClr val="0070C0"/>
                </a:solidFill>
                <a:latin typeface="Garamond" panose="02020404030301010803" pitchFamily="18" charset="0"/>
              </a:rPr>
              <a:t>Canon of Economy </a:t>
            </a:r>
            <a:r>
              <a:rPr lang="en-US" dirty="0">
                <a:solidFill>
                  <a:srgbClr val="C00000"/>
                </a:solidFill>
                <a:latin typeface="Garamond" panose="02020404030301010803" pitchFamily="18" charset="0"/>
              </a:rPr>
              <a:t>(</a:t>
            </a:r>
            <a:r>
              <a:rPr lang="en-US" sz="2000" dirty="0">
                <a:solidFill>
                  <a:srgbClr val="C00000"/>
                </a:solidFill>
                <a:latin typeface="Garamond" panose="02020404030301010803" pitchFamily="18" charset="0"/>
              </a:rPr>
              <a:t>the expenses of collection of taxes should not be </a:t>
            </a:r>
            <a:r>
              <a:rPr lang="en-US" sz="2000" dirty="0" smtClean="0">
                <a:solidFill>
                  <a:srgbClr val="C00000"/>
                </a:solidFill>
                <a:latin typeface="Garamond" panose="02020404030301010803" pitchFamily="18" charset="0"/>
              </a:rPr>
              <a:t>excessive.)</a:t>
            </a:r>
            <a:endParaRPr lang="en-US" sz="2000" dirty="0">
              <a:solidFill>
                <a:srgbClr val="C00000"/>
              </a:solidFill>
              <a:latin typeface="Garamond" panose="02020404030301010803" pitchFamily="18" charset="0"/>
            </a:endParaRPr>
          </a:p>
          <a:p>
            <a:pPr lvl="1"/>
            <a:r>
              <a:rPr lang="en-US" dirty="0">
                <a:solidFill>
                  <a:srgbClr val="0070C0"/>
                </a:solidFill>
                <a:latin typeface="Garamond" panose="02020404030301010803" pitchFamily="18" charset="0"/>
              </a:rPr>
              <a:t>Canon of Convenience </a:t>
            </a:r>
            <a:r>
              <a:rPr lang="en-US" dirty="0">
                <a:solidFill>
                  <a:srgbClr val="C00000"/>
                </a:solidFill>
                <a:latin typeface="Garamond" panose="02020404030301010803" pitchFamily="18" charset="0"/>
              </a:rPr>
              <a:t>(convenient for the contributor to pay </a:t>
            </a:r>
            <a:r>
              <a:rPr lang="en-US" dirty="0" smtClean="0">
                <a:solidFill>
                  <a:srgbClr val="C00000"/>
                </a:solidFill>
                <a:latin typeface="Garamond" panose="02020404030301010803" pitchFamily="18" charset="0"/>
              </a:rPr>
              <a:t>it)</a:t>
            </a:r>
            <a:endParaRPr lang="en-US" dirty="0">
              <a:solidFill>
                <a:srgbClr val="C00000"/>
              </a:solidFill>
              <a:latin typeface="Garamond" panose="02020404030301010803" pitchFamily="18" charset="0"/>
            </a:endParaRPr>
          </a:p>
          <a:p>
            <a:pPr lvl="1"/>
            <a:r>
              <a:rPr lang="en-US" dirty="0">
                <a:solidFill>
                  <a:srgbClr val="0070C0"/>
                </a:solidFill>
                <a:latin typeface="Garamond" panose="02020404030301010803" pitchFamily="18" charset="0"/>
              </a:rPr>
              <a:t>Taxing power </a:t>
            </a:r>
            <a:r>
              <a:rPr lang="en-US" dirty="0" smtClean="0">
                <a:solidFill>
                  <a:srgbClr val="0070C0"/>
                </a:solidFill>
                <a:latin typeface="Garamond" panose="02020404030301010803" pitchFamily="18" charset="0"/>
              </a:rPr>
              <a:t>be limited </a:t>
            </a:r>
            <a:r>
              <a:rPr lang="en-US" dirty="0" smtClean="0">
                <a:solidFill>
                  <a:srgbClr val="C00000"/>
                </a:solidFill>
                <a:latin typeface="Garamond" panose="02020404030301010803" pitchFamily="18" charset="0"/>
              </a:rPr>
              <a:t>(Tax </a:t>
            </a:r>
            <a:r>
              <a:rPr lang="en-US" dirty="0">
                <a:solidFill>
                  <a:srgbClr val="C00000"/>
                </a:solidFill>
                <a:latin typeface="Garamond" panose="02020404030301010803" pitchFamily="18" charset="0"/>
              </a:rPr>
              <a:t>base should be increased not the tax </a:t>
            </a:r>
            <a:r>
              <a:rPr lang="en-US" dirty="0" smtClean="0">
                <a:solidFill>
                  <a:srgbClr val="C00000"/>
                </a:solidFill>
                <a:latin typeface="Garamond" panose="02020404030301010803" pitchFamily="18" charset="0"/>
              </a:rPr>
              <a:t>rate)</a:t>
            </a:r>
            <a:endParaRPr lang="en-US" dirty="0">
              <a:solidFill>
                <a:srgbClr val="C00000"/>
              </a:solidFill>
              <a:latin typeface="Garamond" panose="02020404030301010803" pitchFamily="18" charset="0"/>
            </a:endParaRPr>
          </a:p>
          <a:p>
            <a:pPr lvl="1"/>
            <a:r>
              <a:rPr lang="en-US" dirty="0" smtClean="0">
                <a:solidFill>
                  <a:srgbClr val="0070C0"/>
                </a:solidFill>
                <a:latin typeface="Garamond" panose="02020404030301010803" pitchFamily="18" charset="0"/>
              </a:rPr>
              <a:t>Tax increase </a:t>
            </a:r>
            <a:r>
              <a:rPr lang="en-US" dirty="0">
                <a:solidFill>
                  <a:srgbClr val="0070C0"/>
                </a:solidFill>
                <a:latin typeface="Garamond" panose="02020404030301010803" pitchFamily="18" charset="0"/>
              </a:rPr>
              <a:t>should be </a:t>
            </a:r>
            <a:r>
              <a:rPr lang="en-US" dirty="0" smtClean="0">
                <a:solidFill>
                  <a:srgbClr val="0070C0"/>
                </a:solidFill>
                <a:latin typeface="Garamond" panose="02020404030301010803" pitchFamily="18" charset="0"/>
              </a:rPr>
              <a:t>graduated </a:t>
            </a:r>
            <a:endParaRPr lang="en-US" dirty="0">
              <a:solidFill>
                <a:srgbClr val="0070C0"/>
              </a:solidFill>
              <a:latin typeface="Garamond" panose="02020404030301010803" pitchFamily="18" charset="0"/>
            </a:endParaRP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15</a:t>
            </a:fld>
            <a:endParaRPr lang="en-IN"/>
          </a:p>
        </p:txBody>
      </p:sp>
    </p:spTree>
    <p:extLst>
      <p:ext uri="{BB962C8B-B14F-4D97-AF65-F5344CB8AC3E}">
        <p14:creationId xmlns:p14="http://schemas.microsoft.com/office/powerpoint/2010/main" val="302005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normAutofit/>
          </a:bodyPr>
          <a:lstStyle/>
          <a:p>
            <a:r>
              <a:rPr lang="en-US" sz="3600" b="1" dirty="0">
                <a:solidFill>
                  <a:srgbClr val="C00000"/>
                </a:solidFill>
                <a:latin typeface="Garamond" panose="02020404030301010803" pitchFamily="18" charset="0"/>
              </a:rPr>
              <a:t>Principles of </a:t>
            </a:r>
            <a:r>
              <a:rPr lang="en-US" sz="3600" b="1" dirty="0" smtClean="0">
                <a:solidFill>
                  <a:srgbClr val="C00000"/>
                </a:solidFill>
                <a:latin typeface="Garamond" panose="02020404030301010803" pitchFamily="18" charset="0"/>
              </a:rPr>
              <a:t>Taxation  					</a:t>
            </a:r>
            <a:r>
              <a:rPr lang="en-US" sz="3600" b="1" dirty="0" err="1" smtClean="0">
                <a:solidFill>
                  <a:srgbClr val="C00000"/>
                </a:solidFill>
                <a:latin typeface="Garamond" panose="02020404030301010803" pitchFamily="18" charset="0"/>
              </a:rPr>
              <a:t>Cont</a:t>
            </a:r>
            <a:r>
              <a:rPr lang="en-US" sz="3600" b="1" dirty="0" smtClean="0">
                <a:solidFill>
                  <a:srgbClr val="C00000"/>
                </a:solidFill>
                <a:latin typeface="Garamond" panose="02020404030301010803" pitchFamily="18" charset="0"/>
              </a:rPr>
              <a:t>…</a:t>
            </a:r>
            <a:endParaRPr lang="en-US" sz="3600" dirty="0"/>
          </a:p>
        </p:txBody>
      </p:sp>
      <p:sp>
        <p:nvSpPr>
          <p:cNvPr id="3" name="Content Placeholder 2"/>
          <p:cNvSpPr>
            <a:spLocks noGrp="1"/>
          </p:cNvSpPr>
          <p:nvPr>
            <p:ph idx="1"/>
          </p:nvPr>
        </p:nvSpPr>
        <p:spPr>
          <a:xfrm>
            <a:off x="838200" y="1271451"/>
            <a:ext cx="10515600" cy="4905512"/>
          </a:xfrm>
        </p:spPr>
        <p:txBody>
          <a:bodyPr>
            <a:normAutofit lnSpcReduction="10000"/>
          </a:bodyPr>
          <a:lstStyle/>
          <a:p>
            <a:r>
              <a:rPr lang="en-US" dirty="0">
                <a:latin typeface="Garamond" panose="02020404030301010803" pitchFamily="18" charset="0"/>
              </a:rPr>
              <a:t>Kautilya recognized that </a:t>
            </a:r>
            <a:r>
              <a:rPr lang="en-US" dirty="0">
                <a:solidFill>
                  <a:srgbClr val="C00000"/>
                </a:solidFill>
                <a:latin typeface="Garamond" panose="02020404030301010803" pitchFamily="18" charset="0"/>
              </a:rPr>
              <a:t>a prosperous and stable kingdom has to be founded  on a well-developed and administered tax system.</a:t>
            </a:r>
          </a:p>
          <a:p>
            <a:r>
              <a:rPr lang="en-US" dirty="0">
                <a:latin typeface="Garamond" panose="02020404030301010803" pitchFamily="18" charset="0"/>
              </a:rPr>
              <a:t>Kautilya’s advice on the ideal tax system was based on achieving the </a:t>
            </a:r>
            <a:r>
              <a:rPr lang="en-US" dirty="0" smtClean="0">
                <a:latin typeface="Garamond" panose="02020404030301010803" pitchFamily="18" charset="0"/>
              </a:rPr>
              <a:t>objectives</a:t>
            </a:r>
            <a:r>
              <a:rPr lang="en-US" dirty="0">
                <a:latin typeface="Garamond" panose="02020404030301010803" pitchFamily="18" charset="0"/>
              </a:rPr>
              <a:t>:</a:t>
            </a:r>
          </a:p>
          <a:p>
            <a:pPr lvl="1"/>
            <a:r>
              <a:rPr lang="en-US" dirty="0">
                <a:solidFill>
                  <a:srgbClr val="0070C0"/>
                </a:solidFill>
                <a:latin typeface="Garamond" panose="02020404030301010803" pitchFamily="18" charset="0"/>
              </a:rPr>
              <a:t>Gaining as much tax revenue as possible for the king</a:t>
            </a:r>
          </a:p>
          <a:p>
            <a:pPr lvl="1"/>
            <a:r>
              <a:rPr lang="en-US" dirty="0">
                <a:solidFill>
                  <a:srgbClr val="0070C0"/>
                </a:solidFill>
                <a:latin typeface="Garamond" panose="02020404030301010803" pitchFamily="18" charset="0"/>
              </a:rPr>
              <a:t>Promoting economic growth and development </a:t>
            </a:r>
            <a:endParaRPr lang="en-US" dirty="0" smtClean="0">
              <a:solidFill>
                <a:srgbClr val="0070C0"/>
              </a:solidFill>
              <a:latin typeface="Garamond" panose="02020404030301010803" pitchFamily="18" charset="0"/>
            </a:endParaRPr>
          </a:p>
          <a:p>
            <a:pPr lvl="1"/>
            <a:r>
              <a:rPr lang="en-US" dirty="0" smtClean="0">
                <a:solidFill>
                  <a:srgbClr val="0070C0"/>
                </a:solidFill>
                <a:latin typeface="Garamond" panose="02020404030301010803" pitchFamily="18" charset="0"/>
              </a:rPr>
              <a:t>Ensuring </a:t>
            </a:r>
            <a:r>
              <a:rPr lang="en-US" dirty="0">
                <a:solidFill>
                  <a:srgbClr val="0070C0"/>
                </a:solidFill>
                <a:latin typeface="Garamond" panose="02020404030301010803" pitchFamily="18" charset="0"/>
              </a:rPr>
              <a:t>that resources are used efficiently</a:t>
            </a:r>
          </a:p>
          <a:p>
            <a:pPr lvl="1"/>
            <a:r>
              <a:rPr lang="en-US" dirty="0">
                <a:solidFill>
                  <a:srgbClr val="0070C0"/>
                </a:solidFill>
                <a:latin typeface="Garamond" panose="02020404030301010803" pitchFamily="18" charset="0"/>
              </a:rPr>
              <a:t>Applying taxes that are ‘fair’ and ‘just’</a:t>
            </a:r>
          </a:p>
          <a:p>
            <a:r>
              <a:rPr lang="en-IN" dirty="0">
                <a:latin typeface="Garamond" panose="02020404030301010803" pitchFamily="18" charset="0"/>
              </a:rPr>
              <a:t>In ideal </a:t>
            </a:r>
            <a:r>
              <a:rPr lang="en-IN" dirty="0" err="1">
                <a:latin typeface="Garamond" panose="02020404030301010803" pitchFamily="18" charset="0"/>
              </a:rPr>
              <a:t>Kautilyan</a:t>
            </a:r>
            <a:r>
              <a:rPr lang="en-IN" dirty="0">
                <a:latin typeface="Garamond" panose="02020404030301010803" pitchFamily="18" charset="0"/>
              </a:rPr>
              <a:t> State, the revenue came for the Monarch from two sources</a:t>
            </a:r>
          </a:p>
          <a:p>
            <a:pPr lvl="1"/>
            <a:r>
              <a:rPr lang="en-IN" dirty="0">
                <a:solidFill>
                  <a:srgbClr val="C00000"/>
                </a:solidFill>
                <a:latin typeface="Garamond" panose="02020404030301010803" pitchFamily="18" charset="0"/>
              </a:rPr>
              <a:t>Sales of the Minerals, timber and agricultural products</a:t>
            </a:r>
          </a:p>
          <a:p>
            <a:pPr lvl="1"/>
            <a:r>
              <a:rPr lang="en-IN" dirty="0">
                <a:solidFill>
                  <a:srgbClr val="C00000"/>
                </a:solidFill>
                <a:latin typeface="Garamond" panose="02020404030301010803" pitchFamily="18" charset="0"/>
              </a:rPr>
              <a:t>Taxes from private income, wealth and products, including foreign trade</a:t>
            </a:r>
          </a:p>
          <a:p>
            <a:endParaRPr lang="en-IN"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16</a:t>
            </a:fld>
            <a:endParaRPr lang="en-IN"/>
          </a:p>
        </p:txBody>
      </p:sp>
    </p:spTree>
    <p:extLst>
      <p:ext uri="{BB962C8B-B14F-4D97-AF65-F5344CB8AC3E}">
        <p14:creationId xmlns:p14="http://schemas.microsoft.com/office/powerpoint/2010/main" val="383983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5"/>
          </a:xfrm>
        </p:spPr>
        <p:txBody>
          <a:bodyPr>
            <a:normAutofit fontScale="90000"/>
          </a:bodyPr>
          <a:lstStyle/>
          <a:p>
            <a:r>
              <a:rPr lang="en-US" sz="3600" b="1" dirty="0" smtClean="0">
                <a:solidFill>
                  <a:srgbClr val="C00000"/>
                </a:solidFill>
                <a:latin typeface="Garamond" panose="02020404030301010803" pitchFamily="18" charset="0"/>
              </a:rPr>
              <a:t/>
            </a:r>
            <a:br>
              <a:rPr lang="en-US" sz="3600" b="1" dirty="0" smtClean="0">
                <a:solidFill>
                  <a:srgbClr val="C00000"/>
                </a:solidFill>
                <a:latin typeface="Garamond" panose="02020404030301010803" pitchFamily="18" charset="0"/>
              </a:rPr>
            </a:br>
            <a:r>
              <a:rPr lang="en-US" sz="3600" b="1" dirty="0" smtClean="0">
                <a:solidFill>
                  <a:srgbClr val="C00000"/>
                </a:solidFill>
                <a:latin typeface="Garamond" panose="02020404030301010803" pitchFamily="18" charset="0"/>
              </a:rPr>
              <a:t>Labor Theory </a:t>
            </a:r>
            <a:r>
              <a:rPr lang="en-US" sz="3600" b="1" dirty="0">
                <a:solidFill>
                  <a:srgbClr val="C00000"/>
                </a:solidFill>
                <a:latin typeface="Garamond" panose="02020404030301010803" pitchFamily="18" charset="0"/>
              </a:rPr>
              <a:t>of Value</a:t>
            </a:r>
            <a:r>
              <a:rPr lang="en-US" dirty="0">
                <a:latin typeface="Blackadder ITC" panose="04020505051007020D02" pitchFamily="82" charset="0"/>
              </a:rPr>
              <a:t/>
            </a:r>
            <a:br>
              <a:rPr lang="en-US" dirty="0">
                <a:latin typeface="Blackadder ITC" panose="04020505051007020D02" pitchFamily="82" charset="0"/>
              </a:rPr>
            </a:br>
            <a:endParaRPr lang="en-US" dirty="0"/>
          </a:p>
        </p:txBody>
      </p:sp>
      <p:sp>
        <p:nvSpPr>
          <p:cNvPr id="3" name="Content Placeholder 2"/>
          <p:cNvSpPr>
            <a:spLocks noGrp="1"/>
          </p:cNvSpPr>
          <p:nvPr>
            <p:ph idx="1"/>
          </p:nvPr>
        </p:nvSpPr>
        <p:spPr>
          <a:xfrm>
            <a:off x="838200" y="966651"/>
            <a:ext cx="10515600" cy="5210312"/>
          </a:xfrm>
        </p:spPr>
        <p:txBody>
          <a:bodyPr/>
          <a:lstStyle/>
          <a:p>
            <a:r>
              <a:rPr lang="en-US" dirty="0">
                <a:latin typeface="Garamond" panose="02020404030301010803" pitchFamily="18" charset="0"/>
              </a:rPr>
              <a:t>Kautilya advocated </a:t>
            </a:r>
            <a:r>
              <a:rPr lang="en-US" dirty="0">
                <a:solidFill>
                  <a:srgbClr val="C00000"/>
                </a:solidFill>
                <a:latin typeface="Garamond" panose="02020404030301010803" pitchFamily="18" charset="0"/>
              </a:rPr>
              <a:t>a wage system </a:t>
            </a:r>
            <a:r>
              <a:rPr lang="en-US" dirty="0" smtClean="0">
                <a:solidFill>
                  <a:srgbClr val="C00000"/>
                </a:solidFill>
                <a:latin typeface="Garamond" panose="02020404030301010803" pitchFamily="18" charset="0"/>
              </a:rPr>
              <a:t>based on the economic </a:t>
            </a:r>
            <a:r>
              <a:rPr lang="en-US" dirty="0">
                <a:solidFill>
                  <a:srgbClr val="C00000"/>
                </a:solidFill>
                <a:latin typeface="Garamond" panose="02020404030301010803" pitchFamily="18" charset="0"/>
              </a:rPr>
              <a:t>value </a:t>
            </a:r>
            <a:r>
              <a:rPr lang="en-US" dirty="0" smtClean="0">
                <a:solidFill>
                  <a:srgbClr val="C00000"/>
                </a:solidFill>
                <a:latin typeface="Garamond" panose="02020404030301010803" pitchFamily="18" charset="0"/>
              </a:rPr>
              <a:t>created </a:t>
            </a:r>
            <a:r>
              <a:rPr lang="en-US" dirty="0" smtClean="0">
                <a:latin typeface="Garamond" panose="02020404030301010803" pitchFamily="18" charset="0"/>
              </a:rPr>
              <a:t>and </a:t>
            </a:r>
            <a:r>
              <a:rPr lang="en-US" dirty="0">
                <a:latin typeface="Garamond" panose="02020404030301010803" pitchFamily="18" charset="0"/>
              </a:rPr>
              <a:t>encouraged </a:t>
            </a:r>
            <a:r>
              <a:rPr lang="en-US" dirty="0" smtClean="0">
                <a:latin typeface="Garamond" panose="02020404030301010803" pitchFamily="18" charset="0"/>
              </a:rPr>
              <a:t>people </a:t>
            </a:r>
            <a:r>
              <a:rPr lang="en-US" dirty="0">
                <a:latin typeface="Garamond" panose="02020404030301010803" pitchFamily="18" charset="0"/>
              </a:rPr>
              <a:t>to work harder and more efficiently.</a:t>
            </a:r>
          </a:p>
          <a:p>
            <a:r>
              <a:rPr lang="en-US" dirty="0">
                <a:latin typeface="Garamond" panose="02020404030301010803" pitchFamily="18" charset="0"/>
              </a:rPr>
              <a:t>Kautilya </a:t>
            </a:r>
            <a:r>
              <a:rPr lang="en-US" dirty="0" smtClean="0">
                <a:latin typeface="Garamond" panose="02020404030301010803" pitchFamily="18" charset="0"/>
              </a:rPr>
              <a:t>recognized </a:t>
            </a:r>
            <a:r>
              <a:rPr lang="en-US" dirty="0">
                <a:latin typeface="Garamond" panose="02020404030301010803" pitchFamily="18" charset="0"/>
              </a:rPr>
              <a:t>three distinct components for determining the market value of labor:</a:t>
            </a:r>
          </a:p>
          <a:p>
            <a:pPr lvl="1"/>
            <a:r>
              <a:rPr lang="en-US" dirty="0">
                <a:solidFill>
                  <a:srgbClr val="0070C0"/>
                </a:solidFill>
                <a:latin typeface="Garamond" panose="02020404030301010803" pitchFamily="18" charset="0"/>
              </a:rPr>
              <a:t>The level of skill required (the human capital)</a:t>
            </a:r>
          </a:p>
          <a:p>
            <a:pPr lvl="1"/>
            <a:r>
              <a:rPr lang="en-US" dirty="0">
                <a:solidFill>
                  <a:srgbClr val="0070C0"/>
                </a:solidFill>
                <a:latin typeface="Garamond" panose="02020404030301010803" pitchFamily="18" charset="0"/>
              </a:rPr>
              <a:t>Labor hours worked</a:t>
            </a:r>
            <a:r>
              <a:rPr lang="en-US" dirty="0">
                <a:latin typeface="Garamond" panose="02020404030301010803" pitchFamily="18" charset="0"/>
              </a:rPr>
              <a:t>, and </a:t>
            </a:r>
          </a:p>
          <a:p>
            <a:pPr lvl="1"/>
            <a:r>
              <a:rPr lang="en-US" dirty="0">
                <a:solidFill>
                  <a:srgbClr val="0070C0"/>
                </a:solidFill>
                <a:latin typeface="Garamond" panose="02020404030301010803" pitchFamily="18" charset="0"/>
              </a:rPr>
              <a:t>Units of output produced </a:t>
            </a:r>
            <a:r>
              <a:rPr lang="en-US" dirty="0">
                <a:latin typeface="Garamond" panose="02020404030301010803" pitchFamily="18" charset="0"/>
              </a:rPr>
              <a:t>(the labor productivity)</a:t>
            </a: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17</a:t>
            </a:fld>
            <a:endParaRPr lang="en-IN"/>
          </a:p>
        </p:txBody>
      </p:sp>
    </p:spTree>
    <p:extLst>
      <p:ext uri="{BB962C8B-B14F-4D97-AF65-F5344CB8AC3E}">
        <p14:creationId xmlns:p14="http://schemas.microsoft.com/office/powerpoint/2010/main" val="30121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486"/>
          </a:xfrm>
        </p:spPr>
        <p:txBody>
          <a:bodyPr>
            <a:normAutofit fontScale="90000"/>
          </a:bodyPr>
          <a:lstStyle/>
          <a:p>
            <a:r>
              <a:rPr lang="en-US" b="1" dirty="0">
                <a:solidFill>
                  <a:srgbClr val="C00000"/>
                </a:solidFill>
                <a:latin typeface="Garamond" panose="02020404030301010803" pitchFamily="18" charset="0"/>
              </a:rPr>
              <a:t>Labor Theory of Value</a:t>
            </a:r>
            <a:endParaRPr lang="en-US" dirty="0"/>
          </a:p>
        </p:txBody>
      </p:sp>
      <p:sp>
        <p:nvSpPr>
          <p:cNvPr id="3" name="Content Placeholder 2"/>
          <p:cNvSpPr>
            <a:spLocks noGrp="1"/>
          </p:cNvSpPr>
          <p:nvPr>
            <p:ph idx="1"/>
          </p:nvPr>
        </p:nvSpPr>
        <p:spPr>
          <a:xfrm>
            <a:off x="838200" y="1262743"/>
            <a:ext cx="10515600" cy="4914220"/>
          </a:xfrm>
        </p:spPr>
        <p:txBody>
          <a:bodyPr>
            <a:normAutofit lnSpcReduction="10000"/>
          </a:bodyPr>
          <a:lstStyle/>
          <a:p>
            <a:pPr marL="285750" indent="-285750"/>
            <a:r>
              <a:rPr lang="en-US" dirty="0" smtClean="0">
                <a:latin typeface="Garamond" panose="02020404030301010803" pitchFamily="18" charset="0"/>
              </a:rPr>
              <a:t>For wages </a:t>
            </a:r>
            <a:r>
              <a:rPr lang="en-US" dirty="0">
                <a:latin typeface="Garamond" panose="02020404030301010803" pitchFamily="18" charset="0"/>
              </a:rPr>
              <a:t>not previously settled, the amount shall be fixed in proportion to </a:t>
            </a:r>
            <a:r>
              <a:rPr lang="en-US" sz="3200" dirty="0">
                <a:latin typeface="Garamond" panose="02020404030301010803" pitchFamily="18" charset="0"/>
              </a:rPr>
              <a:t>the work done and the time spent in doing it. </a:t>
            </a:r>
            <a:endParaRPr lang="en-US" sz="3200" dirty="0" smtClean="0">
              <a:latin typeface="Garamond" panose="02020404030301010803" pitchFamily="18" charset="0"/>
            </a:endParaRPr>
          </a:p>
          <a:p>
            <a:pPr marL="285750" indent="-285750"/>
            <a:r>
              <a:rPr lang="en-US" sz="3200" dirty="0" smtClean="0">
                <a:latin typeface="Garamond" panose="02020404030301010803" pitchFamily="18" charset="0"/>
              </a:rPr>
              <a:t>Wages </a:t>
            </a:r>
            <a:r>
              <a:rPr lang="en-US" sz="3200" dirty="0">
                <a:latin typeface="Garamond" panose="02020404030301010803" pitchFamily="18" charset="0"/>
              </a:rPr>
              <a:t>being previously </a:t>
            </a:r>
            <a:r>
              <a:rPr lang="en-US" dirty="0">
                <a:latin typeface="Garamond" panose="02020404030301010803" pitchFamily="18" charset="0"/>
              </a:rPr>
              <a:t>unsettled, </a:t>
            </a:r>
            <a:endParaRPr lang="en-US" dirty="0" smtClean="0">
              <a:latin typeface="Garamond" panose="02020404030301010803" pitchFamily="18" charset="0"/>
            </a:endParaRPr>
          </a:p>
          <a:p>
            <a:pPr marL="285750" indent="-285750"/>
            <a:r>
              <a:rPr lang="en-US" dirty="0" smtClean="0">
                <a:solidFill>
                  <a:srgbClr val="0070C0"/>
                </a:solidFill>
                <a:latin typeface="Garamond" panose="02020404030301010803" pitchFamily="18" charset="0"/>
              </a:rPr>
              <a:t>A cultivator </a:t>
            </a:r>
            <a:r>
              <a:rPr lang="en-US" dirty="0">
                <a:solidFill>
                  <a:srgbClr val="0070C0"/>
                </a:solidFill>
                <a:latin typeface="Garamond" panose="02020404030301010803" pitchFamily="18" charset="0"/>
              </a:rPr>
              <a:t>shall obtain 1/10th of the crops </a:t>
            </a:r>
            <a:r>
              <a:rPr lang="en-US" dirty="0" smtClean="0">
                <a:solidFill>
                  <a:srgbClr val="0070C0"/>
                </a:solidFill>
                <a:latin typeface="Garamond" panose="02020404030301010803" pitchFamily="18" charset="0"/>
              </a:rPr>
              <a:t>grown</a:t>
            </a:r>
          </a:p>
          <a:p>
            <a:pPr marL="285750" indent="-285750"/>
            <a:r>
              <a:rPr lang="en-US" dirty="0" smtClean="0">
                <a:solidFill>
                  <a:srgbClr val="0070C0"/>
                </a:solidFill>
                <a:latin typeface="Garamond" panose="02020404030301010803" pitchFamily="18" charset="0"/>
              </a:rPr>
              <a:t>A herdsman </a:t>
            </a:r>
            <a:r>
              <a:rPr lang="en-US" dirty="0">
                <a:solidFill>
                  <a:srgbClr val="0070C0"/>
                </a:solidFill>
                <a:latin typeface="Garamond" panose="02020404030301010803" pitchFamily="18" charset="0"/>
              </a:rPr>
              <a:t>1/10th of the </a:t>
            </a:r>
            <a:r>
              <a:rPr lang="en-US" dirty="0" smtClean="0">
                <a:solidFill>
                  <a:srgbClr val="0070C0"/>
                </a:solidFill>
                <a:latin typeface="Garamond" panose="02020404030301010803" pitchFamily="18" charset="0"/>
              </a:rPr>
              <a:t>clarified butter,</a:t>
            </a:r>
          </a:p>
          <a:p>
            <a:pPr marL="285750" indent="-285750"/>
            <a:r>
              <a:rPr lang="en-US" dirty="0" smtClean="0">
                <a:solidFill>
                  <a:srgbClr val="0070C0"/>
                </a:solidFill>
                <a:latin typeface="Garamond" panose="02020404030301010803" pitchFamily="18" charset="0"/>
              </a:rPr>
              <a:t>A trader </a:t>
            </a:r>
            <a:r>
              <a:rPr lang="en-US" dirty="0">
                <a:solidFill>
                  <a:srgbClr val="0070C0"/>
                </a:solidFill>
                <a:latin typeface="Garamond" panose="02020404030301010803" pitchFamily="18" charset="0"/>
              </a:rPr>
              <a:t>1/10th of the </a:t>
            </a:r>
            <a:r>
              <a:rPr lang="en-US" dirty="0" smtClean="0">
                <a:solidFill>
                  <a:srgbClr val="0070C0"/>
                </a:solidFill>
                <a:latin typeface="Garamond" panose="02020404030301010803" pitchFamily="18" charset="0"/>
              </a:rPr>
              <a:t>sales proceeds</a:t>
            </a:r>
            <a:r>
              <a:rPr lang="en-US" dirty="0">
                <a:latin typeface="Garamond" panose="02020404030301010803" pitchFamily="18" charset="0"/>
              </a:rPr>
              <a:t> </a:t>
            </a:r>
            <a:r>
              <a:rPr lang="en-US" dirty="0" smtClean="0">
                <a:latin typeface="Garamond" panose="02020404030301010803" pitchFamily="18" charset="0"/>
              </a:rPr>
              <a:t>(</a:t>
            </a:r>
            <a:r>
              <a:rPr lang="en-US" dirty="0" err="1" smtClean="0">
                <a:latin typeface="Garamond" panose="02020404030301010803" pitchFamily="18" charset="0"/>
              </a:rPr>
              <a:t>Shamasastry</a:t>
            </a:r>
            <a:r>
              <a:rPr lang="en-US" dirty="0">
                <a:latin typeface="Garamond" panose="02020404030301010803" pitchFamily="18" charset="0"/>
              </a:rPr>
              <a:t>, p 208)</a:t>
            </a:r>
          </a:p>
          <a:p>
            <a:pPr marL="285750" indent="-285750"/>
            <a:r>
              <a:rPr lang="en-US" dirty="0">
                <a:latin typeface="Garamond" panose="02020404030301010803" pitchFamily="18" charset="0"/>
              </a:rPr>
              <a:t>To prevent deception by employers, </a:t>
            </a:r>
            <a:r>
              <a:rPr lang="en-US" dirty="0" smtClean="0">
                <a:latin typeface="Garamond" panose="02020404030301010803" pitchFamily="18" charset="0"/>
              </a:rPr>
              <a:t>cultivators </a:t>
            </a:r>
            <a:r>
              <a:rPr lang="en-US" dirty="0">
                <a:latin typeface="Garamond" panose="02020404030301010803" pitchFamily="18" charset="0"/>
              </a:rPr>
              <a:t>or merchants shall either at the end or in the middle of their cultivation or manufacture pay the </a:t>
            </a:r>
            <a:r>
              <a:rPr lang="en-US" dirty="0" err="1">
                <a:latin typeface="Garamond" panose="02020404030301010803" pitchFamily="18" charset="0"/>
              </a:rPr>
              <a:t>labourers</a:t>
            </a:r>
            <a:r>
              <a:rPr lang="en-US" dirty="0">
                <a:latin typeface="Garamond" panose="02020404030301010803" pitchFamily="18" charset="0"/>
              </a:rPr>
              <a:t> proportionate wages. </a:t>
            </a:r>
            <a:endParaRPr lang="en-US" dirty="0" smtClean="0">
              <a:latin typeface="Garamond" panose="02020404030301010803" pitchFamily="18" charset="0"/>
            </a:endParaRPr>
          </a:p>
          <a:p>
            <a:pPr marL="285750" indent="-285750"/>
            <a:r>
              <a:rPr lang="en-US" dirty="0" smtClean="0">
                <a:solidFill>
                  <a:srgbClr val="C00000"/>
                </a:solidFill>
                <a:latin typeface="Garamond" panose="02020404030301010803" pitchFamily="18" charset="0"/>
              </a:rPr>
              <a:t>Payment </a:t>
            </a:r>
            <a:r>
              <a:rPr lang="en-US" dirty="0">
                <a:solidFill>
                  <a:srgbClr val="C00000"/>
                </a:solidFill>
                <a:latin typeface="Garamond" panose="02020404030301010803" pitchFamily="18" charset="0"/>
              </a:rPr>
              <a:t>to </a:t>
            </a:r>
            <a:r>
              <a:rPr lang="en-US" dirty="0" smtClean="0">
                <a:solidFill>
                  <a:srgbClr val="C00000"/>
                </a:solidFill>
                <a:latin typeface="Garamond" panose="02020404030301010803" pitchFamily="18" charset="0"/>
              </a:rPr>
              <a:t>workers is </a:t>
            </a:r>
            <a:r>
              <a:rPr lang="en-US" dirty="0">
                <a:solidFill>
                  <a:srgbClr val="C00000"/>
                </a:solidFill>
                <a:latin typeface="Garamond" panose="02020404030301010803" pitchFamily="18" charset="0"/>
              </a:rPr>
              <a:t>not contingent on marketing of </a:t>
            </a:r>
            <a:r>
              <a:rPr lang="en-US" dirty="0" smtClean="0">
                <a:solidFill>
                  <a:srgbClr val="C00000"/>
                </a:solidFill>
                <a:latin typeface="Garamond" panose="02020404030301010803" pitchFamily="18" charset="0"/>
              </a:rPr>
              <a:t>goods </a:t>
            </a:r>
            <a:r>
              <a:rPr lang="en-US" dirty="0" smtClean="0">
                <a:latin typeface="Garamond" panose="02020404030301010803" pitchFamily="18" charset="0"/>
              </a:rPr>
              <a:t>(</a:t>
            </a:r>
            <a:r>
              <a:rPr lang="en-US" dirty="0" err="1">
                <a:latin typeface="Garamond" panose="02020404030301010803" pitchFamily="18" charset="0"/>
              </a:rPr>
              <a:t>Nagarajan</a:t>
            </a:r>
            <a:r>
              <a:rPr lang="en-US" dirty="0">
                <a:latin typeface="Garamond" panose="02020404030301010803" pitchFamily="18" charset="0"/>
              </a:rPr>
              <a:t>, p 114)</a:t>
            </a:r>
            <a:endParaRPr lang="en-IN" dirty="0">
              <a:latin typeface="Garamond" panose="02020404030301010803" pitchFamily="18" charset="0"/>
            </a:endParaRP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18</a:t>
            </a:fld>
            <a:endParaRPr lang="en-IN"/>
          </a:p>
        </p:txBody>
      </p:sp>
    </p:spTree>
    <p:extLst>
      <p:ext uri="{BB962C8B-B14F-4D97-AF65-F5344CB8AC3E}">
        <p14:creationId xmlns:p14="http://schemas.microsoft.com/office/powerpoint/2010/main" val="129349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49351-20AA-481C-86A9-FA7E4C899485}"/>
              </a:ext>
            </a:extLst>
          </p:cNvPr>
          <p:cNvSpPr>
            <a:spLocks noGrp="1"/>
          </p:cNvSpPr>
          <p:nvPr>
            <p:ph type="title"/>
          </p:nvPr>
        </p:nvSpPr>
        <p:spPr/>
        <p:txBody>
          <a:bodyPr>
            <a:normAutofit/>
          </a:bodyPr>
          <a:lstStyle/>
          <a:p>
            <a:r>
              <a:rPr lang="en-IN" sz="3600" b="1" dirty="0" err="1" smtClean="0">
                <a:solidFill>
                  <a:srgbClr val="C00000"/>
                </a:solidFill>
                <a:latin typeface="Garamond" panose="02020404030301010803" pitchFamily="18" charset="0"/>
              </a:rPr>
              <a:t>Athashastrá’s</a:t>
            </a:r>
            <a:r>
              <a:rPr lang="en-IN" sz="3600" b="1" dirty="0" smtClean="0">
                <a:solidFill>
                  <a:srgbClr val="C00000"/>
                </a:solidFill>
                <a:latin typeface="Garamond" panose="02020404030301010803" pitchFamily="18" charset="0"/>
              </a:rPr>
              <a:t> Relevance </a:t>
            </a:r>
            <a:r>
              <a:rPr lang="en-IN" sz="3600" b="1" dirty="0">
                <a:solidFill>
                  <a:srgbClr val="C00000"/>
                </a:solidFill>
                <a:latin typeface="Garamond" panose="02020404030301010803" pitchFamily="18" charset="0"/>
              </a:rPr>
              <a:t>in History</a:t>
            </a:r>
          </a:p>
        </p:txBody>
      </p:sp>
      <p:sp>
        <p:nvSpPr>
          <p:cNvPr id="3" name="Content Placeholder 2">
            <a:extLst>
              <a:ext uri="{FF2B5EF4-FFF2-40B4-BE49-F238E27FC236}">
                <a16:creationId xmlns:a16="http://schemas.microsoft.com/office/drawing/2014/main" xmlns="" id="{D8127EE1-C877-4CA6-8E67-043FD57D502C}"/>
              </a:ext>
            </a:extLst>
          </p:cNvPr>
          <p:cNvSpPr>
            <a:spLocks noGrp="1"/>
          </p:cNvSpPr>
          <p:nvPr>
            <p:ph idx="1"/>
          </p:nvPr>
        </p:nvSpPr>
        <p:spPr>
          <a:xfrm>
            <a:off x="838200" y="1825625"/>
            <a:ext cx="10774680" cy="4351338"/>
          </a:xfrm>
        </p:spPr>
        <p:txBody>
          <a:bodyPr>
            <a:normAutofit fontScale="77500" lnSpcReduction="20000"/>
          </a:bodyPr>
          <a:lstStyle/>
          <a:p>
            <a:pPr algn="just"/>
            <a:r>
              <a:rPr lang="en-US" sz="2800" b="0" i="0" dirty="0">
                <a:solidFill>
                  <a:srgbClr val="000000"/>
                </a:solidFill>
                <a:effectLst/>
                <a:latin typeface="Garamond" panose="02020404030301010803" pitchFamily="18" charset="0"/>
              </a:rPr>
              <a:t>Johann Jakob Meyer, the German Indologist and translator of the </a:t>
            </a:r>
            <a:r>
              <a:rPr lang="en-US" sz="2800" b="0" i="1" dirty="0" err="1">
                <a:solidFill>
                  <a:srgbClr val="000000"/>
                </a:solidFill>
                <a:effectLst/>
                <a:latin typeface="Garamond" panose="02020404030301010803" pitchFamily="18" charset="0"/>
              </a:rPr>
              <a:t>Arthasastra</a:t>
            </a:r>
            <a:r>
              <a:rPr lang="en-US" sz="2800" b="0" i="1" dirty="0">
                <a:solidFill>
                  <a:srgbClr val="000000"/>
                </a:solidFill>
                <a:effectLst/>
                <a:latin typeface="Garamond" panose="02020404030301010803" pitchFamily="18" charset="0"/>
              </a:rPr>
              <a:t> </a:t>
            </a:r>
            <a:r>
              <a:rPr lang="en-US" sz="2800" b="0" i="0" dirty="0">
                <a:solidFill>
                  <a:srgbClr val="000000"/>
                </a:solidFill>
                <a:effectLst/>
                <a:latin typeface="Garamond" panose="02020404030301010803" pitchFamily="18" charset="0"/>
              </a:rPr>
              <a:t>from Sanskrit to German language in 1927 </a:t>
            </a:r>
            <a:r>
              <a:rPr lang="en-US" dirty="0">
                <a:solidFill>
                  <a:srgbClr val="000000"/>
                </a:solidFill>
                <a:latin typeface="Garamond" panose="02020404030301010803" pitchFamily="18" charset="0"/>
              </a:rPr>
              <a:t>said </a:t>
            </a:r>
            <a:r>
              <a:rPr lang="en-US" sz="2800" b="0" i="0" dirty="0">
                <a:solidFill>
                  <a:srgbClr val="000000"/>
                </a:solidFill>
                <a:effectLst/>
                <a:latin typeface="Garamond" panose="02020404030301010803" pitchFamily="18" charset="0"/>
              </a:rPr>
              <a:t>that the </a:t>
            </a:r>
            <a:r>
              <a:rPr lang="en-US" sz="2800" b="0" i="1" dirty="0" err="1">
                <a:solidFill>
                  <a:srgbClr val="C00000"/>
                </a:solidFill>
                <a:effectLst/>
                <a:latin typeface="Garamond" panose="02020404030301010803" pitchFamily="18" charset="0"/>
              </a:rPr>
              <a:t>Arthasastra</a:t>
            </a:r>
            <a:r>
              <a:rPr lang="en-US" sz="2800" b="0" i="1" dirty="0">
                <a:solidFill>
                  <a:srgbClr val="C00000"/>
                </a:solidFill>
                <a:effectLst/>
                <a:latin typeface="Garamond" panose="02020404030301010803" pitchFamily="18" charset="0"/>
              </a:rPr>
              <a:t> </a:t>
            </a:r>
            <a:r>
              <a:rPr lang="en-US" sz="2800" b="0" i="0" dirty="0">
                <a:solidFill>
                  <a:srgbClr val="C00000"/>
                </a:solidFill>
                <a:effectLst/>
                <a:latin typeface="Garamond" panose="02020404030301010803" pitchFamily="18" charset="0"/>
              </a:rPr>
              <a:t>was not a book but a library of ancient India</a:t>
            </a:r>
            <a:r>
              <a:rPr lang="en-US" sz="2800" b="0" i="0" dirty="0">
                <a:solidFill>
                  <a:srgbClr val="000000"/>
                </a:solidFill>
                <a:effectLst/>
                <a:latin typeface="Garamond" panose="02020404030301010803" pitchFamily="18" charset="0"/>
              </a:rPr>
              <a:t>.</a:t>
            </a:r>
            <a:r>
              <a:rPr lang="en-US" sz="800" b="0" i="0" dirty="0">
                <a:solidFill>
                  <a:srgbClr val="000000"/>
                </a:solidFill>
                <a:effectLst/>
                <a:latin typeface="Garamond" panose="02020404030301010803" pitchFamily="18" charset="0"/>
              </a:rPr>
              <a:t> </a:t>
            </a:r>
          </a:p>
          <a:p>
            <a:pPr algn="just"/>
            <a:r>
              <a:rPr lang="en-US" sz="2800" b="0" i="0" dirty="0" smtClean="0">
                <a:solidFill>
                  <a:srgbClr val="000000"/>
                </a:solidFill>
                <a:effectLst/>
                <a:latin typeface="Garamond" panose="02020404030301010803" pitchFamily="18" charset="0"/>
              </a:rPr>
              <a:t>Masashi </a:t>
            </a:r>
            <a:r>
              <a:rPr lang="en-US" sz="2800" b="0" i="0" dirty="0" err="1">
                <a:solidFill>
                  <a:srgbClr val="000000"/>
                </a:solidFill>
                <a:effectLst/>
                <a:latin typeface="Garamond" panose="02020404030301010803" pitchFamily="18" charset="0"/>
              </a:rPr>
              <a:t>Okuyama</a:t>
            </a:r>
            <a:r>
              <a:rPr lang="en-US" sz="2800" b="0" i="0" dirty="0">
                <a:solidFill>
                  <a:srgbClr val="000000"/>
                </a:solidFill>
                <a:effectLst/>
                <a:latin typeface="Garamond" panose="02020404030301010803" pitchFamily="18" charset="0"/>
              </a:rPr>
              <a:t>, Senior Researcher, International Peace Association, Japan has mentioned that </a:t>
            </a:r>
            <a:r>
              <a:rPr lang="en-US" sz="2800" b="0" i="0" dirty="0">
                <a:solidFill>
                  <a:srgbClr val="C00000"/>
                </a:solidFill>
                <a:effectLst/>
                <a:latin typeface="Garamond" panose="02020404030301010803" pitchFamily="18" charset="0"/>
              </a:rPr>
              <a:t>geopolitics and its practice has been always present </a:t>
            </a:r>
            <a:r>
              <a:rPr lang="en-US" sz="2800" b="0" i="0" dirty="0" smtClean="0">
                <a:solidFill>
                  <a:srgbClr val="C00000"/>
                </a:solidFill>
                <a:effectLst/>
                <a:latin typeface="Garamond" panose="02020404030301010803" pitchFamily="18" charset="0"/>
              </a:rPr>
              <a:t>in India throughout </a:t>
            </a:r>
            <a:r>
              <a:rPr lang="en-US" sz="2800" b="0" i="0" dirty="0">
                <a:solidFill>
                  <a:srgbClr val="C00000"/>
                </a:solidFill>
                <a:effectLst/>
                <a:latin typeface="Garamond" panose="02020404030301010803" pitchFamily="18" charset="0"/>
              </a:rPr>
              <a:t>history and one earliest example of this is Kautilya’s </a:t>
            </a:r>
            <a:r>
              <a:rPr lang="en-US" sz="2800" b="0" i="1" dirty="0" err="1">
                <a:solidFill>
                  <a:srgbClr val="C00000"/>
                </a:solidFill>
                <a:effectLst/>
                <a:latin typeface="Garamond" panose="02020404030301010803" pitchFamily="18" charset="0"/>
              </a:rPr>
              <a:t>Arthasastra</a:t>
            </a:r>
            <a:r>
              <a:rPr lang="en-US" sz="2800" b="0" i="0" dirty="0">
                <a:solidFill>
                  <a:srgbClr val="000000"/>
                </a:solidFill>
                <a:effectLst/>
                <a:latin typeface="Garamond" panose="02020404030301010803" pitchFamily="18" charset="0"/>
              </a:rPr>
              <a:t>.</a:t>
            </a:r>
          </a:p>
          <a:p>
            <a:pPr algn="just"/>
            <a:r>
              <a:rPr lang="en-US" dirty="0" smtClean="0">
                <a:solidFill>
                  <a:srgbClr val="000000"/>
                </a:solidFill>
                <a:latin typeface="Garamond" panose="02020404030301010803" pitchFamily="18" charset="0"/>
              </a:rPr>
              <a:t>L.N</a:t>
            </a:r>
            <a:r>
              <a:rPr lang="en-US" dirty="0">
                <a:solidFill>
                  <a:srgbClr val="000000"/>
                </a:solidFill>
                <a:latin typeface="Garamond" panose="02020404030301010803" pitchFamily="18" charset="0"/>
              </a:rPr>
              <a:t>. </a:t>
            </a:r>
            <a:r>
              <a:rPr lang="en-US" dirty="0" err="1">
                <a:solidFill>
                  <a:srgbClr val="000000"/>
                </a:solidFill>
                <a:latin typeface="Garamond" panose="02020404030301010803" pitchFamily="18" charset="0"/>
              </a:rPr>
              <a:t>Rangarajan</a:t>
            </a:r>
            <a:r>
              <a:rPr lang="en-US" dirty="0">
                <a:solidFill>
                  <a:srgbClr val="000000"/>
                </a:solidFill>
                <a:latin typeface="Garamond" panose="02020404030301010803" pitchFamily="18" charset="0"/>
              </a:rPr>
              <a:t>, a diplomat who has worked on the </a:t>
            </a:r>
            <a:r>
              <a:rPr lang="en-US" i="1" dirty="0" err="1">
                <a:solidFill>
                  <a:srgbClr val="000000"/>
                </a:solidFill>
                <a:latin typeface="Garamond" panose="02020404030301010803" pitchFamily="18" charset="0"/>
              </a:rPr>
              <a:t>Arthasastra</a:t>
            </a:r>
            <a:r>
              <a:rPr lang="en-US" dirty="0">
                <a:solidFill>
                  <a:srgbClr val="000000"/>
                </a:solidFill>
                <a:latin typeface="Garamond" panose="02020404030301010803" pitchFamily="18" charset="0"/>
              </a:rPr>
              <a:t>, </a:t>
            </a:r>
            <a:r>
              <a:rPr lang="en-US" dirty="0" smtClean="0">
                <a:solidFill>
                  <a:srgbClr val="000000"/>
                </a:solidFill>
                <a:latin typeface="Garamond" panose="02020404030301010803" pitchFamily="18" charset="0"/>
              </a:rPr>
              <a:t>argued </a:t>
            </a:r>
            <a:r>
              <a:rPr lang="en-US" dirty="0">
                <a:solidFill>
                  <a:srgbClr val="000000"/>
                </a:solidFill>
                <a:latin typeface="Garamond" panose="02020404030301010803" pitchFamily="18" charset="0"/>
              </a:rPr>
              <a:t>that in so far as the nature of human beings remains the same and states behave in the manner as they always have done, </a:t>
            </a:r>
            <a:r>
              <a:rPr lang="en-US" dirty="0">
                <a:solidFill>
                  <a:srgbClr val="C00000"/>
                </a:solidFill>
                <a:latin typeface="Garamond" panose="02020404030301010803" pitchFamily="18" charset="0"/>
              </a:rPr>
              <a:t>Kautilya becomes relevant</a:t>
            </a:r>
            <a:r>
              <a:rPr lang="en-US" dirty="0">
                <a:solidFill>
                  <a:srgbClr val="000000"/>
                </a:solidFill>
                <a:latin typeface="Garamond" panose="02020404030301010803" pitchFamily="18" charset="0"/>
              </a:rPr>
              <a:t>.</a:t>
            </a:r>
            <a:r>
              <a:rPr lang="en-US" dirty="0"/>
              <a:t> </a:t>
            </a:r>
          </a:p>
          <a:p>
            <a:pPr algn="just"/>
            <a:r>
              <a:rPr lang="en-US" dirty="0">
                <a:solidFill>
                  <a:srgbClr val="000000"/>
                </a:solidFill>
                <a:latin typeface="Garamond" panose="02020404030301010803" pitchFamily="18" charset="0"/>
              </a:rPr>
              <a:t>Some of </a:t>
            </a:r>
            <a:r>
              <a:rPr lang="en-US" dirty="0" smtClean="0">
                <a:solidFill>
                  <a:srgbClr val="000000"/>
                </a:solidFill>
                <a:latin typeface="Garamond" panose="02020404030301010803" pitchFamily="18" charset="0"/>
              </a:rPr>
              <a:t>the Kautilya’s </a:t>
            </a:r>
            <a:r>
              <a:rPr lang="en-US" dirty="0">
                <a:solidFill>
                  <a:srgbClr val="000000"/>
                </a:solidFill>
                <a:latin typeface="Garamond" panose="02020404030301010803" pitchFamily="18" charset="0"/>
              </a:rPr>
              <a:t>classical maxims are: </a:t>
            </a:r>
          </a:p>
          <a:p>
            <a:pPr lvl="1" algn="just">
              <a:buFont typeface="Wingdings" panose="05000000000000000000" pitchFamily="2" charset="2"/>
              <a:buChar char="v"/>
            </a:pPr>
            <a:r>
              <a:rPr lang="en-US" dirty="0" smtClean="0">
                <a:solidFill>
                  <a:srgbClr val="0070C0"/>
                </a:solidFill>
                <a:latin typeface="Garamond" panose="02020404030301010803" pitchFamily="18" charset="0"/>
              </a:rPr>
              <a:t>What </a:t>
            </a:r>
            <a:r>
              <a:rPr lang="en-US" dirty="0">
                <a:solidFill>
                  <a:srgbClr val="0070C0"/>
                </a:solidFill>
                <a:latin typeface="Garamond" panose="02020404030301010803" pitchFamily="18" charset="0"/>
              </a:rPr>
              <a:t>produces </a:t>
            </a:r>
            <a:r>
              <a:rPr lang="en-US" dirty="0" err="1">
                <a:solidFill>
                  <a:srgbClr val="0070C0"/>
                </a:solidFill>
                <a:latin typeface="Garamond" panose="02020404030301010803" pitchFamily="18" charset="0"/>
              </a:rPr>
              <a:t>unfavourable</a:t>
            </a:r>
            <a:r>
              <a:rPr lang="en-US" dirty="0">
                <a:solidFill>
                  <a:srgbClr val="0070C0"/>
                </a:solidFill>
                <a:latin typeface="Garamond" panose="02020404030301010803" pitchFamily="18" charset="0"/>
              </a:rPr>
              <a:t> results is bad </a:t>
            </a:r>
            <a:r>
              <a:rPr lang="en-US" dirty="0" smtClean="0">
                <a:solidFill>
                  <a:srgbClr val="0070C0"/>
                </a:solidFill>
                <a:latin typeface="Garamond" panose="02020404030301010803" pitchFamily="18" charset="0"/>
              </a:rPr>
              <a:t>policy</a:t>
            </a:r>
            <a:r>
              <a:rPr lang="en-US" dirty="0">
                <a:solidFill>
                  <a:srgbClr val="000000"/>
                </a:solidFill>
                <a:latin typeface="Garamond" panose="02020404030301010803" pitchFamily="18" charset="0"/>
              </a:rPr>
              <a:t>.</a:t>
            </a:r>
            <a:endParaRPr lang="en-US" dirty="0">
              <a:solidFill>
                <a:srgbClr val="000000"/>
              </a:solidFill>
              <a:latin typeface="Garamond" panose="02020404030301010803" pitchFamily="18" charset="0"/>
            </a:endParaRPr>
          </a:p>
          <a:p>
            <a:pPr lvl="1" algn="just">
              <a:buFont typeface="Wingdings" panose="05000000000000000000" pitchFamily="2" charset="2"/>
              <a:buChar char="v"/>
            </a:pPr>
            <a:r>
              <a:rPr lang="en-US" dirty="0" smtClean="0">
                <a:solidFill>
                  <a:srgbClr val="0070C0"/>
                </a:solidFill>
                <a:latin typeface="Garamond" panose="02020404030301010803" pitchFamily="18" charset="0"/>
              </a:rPr>
              <a:t>When </a:t>
            </a:r>
            <a:r>
              <a:rPr lang="en-US" dirty="0">
                <a:solidFill>
                  <a:srgbClr val="0070C0"/>
                </a:solidFill>
                <a:latin typeface="Garamond" panose="02020404030301010803" pitchFamily="18" charset="0"/>
              </a:rPr>
              <a:t>the advantages to be derived from peace and war are equal one should prefer peace…. Similarly, if the advantage to be derived from neutrality and war are equal, one should prefer </a:t>
            </a:r>
            <a:r>
              <a:rPr lang="en-US" dirty="0" smtClean="0">
                <a:solidFill>
                  <a:srgbClr val="0070C0"/>
                </a:solidFill>
                <a:latin typeface="Garamond" panose="02020404030301010803" pitchFamily="18" charset="0"/>
              </a:rPr>
              <a:t>neutrality. </a:t>
            </a:r>
            <a:endParaRPr lang="en-IN" dirty="0">
              <a:solidFill>
                <a:srgbClr val="0070C0"/>
              </a:solidFill>
              <a:latin typeface="Garamond" panose="02020404030301010803" pitchFamily="18" charset="0"/>
            </a:endParaRPr>
          </a:p>
          <a:p>
            <a:pPr marL="0" indent="0" algn="just">
              <a:buNone/>
            </a:pP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EB9A132D-C35B-4503-B029-35DBA4E22767}"/>
              </a:ext>
            </a:extLst>
          </p:cNvPr>
          <p:cNvSpPr>
            <a:spLocks noGrp="1"/>
          </p:cNvSpPr>
          <p:nvPr>
            <p:ph type="sldNum" sz="quarter" idx="12"/>
          </p:nvPr>
        </p:nvSpPr>
        <p:spPr/>
        <p:txBody>
          <a:bodyPr/>
          <a:lstStyle/>
          <a:p>
            <a:fld id="{ECBF9317-B1A7-4E64-9A7A-CF09DEB99ECA}" type="slidenum">
              <a:rPr lang="en-IN" smtClean="0">
                <a:solidFill>
                  <a:prstClr val="black">
                    <a:tint val="75000"/>
                  </a:prstClr>
                </a:solidFill>
              </a:rPr>
              <a:pPr/>
              <a:t>19</a:t>
            </a:fld>
            <a:endParaRPr lang="en-IN">
              <a:solidFill>
                <a:prstClr val="black">
                  <a:tint val="75000"/>
                </a:prstClr>
              </a:solidFill>
            </a:endParaRPr>
          </a:p>
        </p:txBody>
      </p:sp>
    </p:spTree>
    <p:extLst>
      <p:ext uri="{BB962C8B-B14F-4D97-AF65-F5344CB8AC3E}">
        <p14:creationId xmlns:p14="http://schemas.microsoft.com/office/powerpoint/2010/main" val="3915765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7C784-36CD-4484-A782-017643DDB585}"/>
              </a:ext>
            </a:extLst>
          </p:cNvPr>
          <p:cNvSpPr>
            <a:spLocks noGrp="1"/>
          </p:cNvSpPr>
          <p:nvPr>
            <p:ph type="title"/>
          </p:nvPr>
        </p:nvSpPr>
        <p:spPr>
          <a:xfrm>
            <a:off x="838200" y="365126"/>
            <a:ext cx="10515600" cy="842328"/>
          </a:xfrm>
        </p:spPr>
        <p:txBody>
          <a:bodyPr>
            <a:normAutofit/>
          </a:bodyPr>
          <a:lstStyle/>
          <a:p>
            <a:r>
              <a:rPr lang="en-IN" sz="3600" b="1" dirty="0">
                <a:solidFill>
                  <a:srgbClr val="C00000"/>
                </a:solidFill>
                <a:latin typeface="Garamond" panose="02020404030301010803" pitchFamily="18" charset="0"/>
              </a:rPr>
              <a:t>Introduction </a:t>
            </a:r>
          </a:p>
        </p:txBody>
      </p:sp>
      <p:sp>
        <p:nvSpPr>
          <p:cNvPr id="3" name="Content Placeholder 2">
            <a:extLst>
              <a:ext uri="{FF2B5EF4-FFF2-40B4-BE49-F238E27FC236}">
                <a16:creationId xmlns:a16="http://schemas.microsoft.com/office/drawing/2014/main" xmlns="" id="{6CD7600C-6B2F-425C-9BF4-5E892A83AAC1}"/>
              </a:ext>
            </a:extLst>
          </p:cNvPr>
          <p:cNvSpPr>
            <a:spLocks noGrp="1"/>
          </p:cNvSpPr>
          <p:nvPr>
            <p:ph idx="1"/>
          </p:nvPr>
        </p:nvSpPr>
        <p:spPr>
          <a:xfrm>
            <a:off x="838200" y="1386840"/>
            <a:ext cx="10515600" cy="4790123"/>
          </a:xfrm>
        </p:spPr>
        <p:txBody>
          <a:bodyPr>
            <a:normAutofit/>
          </a:bodyPr>
          <a:lstStyle/>
          <a:p>
            <a:pPr algn="just"/>
            <a:r>
              <a:rPr lang="en-US" sz="2800" b="0" i="0" dirty="0" err="1">
                <a:solidFill>
                  <a:srgbClr val="0070C0"/>
                </a:solidFill>
                <a:effectLst/>
                <a:latin typeface="Garamond" panose="02020404030301010803" pitchFamily="18" charset="0"/>
              </a:rPr>
              <a:t>Vishnugupta</a:t>
            </a:r>
            <a:r>
              <a:rPr lang="en-US" sz="2800" b="0" i="0" dirty="0">
                <a:solidFill>
                  <a:srgbClr val="000000"/>
                </a:solidFill>
                <a:effectLst/>
                <a:latin typeface="Garamond" panose="02020404030301010803" pitchFamily="18" charset="0"/>
              </a:rPr>
              <a:t>, popularly known as </a:t>
            </a:r>
            <a:r>
              <a:rPr lang="en-US" sz="2800" b="0" i="0" dirty="0">
                <a:solidFill>
                  <a:srgbClr val="0070C0"/>
                </a:solidFill>
                <a:effectLst/>
                <a:latin typeface="Garamond" panose="02020404030301010803" pitchFamily="18" charset="0"/>
              </a:rPr>
              <a:t>Kautilya or Chanakya </a:t>
            </a:r>
            <a:r>
              <a:rPr lang="en-US" sz="2800" b="0" i="0" dirty="0">
                <a:solidFill>
                  <a:srgbClr val="000000"/>
                </a:solidFill>
                <a:effectLst/>
                <a:latin typeface="Garamond" panose="02020404030301010803" pitchFamily="18" charset="0"/>
              </a:rPr>
              <a:t>was the prime minister of Chandragupta Maurya – the king of </a:t>
            </a:r>
            <a:r>
              <a:rPr lang="en-US" sz="2800" b="0" i="0" dirty="0" smtClean="0">
                <a:solidFill>
                  <a:srgbClr val="000000"/>
                </a:solidFill>
                <a:effectLst/>
                <a:latin typeface="Garamond" panose="02020404030301010803" pitchFamily="18" charset="0"/>
              </a:rPr>
              <a:t>Magadha</a:t>
            </a:r>
            <a:r>
              <a:rPr lang="en-US" sz="2800" b="0" i="0" dirty="0">
                <a:solidFill>
                  <a:srgbClr val="000000"/>
                </a:solidFill>
                <a:effectLst/>
                <a:latin typeface="Garamond" panose="02020404030301010803" pitchFamily="18" charset="0"/>
              </a:rPr>
              <a:t>.</a:t>
            </a:r>
          </a:p>
          <a:p>
            <a:pPr algn="just"/>
            <a:r>
              <a:rPr lang="en-US" sz="2800" b="0" i="0" dirty="0">
                <a:solidFill>
                  <a:srgbClr val="000000"/>
                </a:solidFill>
                <a:effectLst/>
                <a:latin typeface="Garamond" panose="02020404030301010803" pitchFamily="18" charset="0"/>
              </a:rPr>
              <a:t>Kautilya’s </a:t>
            </a:r>
            <a:r>
              <a:rPr lang="en-US" sz="2800" b="0" i="1" dirty="0" err="1" smtClean="0">
                <a:solidFill>
                  <a:srgbClr val="000000"/>
                </a:solidFill>
                <a:effectLst/>
                <a:latin typeface="Garamond" panose="02020404030301010803" pitchFamily="18" charset="0"/>
              </a:rPr>
              <a:t>Arthashastra</a:t>
            </a:r>
            <a:r>
              <a:rPr lang="en-US" sz="2800" b="0" i="1" dirty="0" smtClean="0">
                <a:solidFill>
                  <a:srgbClr val="000000"/>
                </a:solidFill>
                <a:effectLst/>
                <a:latin typeface="Garamond" panose="02020404030301010803" pitchFamily="18" charset="0"/>
              </a:rPr>
              <a:t> </a:t>
            </a:r>
            <a:r>
              <a:rPr lang="en-US" sz="2800" b="0" i="0" dirty="0" smtClean="0">
                <a:solidFill>
                  <a:srgbClr val="000000"/>
                </a:solidFill>
                <a:effectLst/>
                <a:latin typeface="Garamond" panose="02020404030301010803" pitchFamily="18" charset="0"/>
              </a:rPr>
              <a:t>is </a:t>
            </a:r>
            <a:r>
              <a:rPr lang="en-US" sz="2800" b="0" i="0" dirty="0">
                <a:solidFill>
                  <a:srgbClr val="000000"/>
                </a:solidFill>
                <a:effectLst/>
                <a:latin typeface="Garamond" panose="02020404030301010803" pitchFamily="18" charset="0"/>
              </a:rPr>
              <a:t>the oldest and most exhaustive treatise on statecraft and on issues of </a:t>
            </a:r>
            <a:r>
              <a:rPr lang="en-US" sz="2800" b="0" i="0" dirty="0">
                <a:solidFill>
                  <a:srgbClr val="C00000"/>
                </a:solidFill>
                <a:effectLst/>
                <a:latin typeface="Garamond" panose="02020404030301010803" pitchFamily="18" charset="0"/>
              </a:rPr>
              <a:t>diplomacy, war, peace, intelligence, security, and political economy.</a:t>
            </a:r>
            <a:r>
              <a:rPr lang="en-US" dirty="0">
                <a:solidFill>
                  <a:srgbClr val="C00000"/>
                </a:solidFill>
              </a:rPr>
              <a:t> </a:t>
            </a:r>
          </a:p>
          <a:p>
            <a:pPr algn="just"/>
            <a:r>
              <a:rPr lang="en-US" dirty="0" smtClean="0">
                <a:solidFill>
                  <a:srgbClr val="000000"/>
                </a:solidFill>
                <a:latin typeface="Garamond" panose="02020404030301010803" pitchFamily="18" charset="0"/>
              </a:rPr>
              <a:t>It is fundamentally </a:t>
            </a:r>
            <a:r>
              <a:rPr lang="en-US" dirty="0" smtClean="0">
                <a:solidFill>
                  <a:srgbClr val="C00000"/>
                </a:solidFill>
                <a:latin typeface="Garamond" panose="02020404030301010803" pitchFamily="18" charset="0"/>
              </a:rPr>
              <a:t>a book of state management </a:t>
            </a:r>
            <a:r>
              <a:rPr lang="en-US" dirty="0" smtClean="0">
                <a:solidFill>
                  <a:srgbClr val="000000"/>
                </a:solidFill>
                <a:latin typeface="Garamond" panose="02020404030301010803" pitchFamily="18" charset="0"/>
              </a:rPr>
              <a:t>and </a:t>
            </a:r>
            <a:r>
              <a:rPr lang="en-US" dirty="0" smtClean="0">
                <a:solidFill>
                  <a:srgbClr val="C00000"/>
                </a:solidFill>
                <a:latin typeface="Garamond" panose="02020404030301010803" pitchFamily="18" charset="0"/>
              </a:rPr>
              <a:t>a guide to the means of procurement and preservation of wealth</a:t>
            </a:r>
            <a:r>
              <a:rPr lang="en-US" dirty="0" smtClean="0">
                <a:solidFill>
                  <a:srgbClr val="000000"/>
                </a:solidFill>
                <a:latin typeface="Garamond" panose="02020404030301010803" pitchFamily="18" charset="0"/>
              </a:rPr>
              <a:t>.</a:t>
            </a:r>
          </a:p>
          <a:p>
            <a:pPr algn="just"/>
            <a:r>
              <a:rPr lang="en-US" dirty="0" smtClean="0">
                <a:solidFill>
                  <a:srgbClr val="000000"/>
                </a:solidFill>
                <a:latin typeface="Garamond" panose="02020404030301010803" pitchFamily="18" charset="0"/>
              </a:rPr>
              <a:t>Primarily a </a:t>
            </a:r>
            <a:r>
              <a:rPr lang="en-US" dirty="0">
                <a:solidFill>
                  <a:srgbClr val="000000"/>
                </a:solidFill>
                <a:latin typeface="Garamond" panose="02020404030301010803" pitchFamily="18" charset="0"/>
              </a:rPr>
              <a:t>guide for the </a:t>
            </a:r>
            <a:r>
              <a:rPr lang="en-US" dirty="0" smtClean="0">
                <a:solidFill>
                  <a:srgbClr val="000000"/>
                </a:solidFill>
                <a:latin typeface="Garamond" panose="02020404030301010803" pitchFamily="18" charset="0"/>
              </a:rPr>
              <a:t>king to </a:t>
            </a:r>
            <a:r>
              <a:rPr lang="en-US" dirty="0">
                <a:solidFill>
                  <a:srgbClr val="C00000"/>
                </a:solidFill>
                <a:latin typeface="Garamond" panose="02020404030301010803" pitchFamily="18" charset="0"/>
              </a:rPr>
              <a:t>rule with justice and equity </a:t>
            </a:r>
            <a:r>
              <a:rPr lang="en-US" dirty="0" smtClean="0">
                <a:solidFill>
                  <a:srgbClr val="000000"/>
                </a:solidFill>
                <a:latin typeface="Garamond" panose="02020404030301010803" pitchFamily="18" charset="0"/>
              </a:rPr>
              <a:t>while ensuring </a:t>
            </a:r>
            <a:r>
              <a:rPr lang="en-US" dirty="0">
                <a:solidFill>
                  <a:srgbClr val="000000"/>
                </a:solidFill>
                <a:latin typeface="Garamond" panose="02020404030301010803" pitchFamily="18" charset="0"/>
              </a:rPr>
              <a:t>protection and prosperity </a:t>
            </a:r>
            <a:r>
              <a:rPr lang="en-US" dirty="0" smtClean="0">
                <a:solidFill>
                  <a:srgbClr val="000000"/>
                </a:solidFill>
                <a:latin typeface="Garamond" panose="02020404030301010803" pitchFamily="18" charset="0"/>
              </a:rPr>
              <a:t>to </a:t>
            </a:r>
            <a:r>
              <a:rPr lang="en-US" dirty="0">
                <a:solidFill>
                  <a:srgbClr val="000000"/>
                </a:solidFill>
                <a:latin typeface="Garamond" panose="02020404030301010803" pitchFamily="18" charset="0"/>
              </a:rPr>
              <a:t>his subjects</a:t>
            </a:r>
            <a:r>
              <a:rPr lang="en-US" dirty="0" smtClean="0">
                <a:solidFill>
                  <a:srgbClr val="000000"/>
                </a:solidFill>
                <a:latin typeface="Garamond" panose="02020404030301010803" pitchFamily="18" charset="0"/>
              </a:rPr>
              <a:t>.</a:t>
            </a:r>
            <a:endParaRPr lang="en-US" dirty="0">
              <a:solidFill>
                <a:srgbClr val="000000"/>
              </a:solidFill>
              <a:latin typeface="Garamond" panose="02020404030301010803" pitchFamily="18" charset="0"/>
            </a:endParaRPr>
          </a:p>
        </p:txBody>
      </p:sp>
      <p:sp>
        <p:nvSpPr>
          <p:cNvPr id="4" name="Slide Number Placeholder 3">
            <a:extLst>
              <a:ext uri="{FF2B5EF4-FFF2-40B4-BE49-F238E27FC236}">
                <a16:creationId xmlns:a16="http://schemas.microsoft.com/office/drawing/2014/main" xmlns="" id="{B3AD2F15-23CE-436B-AB14-6BB78D2EE75D}"/>
              </a:ext>
            </a:extLst>
          </p:cNvPr>
          <p:cNvSpPr>
            <a:spLocks noGrp="1"/>
          </p:cNvSpPr>
          <p:nvPr>
            <p:ph type="sldNum" sz="quarter" idx="12"/>
          </p:nvPr>
        </p:nvSpPr>
        <p:spPr/>
        <p:txBody>
          <a:bodyPr/>
          <a:lstStyle/>
          <a:p>
            <a:fld id="{ECBF9317-B1A7-4E64-9A7A-CF09DEB99ECA}" type="slidenum">
              <a:rPr lang="en-IN" smtClean="0"/>
              <a:t>2</a:t>
            </a:fld>
            <a:endParaRPr lang="en-IN"/>
          </a:p>
        </p:txBody>
      </p:sp>
    </p:spTree>
    <p:extLst>
      <p:ext uri="{BB962C8B-B14F-4D97-AF65-F5344CB8AC3E}">
        <p14:creationId xmlns:p14="http://schemas.microsoft.com/office/powerpoint/2010/main" val="1135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fontScale="90000"/>
          </a:bodyPr>
          <a:lstStyle/>
          <a:p>
            <a:r>
              <a:rPr lang="en-IN" dirty="0" smtClean="0">
                <a:latin typeface="Garamond" panose="02020404030301010803" pitchFamily="18" charset="0"/>
              </a:rPr>
              <a:t>References/Suggested Readings</a:t>
            </a:r>
            <a:r>
              <a:rPr lang="en-IN" dirty="0" smtClean="0"/>
              <a:t/>
            </a:r>
            <a:br>
              <a:rPr lang="en-IN" dirty="0" smtClean="0"/>
            </a:br>
            <a:endParaRPr lang="en-IN" dirty="0"/>
          </a:p>
        </p:txBody>
      </p:sp>
      <p:sp>
        <p:nvSpPr>
          <p:cNvPr id="3" name="Content Placeholder 2"/>
          <p:cNvSpPr>
            <a:spLocks noGrp="1"/>
          </p:cNvSpPr>
          <p:nvPr>
            <p:ph idx="1"/>
          </p:nvPr>
        </p:nvSpPr>
        <p:spPr>
          <a:xfrm>
            <a:off x="838200" y="1227910"/>
            <a:ext cx="10515600" cy="4713923"/>
          </a:xfrm>
        </p:spPr>
        <p:txBody>
          <a:bodyPr>
            <a:normAutofit/>
          </a:bodyPr>
          <a:lstStyle/>
          <a:p>
            <a:r>
              <a:rPr lang="en-IN" sz="2400" dirty="0" smtClean="0">
                <a:latin typeface="Garamond" panose="02020404030301010803" pitchFamily="18" charset="0"/>
              </a:rPr>
              <a:t>L N </a:t>
            </a:r>
            <a:r>
              <a:rPr lang="en-IN" sz="2400" dirty="0" err="1" smtClean="0">
                <a:latin typeface="Garamond" panose="02020404030301010803" pitchFamily="18" charset="0"/>
              </a:rPr>
              <a:t>Rangarajan</a:t>
            </a:r>
            <a:r>
              <a:rPr lang="en-IN" sz="2400" dirty="0" smtClean="0">
                <a:latin typeface="Garamond" panose="02020404030301010803" pitchFamily="18" charset="0"/>
              </a:rPr>
              <a:t> (1992). Kautilya: The </a:t>
            </a:r>
            <a:r>
              <a:rPr lang="en-IN" sz="2400" dirty="0" err="1" smtClean="0">
                <a:latin typeface="Garamond" panose="02020404030301010803" pitchFamily="18" charset="0"/>
              </a:rPr>
              <a:t>Arthashastra</a:t>
            </a:r>
            <a:r>
              <a:rPr lang="en-IN" sz="2400" dirty="0" smtClean="0">
                <a:latin typeface="Garamond" panose="02020404030301010803" pitchFamily="18" charset="0"/>
              </a:rPr>
              <a:t>, Edited, rearranged, Translated and Introduced, Penguin Books, India.  </a:t>
            </a:r>
          </a:p>
          <a:p>
            <a:r>
              <a:rPr lang="en-IN" sz="2400" dirty="0" smtClean="0">
                <a:latin typeface="Garamond" panose="02020404030301010803" pitchFamily="18" charset="0"/>
              </a:rPr>
              <a:t>Charles </a:t>
            </a:r>
            <a:r>
              <a:rPr lang="en-IN" sz="2400" dirty="0" err="1" smtClean="0">
                <a:latin typeface="Garamond" panose="02020404030301010803" pitchFamily="18" charset="0"/>
              </a:rPr>
              <a:t>Waldauer</a:t>
            </a:r>
            <a:r>
              <a:rPr lang="en-IN" sz="2400" dirty="0" smtClean="0">
                <a:latin typeface="Garamond" panose="02020404030301010803" pitchFamily="18" charset="0"/>
              </a:rPr>
              <a:t>, William J. </a:t>
            </a:r>
            <a:r>
              <a:rPr lang="en-IN" sz="2400" dirty="0" err="1" smtClean="0">
                <a:latin typeface="Garamond" panose="02020404030301010803" pitchFamily="18" charset="0"/>
              </a:rPr>
              <a:t>Zahka</a:t>
            </a:r>
            <a:r>
              <a:rPr lang="en-IN" sz="2400" dirty="0" smtClean="0">
                <a:latin typeface="Garamond" panose="02020404030301010803" pitchFamily="18" charset="0"/>
              </a:rPr>
              <a:t> and </a:t>
            </a:r>
            <a:r>
              <a:rPr lang="en-IN" sz="2400" dirty="0" err="1" smtClean="0">
                <a:latin typeface="Garamond" panose="02020404030301010803" pitchFamily="18" charset="0"/>
              </a:rPr>
              <a:t>Surendra</a:t>
            </a:r>
            <a:r>
              <a:rPr lang="en-IN" sz="2400" dirty="0" smtClean="0">
                <a:latin typeface="Garamond" panose="02020404030301010803" pitchFamily="18" charset="0"/>
              </a:rPr>
              <a:t> Pal (1996).  </a:t>
            </a:r>
            <a:r>
              <a:rPr lang="en-US" sz="2400" dirty="0" smtClean="0">
                <a:latin typeface="Garamond" panose="02020404030301010803" pitchFamily="18" charset="0"/>
              </a:rPr>
              <a:t>Kautilya's </a:t>
            </a:r>
            <a:r>
              <a:rPr lang="en-US" sz="2400" dirty="0" err="1">
                <a:latin typeface="Garamond" panose="02020404030301010803" pitchFamily="18" charset="0"/>
              </a:rPr>
              <a:t>Arthashastra</a:t>
            </a:r>
            <a:r>
              <a:rPr lang="en-US" sz="2400" dirty="0">
                <a:latin typeface="Garamond" panose="02020404030301010803" pitchFamily="18" charset="0"/>
              </a:rPr>
              <a:t>: A Neglected Precursor to Classical </a:t>
            </a:r>
            <a:r>
              <a:rPr lang="en-US" sz="2400" dirty="0" smtClean="0">
                <a:latin typeface="Garamond" panose="02020404030301010803" pitchFamily="18" charset="0"/>
              </a:rPr>
              <a:t>Economics, Indian economic Review, Vol</a:t>
            </a:r>
            <a:r>
              <a:rPr lang="en-US" sz="2400" dirty="0">
                <a:latin typeface="Garamond" panose="02020404030301010803" pitchFamily="18" charset="0"/>
              </a:rPr>
              <a:t>. 31, No. 1 (January-June 1996), pp. </a:t>
            </a:r>
            <a:r>
              <a:rPr lang="en-US" sz="2400" dirty="0" smtClean="0">
                <a:latin typeface="Garamond" panose="02020404030301010803" pitchFamily="18" charset="0"/>
              </a:rPr>
              <a:t>101-108.     </a:t>
            </a:r>
            <a:endParaRPr lang="en-IN" sz="2400" dirty="0" smtClean="0">
              <a:latin typeface="Garamond" panose="02020404030301010803" pitchFamily="18" charset="0"/>
            </a:endParaRPr>
          </a:p>
          <a:p>
            <a:r>
              <a:rPr lang="en-US" sz="2400" dirty="0" err="1">
                <a:latin typeface="Garamond" panose="02020404030301010803" pitchFamily="18" charset="0"/>
              </a:rPr>
              <a:t>Marinko</a:t>
            </a:r>
            <a:r>
              <a:rPr lang="en-US" sz="2400" dirty="0">
                <a:latin typeface="Garamond" panose="02020404030301010803" pitchFamily="18" charset="0"/>
              </a:rPr>
              <a:t> </a:t>
            </a:r>
            <a:r>
              <a:rPr lang="en-US" sz="2400" dirty="0" err="1" smtClean="0">
                <a:latin typeface="Garamond" panose="02020404030301010803" pitchFamily="18" charset="0"/>
              </a:rPr>
              <a:t>Škare</a:t>
            </a:r>
            <a:r>
              <a:rPr lang="en-US" sz="2400" dirty="0" smtClean="0">
                <a:latin typeface="Garamond" panose="02020404030301010803" pitchFamily="18" charset="0"/>
              </a:rPr>
              <a:t> (2013). The </a:t>
            </a:r>
            <a:r>
              <a:rPr lang="en-US" sz="2400" dirty="0">
                <a:latin typeface="Garamond" panose="02020404030301010803" pitchFamily="18" charset="0"/>
              </a:rPr>
              <a:t>missing link: From </a:t>
            </a:r>
            <a:r>
              <a:rPr lang="en-US" sz="2400" dirty="0" smtClean="0">
                <a:latin typeface="Garamond" panose="02020404030301010803" pitchFamily="18" charset="0"/>
              </a:rPr>
              <a:t>Kautilya’s The </a:t>
            </a:r>
            <a:r>
              <a:rPr lang="en-US" sz="2400" dirty="0" err="1">
                <a:latin typeface="Garamond" panose="02020404030301010803" pitchFamily="18" charset="0"/>
              </a:rPr>
              <a:t>Arthashastra</a:t>
            </a:r>
            <a:r>
              <a:rPr lang="en-US" sz="2400" dirty="0">
                <a:latin typeface="Garamond" panose="02020404030301010803" pitchFamily="18" charset="0"/>
              </a:rPr>
              <a:t> to modern </a:t>
            </a:r>
            <a:r>
              <a:rPr lang="en-US" sz="2400" dirty="0" smtClean="0">
                <a:latin typeface="Garamond" panose="02020404030301010803" pitchFamily="18" charset="0"/>
              </a:rPr>
              <a:t>economics, </a:t>
            </a:r>
            <a:r>
              <a:rPr lang="en-US" sz="2400" dirty="0">
                <a:latin typeface="Garamond" panose="02020404030301010803" pitchFamily="18" charset="0"/>
              </a:rPr>
              <a:t>The Journal of Philosophical Economics, </a:t>
            </a:r>
            <a:r>
              <a:rPr lang="en-US" sz="2400" dirty="0" smtClean="0">
                <a:latin typeface="Garamond" panose="02020404030301010803" pitchFamily="18" charset="0"/>
              </a:rPr>
              <a:t>Vol 6, No. 2, pp 1-31</a:t>
            </a:r>
            <a:endParaRPr lang="en-IN" sz="2400" dirty="0" smtClean="0">
              <a:latin typeface="Garamond" panose="02020404030301010803" pitchFamily="18" charset="0"/>
            </a:endParaRPr>
          </a:p>
          <a:p>
            <a:r>
              <a:rPr lang="en-IN" sz="2400" dirty="0" err="1">
                <a:latin typeface="Garamond" panose="02020404030301010803" pitchFamily="18" charset="0"/>
              </a:rPr>
              <a:t>Balbir</a:t>
            </a:r>
            <a:r>
              <a:rPr lang="en-IN" sz="2400" dirty="0">
                <a:latin typeface="Garamond" panose="02020404030301010803" pitchFamily="18" charset="0"/>
              </a:rPr>
              <a:t> </a:t>
            </a:r>
            <a:r>
              <a:rPr lang="en-IN" sz="2400" dirty="0" err="1" smtClean="0">
                <a:latin typeface="Garamond" panose="02020404030301010803" pitchFamily="18" charset="0"/>
              </a:rPr>
              <a:t>Sihag</a:t>
            </a:r>
            <a:r>
              <a:rPr lang="en-IN" sz="2400" dirty="0" smtClean="0">
                <a:latin typeface="Garamond" panose="02020404030301010803" pitchFamily="18" charset="0"/>
              </a:rPr>
              <a:t>: Kautilya </a:t>
            </a:r>
            <a:r>
              <a:rPr lang="en-IN" sz="2400" dirty="0">
                <a:latin typeface="Garamond" panose="02020404030301010803" pitchFamily="18" charset="0"/>
              </a:rPr>
              <a:t>and Modern </a:t>
            </a:r>
            <a:r>
              <a:rPr lang="en-IN" sz="2400" dirty="0" smtClean="0">
                <a:latin typeface="Garamond" panose="02020404030301010803" pitchFamily="18" charset="0"/>
              </a:rPr>
              <a:t>Economics, </a:t>
            </a:r>
            <a:r>
              <a:rPr lang="en-IN" sz="2400" b="1" dirty="0">
                <a:latin typeface="Garamond" panose="02020404030301010803" pitchFamily="18" charset="0"/>
              </a:rPr>
              <a:t>University of Massachusetts</a:t>
            </a:r>
            <a:endParaRPr lang="en-IN" sz="2400" dirty="0">
              <a:latin typeface="Garamond" panose="02020404030301010803" pitchFamily="18" charset="0"/>
            </a:endParaRPr>
          </a:p>
          <a:p>
            <a:r>
              <a:rPr lang="en-IN" sz="2400" dirty="0" smtClean="0">
                <a:latin typeface="Garamond" panose="02020404030301010803" pitchFamily="18" charset="0"/>
              </a:rPr>
              <a:t>S </a:t>
            </a:r>
            <a:r>
              <a:rPr lang="en-IN" sz="2400" dirty="0" err="1" smtClean="0">
                <a:latin typeface="Garamond" panose="02020404030301010803" pitchFamily="18" charset="0"/>
              </a:rPr>
              <a:t>S</a:t>
            </a:r>
            <a:r>
              <a:rPr lang="en-IN" sz="2400" dirty="0" smtClean="0">
                <a:latin typeface="Garamond" panose="02020404030301010803" pitchFamily="18" charset="0"/>
              </a:rPr>
              <a:t> Roy (2018). </a:t>
            </a:r>
            <a:r>
              <a:rPr lang="en-IN" sz="2400" dirty="0" err="1" smtClean="0">
                <a:latin typeface="Garamond" panose="02020404030301010803" pitchFamily="18" charset="0"/>
              </a:rPr>
              <a:t>Kautilya’s</a:t>
            </a:r>
            <a:r>
              <a:rPr lang="en-IN" sz="2400" dirty="0" smtClean="0">
                <a:latin typeface="Garamond" panose="02020404030301010803" pitchFamily="18" charset="0"/>
              </a:rPr>
              <a:t> </a:t>
            </a:r>
            <a:r>
              <a:rPr lang="en-IN" sz="2400" dirty="0" err="1" smtClean="0">
                <a:latin typeface="Garamond" panose="02020404030301010803" pitchFamily="18" charset="0"/>
              </a:rPr>
              <a:t>Arthashastra</a:t>
            </a:r>
            <a:r>
              <a:rPr lang="en-IN" sz="2400" dirty="0" smtClean="0">
                <a:latin typeface="Garamond" panose="02020404030301010803" pitchFamily="18" charset="0"/>
              </a:rPr>
              <a:t> and Modern Economics</a:t>
            </a:r>
            <a:r>
              <a:rPr lang="en-IN" sz="2400" dirty="0">
                <a:latin typeface="Garamond" panose="02020404030301010803" pitchFamily="18" charset="0"/>
              </a:rPr>
              <a:t>, St. Theresa International </a:t>
            </a:r>
            <a:r>
              <a:rPr lang="en-IN" sz="2400" dirty="0" smtClean="0">
                <a:latin typeface="Garamond" panose="02020404030301010803" pitchFamily="18" charset="0"/>
              </a:rPr>
              <a:t>College</a:t>
            </a:r>
          </a:p>
          <a:p>
            <a:r>
              <a:rPr lang="en-US" sz="2400" dirty="0">
                <a:latin typeface="Garamond" panose="02020404030301010803" pitchFamily="18" charset="0"/>
              </a:rPr>
              <a:t>Sriram </a:t>
            </a:r>
            <a:r>
              <a:rPr lang="en-US" sz="2400" dirty="0" err="1" smtClean="0">
                <a:latin typeface="Garamond" panose="02020404030301010803" pitchFamily="18" charset="0"/>
              </a:rPr>
              <a:t>Balasubramanian</a:t>
            </a:r>
            <a:r>
              <a:rPr lang="en-US" sz="2400" dirty="0" smtClean="0">
                <a:latin typeface="Garamond" panose="02020404030301010803" pitchFamily="18" charset="0"/>
              </a:rPr>
              <a:t> (2022). Kautilyanomics</a:t>
            </a:r>
            <a:r>
              <a:rPr lang="en-US" sz="2400" dirty="0">
                <a:latin typeface="Garamond" panose="02020404030301010803" pitchFamily="18" charset="0"/>
              </a:rPr>
              <a:t>: For Modern </a:t>
            </a:r>
            <a:r>
              <a:rPr lang="en-US" sz="2400" dirty="0" smtClean="0">
                <a:latin typeface="Garamond" panose="02020404030301010803" pitchFamily="18" charset="0"/>
              </a:rPr>
              <a:t>Times, Bloomsbury. </a:t>
            </a:r>
            <a:endParaRPr lang="en-US" sz="2400" dirty="0">
              <a:latin typeface="Garamond" panose="02020404030301010803" pitchFamily="18" charset="0"/>
            </a:endParaRPr>
          </a:p>
          <a:p>
            <a:endParaRPr lang="en-IN" sz="2400" dirty="0">
              <a:latin typeface="Garamond" panose="02020404030301010803" pitchFamily="18" charset="0"/>
            </a:endParaRPr>
          </a:p>
        </p:txBody>
      </p:sp>
      <p:sp>
        <p:nvSpPr>
          <p:cNvPr id="4" name="Slide Number Placeholder 3"/>
          <p:cNvSpPr>
            <a:spLocks noGrp="1"/>
          </p:cNvSpPr>
          <p:nvPr>
            <p:ph type="sldNum" sz="quarter" idx="12"/>
          </p:nvPr>
        </p:nvSpPr>
        <p:spPr/>
        <p:txBody>
          <a:bodyPr/>
          <a:lstStyle/>
          <a:p>
            <a:fld id="{ECBF9317-B1A7-4E64-9A7A-CF09DEB99ECA}" type="slidenum">
              <a:rPr lang="en-IN" smtClean="0"/>
              <a:t>20</a:t>
            </a:fld>
            <a:endParaRPr lang="en-IN"/>
          </a:p>
        </p:txBody>
      </p:sp>
    </p:spTree>
    <p:extLst>
      <p:ext uri="{BB962C8B-B14F-4D97-AF65-F5344CB8AC3E}">
        <p14:creationId xmlns:p14="http://schemas.microsoft.com/office/powerpoint/2010/main" val="212458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C00000"/>
                </a:solidFill>
                <a:latin typeface="Garamond" panose="02020404030301010803" pitchFamily="18" charset="0"/>
              </a:rPr>
              <a:t>Cont</a:t>
            </a:r>
            <a:r>
              <a:rPr lang="en-US" sz="3600" b="1" dirty="0" smtClean="0">
                <a:solidFill>
                  <a:srgbClr val="C00000"/>
                </a:solidFill>
                <a:latin typeface="Garamond" panose="02020404030301010803" pitchFamily="18" charset="0"/>
              </a:rPr>
              <a:t>….</a:t>
            </a:r>
            <a:endParaRPr lang="en-US" sz="3600" b="1" dirty="0">
              <a:solidFill>
                <a:srgbClr val="C00000"/>
              </a:solidFill>
              <a:latin typeface="Garamond" panose="02020404030301010803" pitchFamily="18" charset="0"/>
            </a:endParaRPr>
          </a:p>
        </p:txBody>
      </p:sp>
      <p:sp>
        <p:nvSpPr>
          <p:cNvPr id="3" name="Content Placeholder 2"/>
          <p:cNvSpPr>
            <a:spLocks noGrp="1"/>
          </p:cNvSpPr>
          <p:nvPr>
            <p:ph idx="1"/>
          </p:nvPr>
        </p:nvSpPr>
        <p:spPr/>
        <p:txBody>
          <a:bodyPr/>
          <a:lstStyle/>
          <a:p>
            <a:pPr algn="just"/>
            <a:r>
              <a:rPr lang="en-US" dirty="0">
                <a:solidFill>
                  <a:srgbClr val="000000"/>
                </a:solidFill>
                <a:latin typeface="Garamond" panose="02020404030301010803" pitchFamily="18" charset="0"/>
              </a:rPr>
              <a:t>The text is divided into </a:t>
            </a:r>
            <a:r>
              <a:rPr lang="en-US" dirty="0">
                <a:solidFill>
                  <a:srgbClr val="C00000"/>
                </a:solidFill>
                <a:latin typeface="Garamond" panose="02020404030301010803" pitchFamily="18" charset="0"/>
              </a:rPr>
              <a:t>15 chapters </a:t>
            </a:r>
            <a:r>
              <a:rPr lang="en-US" dirty="0">
                <a:solidFill>
                  <a:srgbClr val="000000"/>
                </a:solidFill>
                <a:latin typeface="Garamond" panose="02020404030301010803" pitchFamily="18" charset="0"/>
              </a:rPr>
              <a:t>dealing with subject matters on: </a:t>
            </a:r>
          </a:p>
          <a:p>
            <a:pPr lvl="1" algn="just">
              <a:buFont typeface="Wingdings" panose="05000000000000000000" pitchFamily="2" charset="2"/>
              <a:buChar char="§"/>
            </a:pPr>
            <a:r>
              <a:rPr lang="en-US" dirty="0">
                <a:solidFill>
                  <a:srgbClr val="00B0F0"/>
                </a:solidFill>
                <a:latin typeface="Garamond" panose="02020404030301010803" pitchFamily="18" charset="0"/>
              </a:rPr>
              <a:t>Polity</a:t>
            </a:r>
          </a:p>
          <a:p>
            <a:pPr lvl="1" algn="just">
              <a:buFont typeface="Wingdings" panose="05000000000000000000" pitchFamily="2" charset="2"/>
              <a:buChar char="§"/>
            </a:pPr>
            <a:r>
              <a:rPr lang="en-US" dirty="0">
                <a:solidFill>
                  <a:srgbClr val="00B0F0"/>
                </a:solidFill>
                <a:latin typeface="Garamond" panose="02020404030301010803" pitchFamily="18" charset="0"/>
              </a:rPr>
              <a:t>Economy </a:t>
            </a:r>
          </a:p>
          <a:p>
            <a:pPr lvl="1" algn="just">
              <a:buFont typeface="Wingdings" panose="05000000000000000000" pitchFamily="2" charset="2"/>
              <a:buChar char="§"/>
            </a:pPr>
            <a:r>
              <a:rPr lang="en-US" dirty="0">
                <a:solidFill>
                  <a:srgbClr val="00B0F0"/>
                </a:solidFill>
                <a:latin typeface="Garamond" panose="02020404030301010803" pitchFamily="18" charset="0"/>
              </a:rPr>
              <a:t>Society</a:t>
            </a:r>
          </a:p>
          <a:p>
            <a:pPr algn="just"/>
            <a:r>
              <a:rPr lang="en-US" dirty="0">
                <a:latin typeface="Garamond" panose="02020404030301010803" pitchFamily="18" charset="0"/>
              </a:rPr>
              <a:t>It puts emphasis on two broad objectives: </a:t>
            </a:r>
            <a:r>
              <a:rPr lang="en-US" dirty="0">
                <a:solidFill>
                  <a:srgbClr val="C00000"/>
                </a:solidFill>
                <a:latin typeface="Garamond" panose="02020404030301010803" pitchFamily="18" charset="0"/>
              </a:rPr>
              <a:t>Resource maximization </a:t>
            </a:r>
            <a:r>
              <a:rPr lang="en-US" dirty="0">
                <a:latin typeface="Garamond" panose="02020404030301010803" pitchFamily="18" charset="0"/>
              </a:rPr>
              <a:t>and their </a:t>
            </a:r>
            <a:r>
              <a:rPr lang="en-US" dirty="0">
                <a:solidFill>
                  <a:srgbClr val="C00000"/>
                </a:solidFill>
                <a:latin typeface="Garamond" panose="02020404030301010803" pitchFamily="18" charset="0"/>
              </a:rPr>
              <a:t>optimum management</a:t>
            </a:r>
            <a:r>
              <a:rPr lang="en-US" dirty="0">
                <a:latin typeface="Garamond" panose="02020404030301010803" pitchFamily="18" charset="0"/>
              </a:rPr>
              <a:t>. </a:t>
            </a:r>
          </a:p>
          <a:p>
            <a:pPr algn="just"/>
            <a:r>
              <a:rPr lang="en-US" dirty="0">
                <a:latin typeface="Garamond" panose="02020404030301010803" pitchFamily="18" charset="0"/>
              </a:rPr>
              <a:t>Suggests the </a:t>
            </a:r>
            <a:r>
              <a:rPr lang="en-US" dirty="0">
                <a:solidFill>
                  <a:srgbClr val="C00000"/>
                </a:solidFill>
                <a:latin typeface="Garamond" panose="02020404030301010803" pitchFamily="18" charset="0"/>
              </a:rPr>
              <a:t>methods of resource collection </a:t>
            </a:r>
            <a:r>
              <a:rPr lang="en-US" dirty="0">
                <a:latin typeface="Garamond" panose="02020404030301010803" pitchFamily="18" charset="0"/>
              </a:rPr>
              <a:t>which may bring about maximum prosperity without killing the economic incentives </a:t>
            </a:r>
            <a:endParaRPr lang="en-IN" dirty="0">
              <a:solidFill>
                <a:srgbClr val="000000"/>
              </a:solidFill>
              <a:latin typeface="Garamond" panose="02020404030301010803" pitchFamily="18" charset="0"/>
            </a:endParaRP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3</a:t>
            </a:fld>
            <a:endParaRPr lang="en-IN"/>
          </a:p>
        </p:txBody>
      </p:sp>
    </p:spTree>
    <p:extLst>
      <p:ext uri="{BB962C8B-B14F-4D97-AF65-F5344CB8AC3E}">
        <p14:creationId xmlns:p14="http://schemas.microsoft.com/office/powerpoint/2010/main" val="150137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F49EBF-23EC-4B7C-872E-762656664F3D}"/>
              </a:ext>
            </a:extLst>
          </p:cNvPr>
          <p:cNvSpPr>
            <a:spLocks noGrp="1"/>
          </p:cNvSpPr>
          <p:nvPr>
            <p:ph idx="1"/>
          </p:nvPr>
        </p:nvSpPr>
        <p:spPr>
          <a:xfrm>
            <a:off x="838200" y="944880"/>
            <a:ext cx="10515600" cy="5212079"/>
          </a:xfrm>
        </p:spPr>
        <p:txBody>
          <a:bodyPr>
            <a:normAutofit/>
          </a:bodyPr>
          <a:lstStyle/>
          <a:p>
            <a:pPr marL="0" indent="0" algn="just">
              <a:buNone/>
            </a:pPr>
            <a:r>
              <a:rPr lang="en-IN" sz="3200" b="1" dirty="0" smtClean="0">
                <a:solidFill>
                  <a:srgbClr val="C00000"/>
                </a:solidFill>
                <a:latin typeface="Garamond" panose="02020404030301010803" pitchFamily="18" charset="0"/>
              </a:rPr>
              <a:t>Key Aspects </a:t>
            </a:r>
          </a:p>
          <a:p>
            <a:pPr algn="just"/>
            <a:r>
              <a:rPr lang="en-IN" b="1" dirty="0" err="1" smtClean="0">
                <a:latin typeface="Garamond" panose="02020404030301010803" pitchFamily="18" charset="0"/>
              </a:rPr>
              <a:t>Arthashastra</a:t>
            </a:r>
            <a:r>
              <a:rPr lang="en-IN" b="1" dirty="0" smtClean="0">
                <a:latin typeface="Garamond" panose="02020404030301010803" pitchFamily="18" charset="0"/>
              </a:rPr>
              <a:t> </a:t>
            </a:r>
            <a:r>
              <a:rPr lang="en-IN" b="1" dirty="0">
                <a:latin typeface="Garamond" panose="02020404030301010803" pitchFamily="18" charset="0"/>
              </a:rPr>
              <a:t>regards the </a:t>
            </a:r>
            <a:r>
              <a:rPr lang="en-IN" b="1" dirty="0" smtClean="0">
                <a:latin typeface="Garamond" panose="02020404030301010803" pitchFamily="18" charset="0"/>
              </a:rPr>
              <a:t>King </a:t>
            </a:r>
            <a:r>
              <a:rPr lang="en-IN" b="1" dirty="0">
                <a:latin typeface="Garamond" panose="02020404030301010803" pitchFamily="18" charset="0"/>
              </a:rPr>
              <a:t>to be the key </a:t>
            </a:r>
          </a:p>
          <a:p>
            <a:pPr lvl="1" algn="just"/>
            <a:r>
              <a:rPr lang="en-IN" dirty="0">
                <a:latin typeface="Garamond" panose="02020404030301010803" pitchFamily="18" charset="0"/>
              </a:rPr>
              <a:t>in the working of the state administrative machinery</a:t>
            </a:r>
          </a:p>
          <a:p>
            <a:pPr lvl="1" algn="just"/>
            <a:r>
              <a:rPr lang="en-IN" dirty="0">
                <a:latin typeface="Garamond" panose="02020404030301010803" pitchFamily="18" charset="0"/>
              </a:rPr>
              <a:t>looking after education of the princes</a:t>
            </a:r>
          </a:p>
          <a:p>
            <a:pPr lvl="1" algn="just"/>
            <a:r>
              <a:rPr lang="en-IN" dirty="0">
                <a:latin typeface="Garamond" panose="02020404030301010803" pitchFamily="18" charset="0"/>
              </a:rPr>
              <a:t>duties as a king</a:t>
            </a:r>
          </a:p>
          <a:p>
            <a:pPr lvl="1" algn="just"/>
            <a:r>
              <a:rPr lang="en-IN" dirty="0">
                <a:latin typeface="Garamond" panose="02020404030301010803" pitchFamily="18" charset="0"/>
              </a:rPr>
              <a:t>selection of ministers</a:t>
            </a:r>
          </a:p>
          <a:p>
            <a:pPr lvl="1" algn="just"/>
            <a:r>
              <a:rPr lang="en-IN" dirty="0">
                <a:latin typeface="Garamond" panose="02020404030301010803" pitchFamily="18" charset="0"/>
              </a:rPr>
              <a:t>organisation of the different departments of the state, Justice, Taxation, Foreign policy, etc. – </a:t>
            </a:r>
            <a:r>
              <a:rPr lang="en-IN" dirty="0" smtClean="0">
                <a:latin typeface="Garamond" panose="02020404030301010803" pitchFamily="18" charset="0"/>
              </a:rPr>
              <a:t>Ultimate </a:t>
            </a:r>
            <a:r>
              <a:rPr lang="en-IN" dirty="0">
                <a:latin typeface="Garamond" panose="02020404030301010803" pitchFamily="18" charset="0"/>
              </a:rPr>
              <a:t>source of the prosperity of the kingdom</a:t>
            </a:r>
            <a:r>
              <a:rPr lang="en-IN" dirty="0" smtClean="0">
                <a:latin typeface="Garamond" panose="02020404030301010803" pitchFamily="18" charset="0"/>
              </a:rPr>
              <a:t>.</a:t>
            </a:r>
            <a:endParaRPr lang="en-IN" dirty="0">
              <a:latin typeface="Garamond" panose="02020404030301010803" pitchFamily="18" charset="0"/>
            </a:endParaRPr>
          </a:p>
        </p:txBody>
      </p:sp>
      <p:sp>
        <p:nvSpPr>
          <p:cNvPr id="4" name="Slide Number Placeholder 3">
            <a:extLst>
              <a:ext uri="{FF2B5EF4-FFF2-40B4-BE49-F238E27FC236}">
                <a16:creationId xmlns:a16="http://schemas.microsoft.com/office/drawing/2014/main" xmlns="" id="{32993298-19CA-45F5-B553-35A05C4482A6}"/>
              </a:ext>
            </a:extLst>
          </p:cNvPr>
          <p:cNvSpPr>
            <a:spLocks noGrp="1"/>
          </p:cNvSpPr>
          <p:nvPr>
            <p:ph type="sldNum" sz="quarter" idx="12"/>
          </p:nvPr>
        </p:nvSpPr>
        <p:spPr/>
        <p:txBody>
          <a:bodyPr/>
          <a:lstStyle/>
          <a:p>
            <a:fld id="{ECBF9317-B1A7-4E64-9A7A-CF09DEB99ECA}" type="slidenum">
              <a:rPr lang="en-IN" smtClean="0"/>
              <a:t>4</a:t>
            </a:fld>
            <a:endParaRPr lang="en-IN"/>
          </a:p>
        </p:txBody>
      </p:sp>
    </p:spTree>
    <p:extLst>
      <p:ext uri="{BB962C8B-B14F-4D97-AF65-F5344CB8AC3E}">
        <p14:creationId xmlns:p14="http://schemas.microsoft.com/office/powerpoint/2010/main" val="1647207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latin typeface="Garamond" panose="02020404030301010803" pitchFamily="18" charset="0"/>
              </a:rPr>
              <a:t>Four </a:t>
            </a:r>
            <a:r>
              <a:rPr lang="en-US" sz="3600" b="1" dirty="0" err="1" smtClean="0">
                <a:solidFill>
                  <a:srgbClr val="C00000"/>
                </a:solidFill>
                <a:latin typeface="Garamond" panose="02020404030301010803" pitchFamily="18" charset="0"/>
              </a:rPr>
              <a:t>Upayas</a:t>
            </a:r>
            <a:r>
              <a:rPr lang="en-US" sz="3600" b="1" dirty="0" smtClean="0">
                <a:solidFill>
                  <a:srgbClr val="C00000"/>
                </a:solidFill>
                <a:latin typeface="Garamond" panose="02020404030301010803" pitchFamily="18" charset="0"/>
              </a:rPr>
              <a:t> or Ways </a:t>
            </a:r>
            <a:r>
              <a:rPr lang="en-US" sz="3600" b="1" dirty="0">
                <a:solidFill>
                  <a:srgbClr val="C00000"/>
                </a:solidFill>
                <a:latin typeface="Garamond" panose="02020404030301010803" pitchFamily="18" charset="0"/>
              </a:rPr>
              <a:t>of </a:t>
            </a:r>
            <a:r>
              <a:rPr lang="en-US" sz="3600" b="1" dirty="0" smtClean="0">
                <a:solidFill>
                  <a:srgbClr val="C00000"/>
                </a:solidFill>
                <a:latin typeface="Garamond" panose="02020404030301010803" pitchFamily="18" charset="0"/>
              </a:rPr>
              <a:t>Realizing Aims </a:t>
            </a:r>
            <a:endParaRPr lang="en-US" sz="3600" b="1" dirty="0">
              <a:solidFill>
                <a:srgbClr val="C00000"/>
              </a:solidFill>
              <a:latin typeface="Garamond" panose="02020404030301010803" pitchFamily="18" charset="0"/>
            </a:endParaRPr>
          </a:p>
        </p:txBody>
      </p:sp>
      <p:sp>
        <p:nvSpPr>
          <p:cNvPr id="3" name="Content Placeholder 2"/>
          <p:cNvSpPr>
            <a:spLocks noGrp="1"/>
          </p:cNvSpPr>
          <p:nvPr>
            <p:ph idx="1"/>
          </p:nvPr>
        </p:nvSpPr>
        <p:spPr/>
        <p:txBody>
          <a:bodyPr/>
          <a:lstStyle/>
          <a:p>
            <a:pPr marL="0" lvl="0" indent="0" algn="just">
              <a:buNone/>
            </a:pPr>
            <a:r>
              <a:rPr lang="en-IN" sz="3000" b="1" dirty="0">
                <a:solidFill>
                  <a:prstClr val="black"/>
                </a:solidFill>
                <a:latin typeface="Garamond" panose="02020404030301010803" pitchFamily="18" charset="0"/>
              </a:rPr>
              <a:t>Four </a:t>
            </a:r>
            <a:r>
              <a:rPr lang="en-IN" sz="3000" b="1" dirty="0" err="1">
                <a:solidFill>
                  <a:prstClr val="black"/>
                </a:solidFill>
                <a:latin typeface="Garamond" panose="02020404030301010803" pitchFamily="18" charset="0"/>
              </a:rPr>
              <a:t>Upayas</a:t>
            </a:r>
            <a:r>
              <a:rPr lang="en-IN" sz="3000" b="1" dirty="0">
                <a:solidFill>
                  <a:prstClr val="black"/>
                </a:solidFill>
                <a:latin typeface="Garamond" panose="02020404030301010803" pitchFamily="18" charset="0"/>
              </a:rPr>
              <a:t> as ways to reach solutions in State Politics</a:t>
            </a:r>
          </a:p>
          <a:p>
            <a:pPr lvl="0"/>
            <a:r>
              <a:rPr lang="en-US" sz="3000" dirty="0">
                <a:solidFill>
                  <a:srgbClr val="000000"/>
                </a:solidFill>
                <a:latin typeface="Garamond" panose="02020404030301010803" pitchFamily="18" charset="0"/>
              </a:rPr>
              <a:t>The four </a:t>
            </a:r>
            <a:r>
              <a:rPr lang="en-US" sz="3000" i="1" dirty="0" err="1">
                <a:solidFill>
                  <a:srgbClr val="000000"/>
                </a:solidFill>
                <a:latin typeface="Garamond" panose="02020404030301010803" pitchFamily="18" charset="0"/>
              </a:rPr>
              <a:t>upayas</a:t>
            </a:r>
            <a:r>
              <a:rPr lang="en-US" sz="3000" i="1" dirty="0">
                <a:solidFill>
                  <a:srgbClr val="000000"/>
                </a:solidFill>
                <a:latin typeface="Garamond" panose="02020404030301010803" pitchFamily="18" charset="0"/>
              </a:rPr>
              <a:t> or </a:t>
            </a:r>
            <a:r>
              <a:rPr lang="en-US" sz="3000" dirty="0">
                <a:solidFill>
                  <a:srgbClr val="000000"/>
                </a:solidFill>
                <a:latin typeface="Garamond" panose="02020404030301010803" pitchFamily="18" charset="0"/>
              </a:rPr>
              <a:t>approaches or ways of realizing aims or objects of diplomacy </a:t>
            </a:r>
          </a:p>
          <a:p>
            <a:pPr lvl="1"/>
            <a:r>
              <a:rPr lang="en-US" sz="2200" i="1" dirty="0" err="1" smtClean="0">
                <a:solidFill>
                  <a:srgbClr val="0070C0"/>
                </a:solidFill>
                <a:latin typeface="Garamond" panose="02020404030301010803" pitchFamily="18" charset="0"/>
              </a:rPr>
              <a:t>Sama</a:t>
            </a:r>
            <a:r>
              <a:rPr lang="en-US" sz="2200" i="1" dirty="0" smtClean="0">
                <a:solidFill>
                  <a:srgbClr val="0070C0"/>
                </a:solidFill>
                <a:latin typeface="Garamond" panose="02020404030301010803" pitchFamily="18" charset="0"/>
              </a:rPr>
              <a:t>: </a:t>
            </a:r>
            <a:r>
              <a:rPr lang="en-US" sz="2200" dirty="0" smtClean="0">
                <a:solidFill>
                  <a:srgbClr val="0070C0"/>
                </a:solidFill>
                <a:latin typeface="Garamond" panose="02020404030301010803" pitchFamily="18" charset="0"/>
              </a:rPr>
              <a:t>Conciliation (</a:t>
            </a:r>
            <a:r>
              <a:rPr lang="en-US" sz="2000" dirty="0">
                <a:solidFill>
                  <a:srgbClr val="0070C0"/>
                </a:solidFill>
                <a:latin typeface="Garamond" panose="02020404030301010803" pitchFamily="18" charset="0"/>
              </a:rPr>
              <a:t>the process of </a:t>
            </a:r>
            <a:r>
              <a:rPr lang="en-US" sz="2000" dirty="0" smtClean="0">
                <a:solidFill>
                  <a:srgbClr val="0070C0"/>
                </a:solidFill>
                <a:latin typeface="Garamond" panose="02020404030301010803" pitchFamily="18" charset="0"/>
              </a:rPr>
              <a:t>ending discord)</a:t>
            </a:r>
            <a:endParaRPr lang="en-US" sz="2200" i="1" dirty="0" smtClean="0">
              <a:solidFill>
                <a:srgbClr val="0070C0"/>
              </a:solidFill>
              <a:latin typeface="Garamond" panose="02020404030301010803" pitchFamily="18" charset="0"/>
            </a:endParaRPr>
          </a:p>
          <a:p>
            <a:pPr lvl="1"/>
            <a:r>
              <a:rPr lang="en-US" sz="2200" i="1" dirty="0" smtClean="0">
                <a:solidFill>
                  <a:srgbClr val="0070C0"/>
                </a:solidFill>
                <a:latin typeface="Garamond" panose="02020404030301010803" pitchFamily="18" charset="0"/>
              </a:rPr>
              <a:t>Dana: </a:t>
            </a:r>
            <a:r>
              <a:rPr lang="en-US" sz="2200" dirty="0" smtClean="0">
                <a:solidFill>
                  <a:srgbClr val="0070C0"/>
                </a:solidFill>
                <a:latin typeface="Garamond" panose="02020404030301010803" pitchFamily="18" charset="0"/>
              </a:rPr>
              <a:t>Gifts/Generosity</a:t>
            </a:r>
          </a:p>
          <a:p>
            <a:pPr lvl="1"/>
            <a:r>
              <a:rPr lang="en-US" sz="2200" i="1" dirty="0" err="1" smtClean="0">
                <a:solidFill>
                  <a:srgbClr val="0070C0"/>
                </a:solidFill>
                <a:latin typeface="Garamond" panose="02020404030301010803" pitchFamily="18" charset="0"/>
              </a:rPr>
              <a:t>Bheda</a:t>
            </a:r>
            <a:r>
              <a:rPr lang="en-US" sz="2200" i="1" dirty="0" smtClean="0">
                <a:solidFill>
                  <a:srgbClr val="0070C0"/>
                </a:solidFill>
                <a:latin typeface="Garamond" panose="02020404030301010803" pitchFamily="18" charset="0"/>
              </a:rPr>
              <a:t>: </a:t>
            </a:r>
            <a:r>
              <a:rPr lang="en-US" sz="2200" dirty="0">
                <a:solidFill>
                  <a:srgbClr val="0070C0"/>
                </a:solidFill>
                <a:latin typeface="Garamond" panose="02020404030301010803" pitchFamily="18" charset="0"/>
              </a:rPr>
              <a:t>R</a:t>
            </a:r>
            <a:r>
              <a:rPr lang="en-US" sz="2200" dirty="0" smtClean="0">
                <a:solidFill>
                  <a:srgbClr val="0070C0"/>
                </a:solidFill>
                <a:latin typeface="Garamond" panose="02020404030301010803" pitchFamily="18" charset="0"/>
              </a:rPr>
              <a:t>upture</a:t>
            </a:r>
          </a:p>
          <a:p>
            <a:pPr lvl="1"/>
            <a:r>
              <a:rPr lang="en-US" sz="2200" i="1" dirty="0" err="1" smtClean="0">
                <a:solidFill>
                  <a:srgbClr val="0070C0"/>
                </a:solidFill>
                <a:latin typeface="Garamond" panose="02020404030301010803" pitchFamily="18" charset="0"/>
              </a:rPr>
              <a:t>Danda</a:t>
            </a:r>
            <a:r>
              <a:rPr lang="en-US" sz="2200" i="1" dirty="0" smtClean="0">
                <a:solidFill>
                  <a:srgbClr val="0070C0"/>
                </a:solidFill>
                <a:latin typeface="Garamond" panose="02020404030301010803" pitchFamily="18" charset="0"/>
              </a:rPr>
              <a:t>: </a:t>
            </a:r>
            <a:r>
              <a:rPr lang="en-US" sz="2200" dirty="0">
                <a:solidFill>
                  <a:srgbClr val="0070C0"/>
                </a:solidFill>
                <a:latin typeface="Garamond" panose="02020404030301010803" pitchFamily="18" charset="0"/>
              </a:rPr>
              <a:t>F</a:t>
            </a:r>
            <a:r>
              <a:rPr lang="en-US" sz="2200" dirty="0" smtClean="0">
                <a:solidFill>
                  <a:srgbClr val="0070C0"/>
                </a:solidFill>
                <a:latin typeface="Garamond" panose="02020404030301010803" pitchFamily="18" charset="0"/>
              </a:rPr>
              <a:t>orce</a:t>
            </a:r>
            <a:endParaRPr lang="en-US" sz="2200" dirty="0">
              <a:solidFill>
                <a:srgbClr val="0070C0"/>
              </a:solidFill>
              <a:latin typeface="Garamond" panose="02020404030301010803" pitchFamily="18" charset="0"/>
            </a:endParaRPr>
          </a:p>
          <a:p>
            <a:pPr lvl="0"/>
            <a:r>
              <a:rPr lang="en-US" sz="3000" dirty="0" smtClean="0">
                <a:solidFill>
                  <a:srgbClr val="000000"/>
                </a:solidFill>
                <a:latin typeface="Garamond" panose="02020404030301010803" pitchFamily="18" charset="0"/>
              </a:rPr>
              <a:t>The means </a:t>
            </a:r>
            <a:r>
              <a:rPr lang="en-US" sz="3000" dirty="0">
                <a:solidFill>
                  <a:srgbClr val="000000"/>
                </a:solidFill>
                <a:latin typeface="Garamond" panose="02020404030301010803" pitchFamily="18" charset="0"/>
              </a:rPr>
              <a:t>of overcoming opposition is based on overlapping in four </a:t>
            </a:r>
            <a:r>
              <a:rPr lang="en-US" sz="3000" i="1" dirty="0" err="1">
                <a:solidFill>
                  <a:srgbClr val="0070C0"/>
                </a:solidFill>
                <a:latin typeface="Garamond" panose="02020404030301010803" pitchFamily="18" charset="0"/>
              </a:rPr>
              <a:t>upayas</a:t>
            </a:r>
            <a:r>
              <a:rPr lang="en-US" sz="3000" i="1" dirty="0">
                <a:solidFill>
                  <a:srgbClr val="000000"/>
                </a:solidFill>
                <a:latin typeface="Garamond" panose="02020404030301010803" pitchFamily="18" charset="0"/>
              </a:rPr>
              <a:t> </a:t>
            </a:r>
            <a:r>
              <a:rPr lang="en-US" sz="3000" dirty="0">
                <a:solidFill>
                  <a:srgbClr val="000000"/>
                </a:solidFill>
                <a:latin typeface="Garamond" panose="02020404030301010803" pitchFamily="18" charset="0"/>
              </a:rPr>
              <a:t>and six </a:t>
            </a:r>
            <a:r>
              <a:rPr lang="en-US" sz="3000" i="1" dirty="0" err="1">
                <a:solidFill>
                  <a:srgbClr val="0070C0"/>
                </a:solidFill>
                <a:latin typeface="Garamond" panose="02020404030301010803" pitchFamily="18" charset="0"/>
              </a:rPr>
              <a:t>gunas</a:t>
            </a:r>
            <a:r>
              <a:rPr lang="en-US" sz="3000" dirty="0">
                <a:solidFill>
                  <a:srgbClr val="000000"/>
                </a:solidFill>
                <a:latin typeface="Garamond" panose="02020404030301010803" pitchFamily="18" charset="0"/>
              </a:rPr>
              <a:t>.</a:t>
            </a:r>
            <a:r>
              <a:rPr lang="en-US" sz="3000" dirty="0">
                <a:solidFill>
                  <a:prstClr val="black"/>
                </a:solidFill>
                <a:latin typeface="Garamond" panose="02020404030301010803" pitchFamily="18" charset="0"/>
              </a:rPr>
              <a:t> </a:t>
            </a:r>
            <a:endParaRPr lang="en-IN" sz="3000" dirty="0">
              <a:solidFill>
                <a:prstClr val="black"/>
              </a:solidFill>
              <a:latin typeface="Garamond" panose="02020404030301010803" pitchFamily="18" charset="0"/>
            </a:endParaRPr>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5</a:t>
            </a:fld>
            <a:endParaRPr lang="en-IN"/>
          </a:p>
        </p:txBody>
      </p:sp>
    </p:spTree>
    <p:extLst>
      <p:ext uri="{BB962C8B-B14F-4D97-AF65-F5344CB8AC3E}">
        <p14:creationId xmlns:p14="http://schemas.microsoft.com/office/powerpoint/2010/main" val="363438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365125"/>
            <a:ext cx="11144794" cy="766989"/>
          </a:xfrm>
        </p:spPr>
        <p:txBody>
          <a:bodyPr>
            <a:normAutofit fontScale="90000"/>
          </a:bodyPr>
          <a:lstStyle/>
          <a:p>
            <a:r>
              <a:rPr lang="en-US" sz="4000" b="1" dirty="0" err="1" smtClean="0">
                <a:solidFill>
                  <a:srgbClr val="C00000"/>
                </a:solidFill>
                <a:latin typeface="Garamond" panose="02020404030301010803" pitchFamily="18" charset="0"/>
              </a:rPr>
              <a:t>Sadgunya</a:t>
            </a:r>
            <a:r>
              <a:rPr lang="en-US" sz="4000" b="1" dirty="0" smtClean="0">
                <a:solidFill>
                  <a:srgbClr val="C00000"/>
                </a:solidFill>
                <a:latin typeface="Garamond" panose="02020404030301010803" pitchFamily="18" charset="0"/>
              </a:rPr>
              <a:t>: The Measures </a:t>
            </a:r>
            <a:r>
              <a:rPr lang="en-US" sz="4000" b="1" dirty="0">
                <a:solidFill>
                  <a:srgbClr val="C00000"/>
                </a:solidFill>
                <a:latin typeface="Garamond" panose="02020404030301010803" pitchFamily="18" charset="0"/>
              </a:rPr>
              <a:t>of Foreign Policy </a:t>
            </a:r>
            <a:r>
              <a:rPr lang="en-US" dirty="0"/>
              <a:t/>
            </a:r>
            <a:br>
              <a:rPr lang="en-US" dirty="0"/>
            </a:br>
            <a:endParaRPr lang="en-US" dirty="0"/>
          </a:p>
        </p:txBody>
      </p:sp>
      <p:sp>
        <p:nvSpPr>
          <p:cNvPr id="3" name="Content Placeholder 2"/>
          <p:cNvSpPr>
            <a:spLocks noGrp="1"/>
          </p:cNvSpPr>
          <p:nvPr>
            <p:ph idx="1"/>
          </p:nvPr>
        </p:nvSpPr>
        <p:spPr>
          <a:xfrm>
            <a:off x="95794" y="1132114"/>
            <a:ext cx="11930743" cy="5044849"/>
          </a:xfrm>
        </p:spPr>
        <p:txBody>
          <a:bodyPr>
            <a:normAutofit fontScale="85000" lnSpcReduction="20000"/>
          </a:bodyPr>
          <a:lstStyle/>
          <a:p>
            <a:pPr marL="0" indent="0">
              <a:buNone/>
            </a:pPr>
            <a:r>
              <a:rPr lang="en-US" dirty="0">
                <a:solidFill>
                  <a:srgbClr val="000000"/>
                </a:solidFill>
                <a:latin typeface="Garamond" panose="02020404030301010803" pitchFamily="18" charset="0"/>
              </a:rPr>
              <a:t>The foreign policy consists of six </a:t>
            </a:r>
            <a:r>
              <a:rPr lang="en-US" i="1" dirty="0" err="1">
                <a:solidFill>
                  <a:srgbClr val="C00000"/>
                </a:solidFill>
                <a:latin typeface="Garamond" panose="02020404030301010803" pitchFamily="18" charset="0"/>
              </a:rPr>
              <a:t>gunas</a:t>
            </a:r>
            <a:r>
              <a:rPr lang="en-US" i="1" dirty="0">
                <a:solidFill>
                  <a:srgbClr val="C00000"/>
                </a:solidFill>
                <a:latin typeface="Garamond" panose="02020404030301010803" pitchFamily="18" charset="0"/>
              </a:rPr>
              <a:t> </a:t>
            </a:r>
            <a:r>
              <a:rPr lang="en-US" dirty="0">
                <a:solidFill>
                  <a:srgbClr val="C00000"/>
                </a:solidFill>
                <a:latin typeface="Garamond" panose="02020404030301010803" pitchFamily="18" charset="0"/>
              </a:rPr>
              <a:t>or policies</a:t>
            </a:r>
            <a:r>
              <a:rPr lang="en-US" dirty="0">
                <a:solidFill>
                  <a:srgbClr val="000000"/>
                </a:solidFill>
                <a:latin typeface="Garamond" panose="02020404030301010803" pitchFamily="18" charset="0"/>
              </a:rPr>
              <a:t>. </a:t>
            </a:r>
          </a:p>
          <a:p>
            <a:r>
              <a:rPr lang="en-US" dirty="0" smtClean="0">
                <a:solidFill>
                  <a:srgbClr val="000000"/>
                </a:solidFill>
                <a:latin typeface="Garamond" panose="02020404030301010803" pitchFamily="18" charset="0"/>
              </a:rPr>
              <a:t>1)</a:t>
            </a:r>
            <a:r>
              <a:rPr lang="en-US" i="1" dirty="0" err="1" smtClean="0">
                <a:solidFill>
                  <a:srgbClr val="C00000"/>
                </a:solidFill>
                <a:latin typeface="Garamond" panose="02020404030301010803" pitchFamily="18" charset="0"/>
              </a:rPr>
              <a:t>Samdhi</a:t>
            </a:r>
            <a:r>
              <a:rPr lang="en-US" dirty="0" smtClean="0">
                <a:solidFill>
                  <a:srgbClr val="000000"/>
                </a:solidFill>
                <a:latin typeface="Garamond" panose="02020404030301010803" pitchFamily="18" charset="0"/>
              </a:rPr>
              <a:t>: Making </a:t>
            </a:r>
            <a:r>
              <a:rPr lang="en-US" dirty="0">
                <a:solidFill>
                  <a:srgbClr val="000000"/>
                </a:solidFill>
                <a:latin typeface="Garamond" panose="02020404030301010803" pitchFamily="18" charset="0"/>
              </a:rPr>
              <a:t>a treaty containing conditions or terms</a:t>
            </a:r>
            <a:r>
              <a:rPr lang="en-US" dirty="0" smtClean="0">
                <a:solidFill>
                  <a:srgbClr val="000000"/>
                </a:solidFill>
                <a:latin typeface="Garamond" panose="02020404030301010803" pitchFamily="18" charset="0"/>
              </a:rPr>
              <a:t>, i.e., </a:t>
            </a:r>
            <a:r>
              <a:rPr lang="en-US" dirty="0">
                <a:solidFill>
                  <a:srgbClr val="000000"/>
                </a:solidFill>
                <a:latin typeface="Garamond" panose="02020404030301010803" pitchFamily="18" charset="0"/>
              </a:rPr>
              <a:t>the policy of peace</a:t>
            </a:r>
          </a:p>
          <a:p>
            <a:r>
              <a:rPr lang="en-US" dirty="0">
                <a:solidFill>
                  <a:srgbClr val="000000"/>
                </a:solidFill>
                <a:latin typeface="Garamond" panose="02020404030301010803" pitchFamily="18" charset="0"/>
              </a:rPr>
              <a:t>2) </a:t>
            </a:r>
            <a:r>
              <a:rPr lang="en-US" i="1" dirty="0" err="1" smtClean="0">
                <a:solidFill>
                  <a:srgbClr val="C00000"/>
                </a:solidFill>
                <a:latin typeface="Garamond" panose="02020404030301010803" pitchFamily="18" charset="0"/>
              </a:rPr>
              <a:t>Vigraha</a:t>
            </a:r>
            <a:r>
              <a:rPr lang="en-US" dirty="0" smtClean="0">
                <a:solidFill>
                  <a:srgbClr val="000000"/>
                </a:solidFill>
                <a:latin typeface="Garamond" panose="02020404030301010803" pitchFamily="18" charset="0"/>
              </a:rPr>
              <a:t>: The </a:t>
            </a:r>
            <a:r>
              <a:rPr lang="en-US" dirty="0">
                <a:solidFill>
                  <a:srgbClr val="000000"/>
                </a:solidFill>
                <a:latin typeface="Garamond" panose="02020404030301010803" pitchFamily="18" charset="0"/>
              </a:rPr>
              <a:t>policy of hostility </a:t>
            </a:r>
          </a:p>
          <a:p>
            <a:r>
              <a:rPr lang="en-US" dirty="0">
                <a:solidFill>
                  <a:srgbClr val="000000"/>
                </a:solidFill>
                <a:latin typeface="Garamond" panose="02020404030301010803" pitchFamily="18" charset="0"/>
              </a:rPr>
              <a:t>3) </a:t>
            </a:r>
            <a:r>
              <a:rPr lang="en-US" i="1" dirty="0" smtClean="0">
                <a:solidFill>
                  <a:srgbClr val="C00000"/>
                </a:solidFill>
                <a:latin typeface="Garamond" panose="02020404030301010803" pitchFamily="18" charset="0"/>
              </a:rPr>
              <a:t>Asana</a:t>
            </a:r>
            <a:r>
              <a:rPr lang="en-US" dirty="0" smtClean="0">
                <a:solidFill>
                  <a:srgbClr val="000000"/>
                </a:solidFill>
                <a:latin typeface="Garamond" panose="02020404030301010803" pitchFamily="18" charset="0"/>
              </a:rPr>
              <a:t>: The </a:t>
            </a:r>
            <a:r>
              <a:rPr lang="en-US" dirty="0">
                <a:solidFill>
                  <a:srgbClr val="000000"/>
                </a:solidFill>
                <a:latin typeface="Garamond" panose="02020404030301010803" pitchFamily="18" charset="0"/>
              </a:rPr>
              <a:t>policy of remaining quiet (and not planning to march on an expedition) </a:t>
            </a:r>
          </a:p>
          <a:p>
            <a:r>
              <a:rPr lang="en-US" dirty="0">
                <a:solidFill>
                  <a:srgbClr val="000000"/>
                </a:solidFill>
                <a:latin typeface="Garamond" panose="02020404030301010803" pitchFamily="18" charset="0"/>
              </a:rPr>
              <a:t>4) </a:t>
            </a:r>
            <a:r>
              <a:rPr lang="en-US" i="1" dirty="0" smtClean="0">
                <a:solidFill>
                  <a:srgbClr val="C00000"/>
                </a:solidFill>
                <a:latin typeface="Garamond" panose="02020404030301010803" pitchFamily="18" charset="0"/>
              </a:rPr>
              <a:t>Yana</a:t>
            </a:r>
            <a:r>
              <a:rPr lang="en-US" dirty="0" smtClean="0">
                <a:solidFill>
                  <a:srgbClr val="000000"/>
                </a:solidFill>
                <a:latin typeface="Garamond" panose="02020404030301010803" pitchFamily="18" charset="0"/>
              </a:rPr>
              <a:t>: Marching </a:t>
            </a:r>
            <a:r>
              <a:rPr lang="en-US" dirty="0">
                <a:solidFill>
                  <a:srgbClr val="000000"/>
                </a:solidFill>
                <a:latin typeface="Garamond" panose="02020404030301010803" pitchFamily="18" charset="0"/>
              </a:rPr>
              <a:t>on</a:t>
            </a:r>
            <a:r>
              <a:rPr lang="en-US" dirty="0"/>
              <a:t>  </a:t>
            </a:r>
            <a:r>
              <a:rPr lang="en-US" dirty="0">
                <a:solidFill>
                  <a:srgbClr val="000000"/>
                </a:solidFill>
                <a:latin typeface="Garamond" panose="02020404030301010803" pitchFamily="18" charset="0"/>
              </a:rPr>
              <a:t>an expedition</a:t>
            </a:r>
          </a:p>
          <a:p>
            <a:r>
              <a:rPr lang="en-US" dirty="0">
                <a:solidFill>
                  <a:srgbClr val="000000"/>
                </a:solidFill>
                <a:latin typeface="Garamond" panose="02020404030301010803" pitchFamily="18" charset="0"/>
              </a:rPr>
              <a:t>5) </a:t>
            </a:r>
            <a:r>
              <a:rPr lang="en-US" i="1" dirty="0" err="1" smtClean="0">
                <a:solidFill>
                  <a:srgbClr val="C00000"/>
                </a:solidFill>
                <a:latin typeface="Garamond" panose="02020404030301010803" pitchFamily="18" charset="0"/>
              </a:rPr>
              <a:t>Samsraya</a:t>
            </a:r>
            <a:r>
              <a:rPr lang="en-US" dirty="0" smtClean="0">
                <a:solidFill>
                  <a:srgbClr val="000000"/>
                </a:solidFill>
                <a:latin typeface="Garamond" panose="02020404030301010803" pitchFamily="18" charset="0"/>
              </a:rPr>
              <a:t>: Seeking </a:t>
            </a:r>
            <a:r>
              <a:rPr lang="en-US" dirty="0">
                <a:solidFill>
                  <a:srgbClr val="000000"/>
                </a:solidFill>
                <a:latin typeface="Garamond" panose="02020404030301010803" pitchFamily="18" charset="0"/>
              </a:rPr>
              <a:t>shelter with another king or in a fort</a:t>
            </a:r>
          </a:p>
          <a:p>
            <a:r>
              <a:rPr lang="en-US" dirty="0">
                <a:solidFill>
                  <a:srgbClr val="000000"/>
                </a:solidFill>
                <a:latin typeface="Garamond" panose="02020404030301010803" pitchFamily="18" charset="0"/>
              </a:rPr>
              <a:t>6) </a:t>
            </a:r>
            <a:r>
              <a:rPr lang="en-US" i="1" dirty="0" err="1" smtClean="0">
                <a:solidFill>
                  <a:srgbClr val="C00000"/>
                </a:solidFill>
                <a:latin typeface="Garamond" panose="02020404030301010803" pitchFamily="18" charset="0"/>
              </a:rPr>
              <a:t>Dvaidhibhava</a:t>
            </a:r>
            <a:r>
              <a:rPr lang="en-US" dirty="0" smtClean="0">
                <a:solidFill>
                  <a:srgbClr val="000000"/>
                </a:solidFill>
                <a:latin typeface="Garamond" panose="02020404030301010803" pitchFamily="18" charset="0"/>
              </a:rPr>
              <a:t>: Double </a:t>
            </a:r>
            <a:r>
              <a:rPr lang="en-US" dirty="0">
                <a:solidFill>
                  <a:srgbClr val="000000"/>
                </a:solidFill>
                <a:latin typeface="Garamond" panose="02020404030301010803" pitchFamily="18" charset="0"/>
              </a:rPr>
              <a:t>policy of </a:t>
            </a:r>
            <a:r>
              <a:rPr lang="en-US" i="1" dirty="0" err="1">
                <a:solidFill>
                  <a:srgbClr val="C00000"/>
                </a:solidFill>
                <a:latin typeface="Garamond" panose="02020404030301010803" pitchFamily="18" charset="0"/>
              </a:rPr>
              <a:t>Samdhi</a:t>
            </a:r>
            <a:r>
              <a:rPr lang="en-US" i="1" dirty="0">
                <a:solidFill>
                  <a:srgbClr val="C00000"/>
                </a:solidFill>
                <a:latin typeface="Garamond" panose="02020404030301010803" pitchFamily="18" charset="0"/>
              </a:rPr>
              <a:t> </a:t>
            </a:r>
            <a:r>
              <a:rPr lang="en-US" dirty="0">
                <a:solidFill>
                  <a:srgbClr val="000000"/>
                </a:solidFill>
                <a:latin typeface="Garamond" panose="02020404030301010803" pitchFamily="18" charset="0"/>
              </a:rPr>
              <a:t>with one king and </a:t>
            </a:r>
            <a:r>
              <a:rPr lang="en-US" i="1" dirty="0" err="1">
                <a:solidFill>
                  <a:srgbClr val="C00000"/>
                </a:solidFill>
                <a:latin typeface="Garamond" panose="02020404030301010803" pitchFamily="18" charset="0"/>
              </a:rPr>
              <a:t>Vigraha</a:t>
            </a:r>
            <a:r>
              <a:rPr lang="en-US" i="1" dirty="0">
                <a:solidFill>
                  <a:srgbClr val="C00000"/>
                </a:solidFill>
                <a:latin typeface="Garamond" panose="02020404030301010803" pitchFamily="18" charset="0"/>
              </a:rPr>
              <a:t> </a:t>
            </a:r>
            <a:r>
              <a:rPr lang="en-US" dirty="0">
                <a:solidFill>
                  <a:srgbClr val="000000"/>
                </a:solidFill>
                <a:latin typeface="Garamond" panose="02020404030301010803" pitchFamily="18" charset="0"/>
              </a:rPr>
              <a:t>with another </a:t>
            </a:r>
            <a:r>
              <a:rPr lang="en-US" dirty="0" smtClean="0">
                <a:solidFill>
                  <a:srgbClr val="000000"/>
                </a:solidFill>
                <a:latin typeface="Garamond" panose="02020404030301010803" pitchFamily="18" charset="0"/>
              </a:rPr>
              <a:t>simultaneously</a:t>
            </a:r>
            <a:endParaRPr lang="en-US" dirty="0"/>
          </a:p>
          <a:p>
            <a:pPr marL="0" indent="0">
              <a:buNone/>
            </a:pPr>
            <a:r>
              <a:rPr lang="en-US" dirty="0"/>
              <a:t/>
            </a:r>
            <a:br>
              <a:rPr lang="en-US" dirty="0"/>
            </a:br>
            <a:r>
              <a:rPr lang="en-US" dirty="0">
                <a:solidFill>
                  <a:srgbClr val="0070C0"/>
                </a:solidFill>
                <a:latin typeface="Garamond" panose="02020404030301010803" pitchFamily="18" charset="0"/>
              </a:rPr>
              <a:t>The general rule </a:t>
            </a:r>
            <a:r>
              <a:rPr lang="en-US" dirty="0">
                <a:solidFill>
                  <a:srgbClr val="000000"/>
                </a:solidFill>
                <a:latin typeface="Garamond" panose="02020404030301010803" pitchFamily="18" charset="0"/>
              </a:rPr>
              <a:t>is that </a:t>
            </a:r>
          </a:p>
          <a:p>
            <a:r>
              <a:rPr lang="en-US" dirty="0">
                <a:solidFill>
                  <a:srgbClr val="C00000"/>
                </a:solidFill>
                <a:latin typeface="Garamond" panose="02020404030301010803" pitchFamily="18" charset="0"/>
              </a:rPr>
              <a:t>when one is weaker than the enemy, </a:t>
            </a:r>
            <a:r>
              <a:rPr lang="en-US" i="1" dirty="0" err="1">
                <a:solidFill>
                  <a:srgbClr val="C00000"/>
                </a:solidFill>
                <a:latin typeface="Garamond" panose="02020404030301010803" pitchFamily="18" charset="0"/>
              </a:rPr>
              <a:t>samdhi</a:t>
            </a:r>
            <a:r>
              <a:rPr lang="en-US" i="1" dirty="0">
                <a:solidFill>
                  <a:srgbClr val="C00000"/>
                </a:solidFill>
                <a:latin typeface="Garamond" panose="02020404030301010803" pitchFamily="18" charset="0"/>
              </a:rPr>
              <a:t> </a:t>
            </a:r>
            <a:r>
              <a:rPr lang="en-US" dirty="0">
                <a:solidFill>
                  <a:srgbClr val="C00000"/>
                </a:solidFill>
                <a:latin typeface="Garamond" panose="02020404030301010803" pitchFamily="18" charset="0"/>
              </a:rPr>
              <a:t>is the policy</a:t>
            </a:r>
            <a:r>
              <a:rPr lang="en-US" dirty="0">
                <a:solidFill>
                  <a:srgbClr val="000000"/>
                </a:solidFill>
                <a:latin typeface="Garamond" panose="02020404030301010803" pitchFamily="18" charset="0"/>
              </a:rPr>
              <a:t> to be followed.</a:t>
            </a:r>
          </a:p>
          <a:p>
            <a:r>
              <a:rPr lang="en-US" dirty="0">
                <a:solidFill>
                  <a:srgbClr val="C00000"/>
                </a:solidFill>
                <a:latin typeface="Garamond" panose="02020404030301010803" pitchFamily="18" charset="0"/>
              </a:rPr>
              <a:t>if stronger than him, then </a:t>
            </a:r>
            <a:r>
              <a:rPr lang="en-US" i="1" dirty="0" err="1" smtClean="0">
                <a:solidFill>
                  <a:srgbClr val="C00000"/>
                </a:solidFill>
                <a:latin typeface="Garamond" panose="02020404030301010803" pitchFamily="18" charset="0"/>
              </a:rPr>
              <a:t>vigraha</a:t>
            </a:r>
            <a:r>
              <a:rPr lang="en-US" i="1" dirty="0" smtClean="0">
                <a:solidFill>
                  <a:srgbClr val="C00000"/>
                </a:solidFill>
                <a:latin typeface="Garamond" panose="02020404030301010803" pitchFamily="18" charset="0"/>
              </a:rPr>
              <a:t>.</a:t>
            </a:r>
            <a:endParaRPr lang="en-US" i="1" dirty="0">
              <a:solidFill>
                <a:srgbClr val="000000"/>
              </a:solidFill>
              <a:latin typeface="Garamond" panose="02020404030301010803" pitchFamily="18" charset="0"/>
            </a:endParaRPr>
          </a:p>
          <a:p>
            <a:r>
              <a:rPr lang="en-US" dirty="0">
                <a:solidFill>
                  <a:srgbClr val="C00000"/>
                </a:solidFill>
                <a:latin typeface="Garamond" panose="02020404030301010803" pitchFamily="18" charset="0"/>
              </a:rPr>
              <a:t>If both are equal in power, </a:t>
            </a:r>
            <a:r>
              <a:rPr lang="en-US" i="1" dirty="0">
                <a:solidFill>
                  <a:srgbClr val="C00000"/>
                </a:solidFill>
                <a:latin typeface="Garamond" panose="02020404030301010803" pitchFamily="18" charset="0"/>
              </a:rPr>
              <a:t>asana </a:t>
            </a:r>
            <a:r>
              <a:rPr lang="en-US" dirty="0">
                <a:solidFill>
                  <a:srgbClr val="C00000"/>
                </a:solidFill>
                <a:latin typeface="Garamond" panose="02020404030301010803" pitchFamily="18" charset="0"/>
              </a:rPr>
              <a:t>is the right </a:t>
            </a:r>
            <a:r>
              <a:rPr lang="en-US" dirty="0" smtClean="0">
                <a:solidFill>
                  <a:srgbClr val="C00000"/>
                </a:solidFill>
                <a:latin typeface="Garamond" panose="02020404030301010803" pitchFamily="18" charset="0"/>
              </a:rPr>
              <a:t>policy.</a:t>
            </a:r>
            <a:r>
              <a:rPr lang="en-US" dirty="0" smtClean="0">
                <a:solidFill>
                  <a:srgbClr val="C00000"/>
                </a:solidFill>
              </a:rPr>
              <a:t> </a:t>
            </a:r>
            <a:r>
              <a:rPr lang="en-US" dirty="0"/>
              <a:t/>
            </a:r>
            <a:br>
              <a:rPr lang="en-US" dirty="0"/>
            </a:br>
            <a:endParaRPr lang="en-IN" dirty="0"/>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6</a:t>
            </a:fld>
            <a:endParaRPr lang="en-IN"/>
          </a:p>
        </p:txBody>
      </p:sp>
    </p:spTree>
    <p:extLst>
      <p:ext uri="{BB962C8B-B14F-4D97-AF65-F5344CB8AC3E}">
        <p14:creationId xmlns:p14="http://schemas.microsoft.com/office/powerpoint/2010/main" val="284369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rgbClr val="C00000"/>
                </a:solidFill>
                <a:latin typeface="Garamond" panose="02020404030301010803" pitchFamily="18" charset="0"/>
              </a:rPr>
              <a:t>Seven </a:t>
            </a:r>
            <a:r>
              <a:rPr lang="en-IN" sz="4000" b="1" dirty="0" err="1">
                <a:solidFill>
                  <a:srgbClr val="C00000"/>
                </a:solidFill>
                <a:latin typeface="Garamond" panose="02020404030301010803" pitchFamily="18" charset="0"/>
              </a:rPr>
              <a:t>Prakrits</a:t>
            </a:r>
            <a:r>
              <a:rPr lang="en-IN" sz="4000" b="1" dirty="0">
                <a:solidFill>
                  <a:srgbClr val="C00000"/>
                </a:solidFill>
                <a:latin typeface="Garamond" panose="02020404030301010803" pitchFamily="18" charset="0"/>
              </a:rPr>
              <a:t> or Constituent Elements of a State</a:t>
            </a:r>
            <a:r>
              <a:rPr lang="en-IN" sz="3200" b="1" dirty="0"/>
              <a:t/>
            </a:r>
            <a:br>
              <a:rPr lang="en-IN" sz="3200" b="1" dirty="0"/>
            </a:br>
            <a:endParaRPr lang="en-US" dirty="0"/>
          </a:p>
        </p:txBody>
      </p:sp>
      <p:sp>
        <p:nvSpPr>
          <p:cNvPr id="3" name="Content Placeholder 2"/>
          <p:cNvSpPr>
            <a:spLocks noGrp="1"/>
          </p:cNvSpPr>
          <p:nvPr>
            <p:ph idx="1"/>
          </p:nvPr>
        </p:nvSpPr>
        <p:spPr>
          <a:xfrm>
            <a:off x="838200" y="1236617"/>
            <a:ext cx="10515600" cy="4940346"/>
          </a:xfrm>
        </p:spPr>
        <p:txBody>
          <a:bodyPr/>
          <a:lstStyle/>
          <a:p>
            <a:r>
              <a:rPr lang="en-US" i="1" dirty="0" smtClean="0">
                <a:solidFill>
                  <a:srgbClr val="C00000"/>
                </a:solidFill>
                <a:latin typeface="Garamond" panose="02020404030301010803" pitchFamily="18" charset="0"/>
              </a:rPr>
              <a:t>Svamin</a:t>
            </a:r>
            <a:r>
              <a:rPr lang="en-US" i="1" dirty="0" smtClean="0">
                <a:solidFill>
                  <a:srgbClr val="000000"/>
                </a:solidFill>
                <a:latin typeface="Garamond" panose="02020404030301010803" pitchFamily="18" charset="0"/>
              </a:rPr>
              <a:t> </a:t>
            </a:r>
            <a:r>
              <a:rPr lang="en-US" dirty="0">
                <a:solidFill>
                  <a:srgbClr val="000000"/>
                </a:solidFill>
                <a:latin typeface="Garamond" panose="02020404030301010803" pitchFamily="18" charset="0"/>
              </a:rPr>
              <a:t>(king or ruler) </a:t>
            </a:r>
          </a:p>
          <a:p>
            <a:r>
              <a:rPr lang="en-US" i="1" dirty="0" err="1" smtClean="0">
                <a:solidFill>
                  <a:srgbClr val="C00000"/>
                </a:solidFill>
                <a:latin typeface="Garamond" panose="02020404030301010803" pitchFamily="18" charset="0"/>
              </a:rPr>
              <a:t>Amatya</a:t>
            </a:r>
            <a:r>
              <a:rPr lang="en-US" i="1" dirty="0" smtClean="0">
                <a:solidFill>
                  <a:srgbClr val="C00000"/>
                </a:solidFill>
                <a:latin typeface="Garamond" panose="02020404030301010803" pitchFamily="18" charset="0"/>
              </a:rPr>
              <a:t> </a:t>
            </a:r>
            <a:r>
              <a:rPr lang="en-US" dirty="0">
                <a:solidFill>
                  <a:srgbClr val="000000"/>
                </a:solidFill>
                <a:latin typeface="Garamond" panose="02020404030301010803" pitchFamily="18" charset="0"/>
              </a:rPr>
              <a:t>(body of ministers and structure of administration) </a:t>
            </a:r>
          </a:p>
          <a:p>
            <a:r>
              <a:rPr lang="en-US" i="1" dirty="0" err="1" smtClean="0">
                <a:solidFill>
                  <a:srgbClr val="C00000"/>
                </a:solidFill>
                <a:latin typeface="Garamond" panose="02020404030301010803" pitchFamily="18" charset="0"/>
              </a:rPr>
              <a:t>Janapada</a:t>
            </a:r>
            <a:r>
              <a:rPr lang="en-US" i="1" dirty="0" smtClean="0">
                <a:solidFill>
                  <a:srgbClr val="C00000"/>
                </a:solidFill>
                <a:latin typeface="Garamond" panose="02020404030301010803" pitchFamily="18" charset="0"/>
              </a:rPr>
              <a:t>/</a:t>
            </a:r>
            <a:r>
              <a:rPr lang="en-US" dirty="0" err="1">
                <a:solidFill>
                  <a:srgbClr val="C00000"/>
                </a:solidFill>
                <a:latin typeface="Garamond" panose="02020404030301010803" pitchFamily="18" charset="0"/>
              </a:rPr>
              <a:t>R</a:t>
            </a:r>
            <a:r>
              <a:rPr lang="en-US" i="1" dirty="0" err="1" smtClean="0">
                <a:solidFill>
                  <a:srgbClr val="C00000"/>
                </a:solidFill>
                <a:latin typeface="Garamond" panose="02020404030301010803" pitchFamily="18" charset="0"/>
              </a:rPr>
              <a:t>astra</a:t>
            </a:r>
            <a:r>
              <a:rPr lang="en-US" i="1" dirty="0" smtClean="0">
                <a:solidFill>
                  <a:srgbClr val="000000"/>
                </a:solidFill>
                <a:latin typeface="Garamond" panose="02020404030301010803" pitchFamily="18" charset="0"/>
              </a:rPr>
              <a:t> </a:t>
            </a:r>
            <a:r>
              <a:rPr lang="en-US" dirty="0">
                <a:solidFill>
                  <a:srgbClr val="000000"/>
                </a:solidFill>
                <a:latin typeface="Garamond" panose="02020404030301010803" pitchFamily="18" charset="0"/>
              </a:rPr>
              <a:t>(territory being agriculturally fertile with mines, forest and pastures, water resources and communication system for trade) </a:t>
            </a:r>
          </a:p>
          <a:p>
            <a:r>
              <a:rPr lang="en-US" i="1" dirty="0" err="1" smtClean="0">
                <a:solidFill>
                  <a:srgbClr val="C00000"/>
                </a:solidFill>
                <a:latin typeface="Garamond" panose="02020404030301010803" pitchFamily="18" charset="0"/>
              </a:rPr>
              <a:t>Durga</a:t>
            </a:r>
            <a:r>
              <a:rPr lang="en-US" i="1" dirty="0" smtClean="0">
                <a:solidFill>
                  <a:srgbClr val="C00000"/>
                </a:solidFill>
                <a:latin typeface="Garamond" panose="02020404030301010803" pitchFamily="18" charset="0"/>
              </a:rPr>
              <a:t>/Pura </a:t>
            </a:r>
            <a:r>
              <a:rPr lang="en-US" dirty="0">
                <a:solidFill>
                  <a:srgbClr val="000000"/>
                </a:solidFill>
                <a:latin typeface="Garamond" panose="02020404030301010803" pitchFamily="18" charset="0"/>
              </a:rPr>
              <a:t>(fort) </a:t>
            </a:r>
          </a:p>
          <a:p>
            <a:r>
              <a:rPr lang="en-US" i="1" dirty="0" err="1" smtClean="0">
                <a:solidFill>
                  <a:srgbClr val="C00000"/>
                </a:solidFill>
                <a:latin typeface="Garamond" panose="02020404030301010803" pitchFamily="18" charset="0"/>
              </a:rPr>
              <a:t>Kosa</a:t>
            </a:r>
            <a:r>
              <a:rPr lang="en-US" i="1" dirty="0" smtClean="0">
                <a:solidFill>
                  <a:srgbClr val="000000"/>
                </a:solidFill>
                <a:latin typeface="Garamond" panose="02020404030301010803" pitchFamily="18" charset="0"/>
              </a:rPr>
              <a:t> </a:t>
            </a:r>
            <a:r>
              <a:rPr lang="en-US" dirty="0">
                <a:solidFill>
                  <a:srgbClr val="000000"/>
                </a:solidFill>
                <a:latin typeface="Garamond" panose="02020404030301010803" pitchFamily="18" charset="0"/>
              </a:rPr>
              <a:t>(treasury) </a:t>
            </a:r>
          </a:p>
          <a:p>
            <a:r>
              <a:rPr lang="en-US" i="1" dirty="0" err="1" smtClean="0">
                <a:solidFill>
                  <a:srgbClr val="C00000"/>
                </a:solidFill>
                <a:latin typeface="Garamond" panose="02020404030301010803" pitchFamily="18" charset="0"/>
              </a:rPr>
              <a:t>Danda</a:t>
            </a:r>
            <a:r>
              <a:rPr lang="en-US" i="1" dirty="0" smtClean="0">
                <a:solidFill>
                  <a:srgbClr val="C00000"/>
                </a:solidFill>
                <a:latin typeface="Garamond" panose="02020404030301010803" pitchFamily="18" charset="0"/>
              </a:rPr>
              <a:t>/</a:t>
            </a:r>
            <a:r>
              <a:rPr lang="en-US" i="1" dirty="0" err="1">
                <a:solidFill>
                  <a:srgbClr val="C00000"/>
                </a:solidFill>
                <a:latin typeface="Garamond" panose="02020404030301010803" pitchFamily="18" charset="0"/>
              </a:rPr>
              <a:t>B</a:t>
            </a:r>
            <a:r>
              <a:rPr lang="en-US" i="1" dirty="0" err="1" smtClean="0">
                <a:solidFill>
                  <a:srgbClr val="C00000"/>
                </a:solidFill>
                <a:latin typeface="Garamond" panose="02020404030301010803" pitchFamily="18" charset="0"/>
              </a:rPr>
              <a:t>ala</a:t>
            </a:r>
            <a:r>
              <a:rPr lang="en-US" i="1" dirty="0" smtClean="0">
                <a:solidFill>
                  <a:srgbClr val="000000"/>
                </a:solidFill>
                <a:latin typeface="Garamond" panose="02020404030301010803" pitchFamily="18" charset="0"/>
              </a:rPr>
              <a:t> </a:t>
            </a:r>
            <a:r>
              <a:rPr lang="en-US" dirty="0">
                <a:solidFill>
                  <a:srgbClr val="000000"/>
                </a:solidFill>
                <a:latin typeface="Garamond" panose="02020404030301010803" pitchFamily="18" charset="0"/>
              </a:rPr>
              <a:t>(army) </a:t>
            </a:r>
          </a:p>
          <a:p>
            <a:r>
              <a:rPr lang="en-US" i="1" dirty="0" err="1" smtClean="0">
                <a:solidFill>
                  <a:srgbClr val="C00000"/>
                </a:solidFill>
                <a:latin typeface="Garamond" panose="02020404030301010803" pitchFamily="18" charset="0"/>
              </a:rPr>
              <a:t>Mitra</a:t>
            </a:r>
            <a:r>
              <a:rPr lang="en-US" i="1" dirty="0" smtClean="0">
                <a:solidFill>
                  <a:srgbClr val="C00000"/>
                </a:solidFill>
                <a:latin typeface="Garamond" panose="02020404030301010803" pitchFamily="18" charset="0"/>
              </a:rPr>
              <a:t> </a:t>
            </a:r>
            <a:r>
              <a:rPr lang="en-US" dirty="0">
                <a:solidFill>
                  <a:srgbClr val="000000"/>
                </a:solidFill>
                <a:latin typeface="Garamond" panose="02020404030301010803" pitchFamily="18" charset="0"/>
              </a:rPr>
              <a:t>(ally)</a:t>
            </a:r>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7</a:t>
            </a:fld>
            <a:endParaRPr lang="en-IN"/>
          </a:p>
        </p:txBody>
      </p:sp>
    </p:spTree>
    <p:extLst>
      <p:ext uri="{BB962C8B-B14F-4D97-AF65-F5344CB8AC3E}">
        <p14:creationId xmlns:p14="http://schemas.microsoft.com/office/powerpoint/2010/main" val="172442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latin typeface="Garamond" panose="02020404030301010803" pitchFamily="18" charset="0"/>
              </a:rPr>
              <a:t>Vijay or Conquest and </a:t>
            </a:r>
            <a:r>
              <a:rPr lang="en-US" sz="3600" b="1" dirty="0" err="1">
                <a:solidFill>
                  <a:srgbClr val="C00000"/>
                </a:solidFill>
                <a:latin typeface="Garamond" panose="02020404030301010803" pitchFamily="18" charset="0"/>
              </a:rPr>
              <a:t>Yuddha</a:t>
            </a:r>
            <a:r>
              <a:rPr lang="en-US" sz="3600" b="1" dirty="0">
                <a:solidFill>
                  <a:srgbClr val="C00000"/>
                </a:solidFill>
                <a:latin typeface="Garamond" panose="02020404030301010803" pitchFamily="18" charset="0"/>
              </a:rPr>
              <a:t> or War</a:t>
            </a:r>
            <a:endParaRPr lang="en-US" sz="3600" dirty="0">
              <a:solidFill>
                <a:srgbClr val="C00000"/>
              </a:solidFill>
            </a:endParaRPr>
          </a:p>
        </p:txBody>
      </p:sp>
      <p:sp>
        <p:nvSpPr>
          <p:cNvPr id="3" name="Content Placeholder 2"/>
          <p:cNvSpPr>
            <a:spLocks noGrp="1"/>
          </p:cNvSpPr>
          <p:nvPr>
            <p:ph idx="1"/>
          </p:nvPr>
        </p:nvSpPr>
        <p:spPr/>
        <p:txBody>
          <a:bodyPr/>
          <a:lstStyle/>
          <a:p>
            <a:r>
              <a:rPr lang="en-US" dirty="0">
                <a:solidFill>
                  <a:srgbClr val="0070C0"/>
                </a:solidFill>
                <a:latin typeface="Garamond" panose="02020404030301010803" pitchFamily="18" charset="0"/>
              </a:rPr>
              <a:t>Conquest</a:t>
            </a:r>
            <a:r>
              <a:rPr lang="en-US" dirty="0">
                <a:solidFill>
                  <a:srgbClr val="000000"/>
                </a:solidFill>
                <a:latin typeface="Garamond" panose="02020404030301010803" pitchFamily="18" charset="0"/>
              </a:rPr>
              <a:t> is of three types: </a:t>
            </a:r>
          </a:p>
          <a:p>
            <a:pPr lvl="1"/>
            <a:r>
              <a:rPr lang="en-US" i="1" dirty="0" err="1" smtClean="0">
                <a:solidFill>
                  <a:srgbClr val="C00000"/>
                </a:solidFill>
                <a:latin typeface="Garamond" panose="02020404030301010803" pitchFamily="18" charset="0"/>
              </a:rPr>
              <a:t>Dharmavijay</a:t>
            </a:r>
            <a:r>
              <a:rPr lang="en-US" i="1" dirty="0" smtClean="0">
                <a:solidFill>
                  <a:srgbClr val="000000"/>
                </a:solidFill>
                <a:latin typeface="Garamond" panose="02020404030301010803" pitchFamily="18" charset="0"/>
              </a:rPr>
              <a:t> </a:t>
            </a:r>
            <a:r>
              <a:rPr lang="en-US" dirty="0" smtClean="0">
                <a:solidFill>
                  <a:srgbClr val="000000"/>
                </a:solidFill>
                <a:latin typeface="Garamond" panose="02020404030301010803" pitchFamily="18" charset="0"/>
              </a:rPr>
              <a:t>(Righteous</a:t>
            </a:r>
            <a:r>
              <a:rPr lang="en-US" dirty="0">
                <a:solidFill>
                  <a:srgbClr val="000000"/>
                </a:solidFill>
                <a:latin typeface="Garamond" panose="02020404030301010803" pitchFamily="18" charset="0"/>
              </a:rPr>
              <a:t>)</a:t>
            </a:r>
            <a:endParaRPr lang="en-US" i="1" dirty="0">
              <a:solidFill>
                <a:srgbClr val="000000"/>
              </a:solidFill>
              <a:latin typeface="Garamond" panose="02020404030301010803" pitchFamily="18" charset="0"/>
            </a:endParaRPr>
          </a:p>
          <a:p>
            <a:pPr lvl="1"/>
            <a:r>
              <a:rPr lang="en-US" i="1" dirty="0" err="1" smtClean="0">
                <a:solidFill>
                  <a:srgbClr val="C00000"/>
                </a:solidFill>
                <a:latin typeface="Garamond" panose="02020404030301010803" pitchFamily="18" charset="0"/>
              </a:rPr>
              <a:t>Lobbhavijay</a:t>
            </a:r>
            <a:r>
              <a:rPr lang="en-US" i="1" dirty="0" smtClean="0">
                <a:solidFill>
                  <a:srgbClr val="000000"/>
                </a:solidFill>
                <a:latin typeface="Garamond" panose="02020404030301010803" pitchFamily="18" charset="0"/>
              </a:rPr>
              <a:t> </a:t>
            </a:r>
            <a:r>
              <a:rPr lang="en-US" dirty="0" smtClean="0">
                <a:solidFill>
                  <a:srgbClr val="000000"/>
                </a:solidFill>
                <a:latin typeface="Garamond" panose="02020404030301010803" pitchFamily="18" charset="0"/>
              </a:rPr>
              <a:t>(Greedy</a:t>
            </a:r>
            <a:r>
              <a:rPr lang="en-US" dirty="0">
                <a:solidFill>
                  <a:srgbClr val="000000"/>
                </a:solidFill>
                <a:latin typeface="Garamond" panose="02020404030301010803" pitchFamily="18" charset="0"/>
              </a:rPr>
              <a:t>)  </a:t>
            </a:r>
          </a:p>
          <a:p>
            <a:pPr lvl="1"/>
            <a:r>
              <a:rPr lang="en-US" i="1" dirty="0" err="1">
                <a:solidFill>
                  <a:srgbClr val="C00000"/>
                </a:solidFill>
                <a:latin typeface="Garamond" panose="02020404030301010803" pitchFamily="18" charset="0"/>
              </a:rPr>
              <a:t>A</a:t>
            </a:r>
            <a:r>
              <a:rPr lang="en-US" i="1" dirty="0" err="1" smtClean="0">
                <a:solidFill>
                  <a:srgbClr val="C00000"/>
                </a:solidFill>
                <a:latin typeface="Garamond" panose="02020404030301010803" pitchFamily="18" charset="0"/>
              </a:rPr>
              <a:t>suravijay</a:t>
            </a:r>
            <a:r>
              <a:rPr lang="en-US" i="1" dirty="0" smtClean="0">
                <a:solidFill>
                  <a:srgbClr val="000000"/>
                </a:solidFill>
                <a:latin typeface="Garamond" panose="02020404030301010803" pitchFamily="18" charset="0"/>
              </a:rPr>
              <a:t> </a:t>
            </a:r>
            <a:r>
              <a:rPr lang="en-US" dirty="0" smtClean="0">
                <a:solidFill>
                  <a:srgbClr val="000000"/>
                </a:solidFill>
                <a:latin typeface="Garamond" panose="02020404030301010803" pitchFamily="18" charset="0"/>
              </a:rPr>
              <a:t>(Demoniacal</a:t>
            </a:r>
            <a:r>
              <a:rPr lang="en-US" dirty="0">
                <a:solidFill>
                  <a:srgbClr val="000000"/>
                </a:solidFill>
                <a:latin typeface="Garamond" panose="02020404030301010803" pitchFamily="18" charset="0"/>
              </a:rPr>
              <a:t>)</a:t>
            </a:r>
            <a:r>
              <a:rPr lang="en-US" dirty="0"/>
              <a:t> </a:t>
            </a:r>
          </a:p>
          <a:p>
            <a:r>
              <a:rPr lang="en-US" i="1" dirty="0" err="1">
                <a:solidFill>
                  <a:srgbClr val="0070C0"/>
                </a:solidFill>
                <a:latin typeface="Garamond" panose="02020404030301010803" pitchFamily="18" charset="0"/>
              </a:rPr>
              <a:t>Yuddha</a:t>
            </a:r>
            <a:r>
              <a:rPr lang="en-US" i="1" dirty="0">
                <a:solidFill>
                  <a:srgbClr val="0070C0"/>
                </a:solidFill>
                <a:latin typeface="Garamond" panose="02020404030301010803" pitchFamily="18" charset="0"/>
              </a:rPr>
              <a:t> </a:t>
            </a:r>
            <a:r>
              <a:rPr lang="en-US" dirty="0">
                <a:solidFill>
                  <a:srgbClr val="0070C0"/>
                </a:solidFill>
                <a:latin typeface="Garamond" panose="02020404030301010803" pitchFamily="18" charset="0"/>
              </a:rPr>
              <a:t>or war </a:t>
            </a:r>
            <a:r>
              <a:rPr lang="en-US" dirty="0">
                <a:solidFill>
                  <a:srgbClr val="000000"/>
                </a:solidFill>
                <a:latin typeface="Garamond" panose="02020404030301010803" pitchFamily="18" charset="0"/>
              </a:rPr>
              <a:t>is also of three kinds: </a:t>
            </a:r>
          </a:p>
          <a:p>
            <a:pPr lvl="1"/>
            <a:r>
              <a:rPr lang="en-US" i="1" dirty="0">
                <a:solidFill>
                  <a:srgbClr val="C00000"/>
                </a:solidFill>
                <a:latin typeface="Garamond" panose="02020404030301010803" pitchFamily="18" charset="0"/>
              </a:rPr>
              <a:t>Prakash-</a:t>
            </a:r>
            <a:r>
              <a:rPr lang="en-US" i="1" dirty="0" err="1">
                <a:solidFill>
                  <a:srgbClr val="C00000"/>
                </a:solidFill>
                <a:latin typeface="Garamond" panose="02020404030301010803" pitchFamily="18" charset="0"/>
              </a:rPr>
              <a:t>yuddha</a:t>
            </a:r>
            <a:r>
              <a:rPr lang="en-US" i="1" dirty="0">
                <a:solidFill>
                  <a:srgbClr val="000000"/>
                </a:solidFill>
                <a:latin typeface="Garamond" panose="02020404030301010803" pitchFamily="18" charset="0"/>
              </a:rPr>
              <a:t>, </a:t>
            </a:r>
            <a:r>
              <a:rPr lang="en-US" dirty="0">
                <a:solidFill>
                  <a:srgbClr val="000000"/>
                </a:solidFill>
                <a:latin typeface="Garamond" panose="02020404030301010803" pitchFamily="18" charset="0"/>
              </a:rPr>
              <a:t>‘</a:t>
            </a:r>
            <a:r>
              <a:rPr lang="en-US" dirty="0">
                <a:solidFill>
                  <a:srgbClr val="C00000"/>
                </a:solidFill>
                <a:latin typeface="Garamond" panose="02020404030301010803" pitchFamily="18" charset="0"/>
              </a:rPr>
              <a:t>open fight</a:t>
            </a:r>
            <a:r>
              <a:rPr lang="en-US" dirty="0">
                <a:solidFill>
                  <a:srgbClr val="000000"/>
                </a:solidFill>
                <a:latin typeface="Garamond" panose="02020404030301010803" pitchFamily="18" charset="0"/>
              </a:rPr>
              <a:t>’ at a place and time indicated </a:t>
            </a:r>
          </a:p>
          <a:p>
            <a:pPr lvl="1"/>
            <a:r>
              <a:rPr lang="en-US" i="1" dirty="0" err="1">
                <a:solidFill>
                  <a:srgbClr val="C00000"/>
                </a:solidFill>
                <a:latin typeface="Garamond" panose="02020404030301010803" pitchFamily="18" charset="0"/>
              </a:rPr>
              <a:t>Kuta-yuddha</a:t>
            </a:r>
            <a:r>
              <a:rPr lang="en-US" i="1" dirty="0">
                <a:solidFill>
                  <a:srgbClr val="C00000"/>
                </a:solidFill>
                <a:latin typeface="Garamond" panose="02020404030301010803" pitchFamily="18" charset="0"/>
              </a:rPr>
              <a:t> </a:t>
            </a:r>
            <a:r>
              <a:rPr lang="en-US" dirty="0">
                <a:solidFill>
                  <a:srgbClr val="000000"/>
                </a:solidFill>
                <a:latin typeface="Garamond" panose="02020404030301010803" pitchFamily="18" charset="0"/>
              </a:rPr>
              <a:t>‘</a:t>
            </a:r>
            <a:r>
              <a:rPr lang="en-US" dirty="0">
                <a:solidFill>
                  <a:srgbClr val="C00000"/>
                </a:solidFill>
                <a:latin typeface="Garamond" panose="02020404030301010803" pitchFamily="18" charset="0"/>
              </a:rPr>
              <a:t>concealed warfare</a:t>
            </a:r>
            <a:r>
              <a:rPr lang="en-US" dirty="0">
                <a:solidFill>
                  <a:srgbClr val="000000"/>
                </a:solidFill>
                <a:latin typeface="Garamond" panose="02020404030301010803" pitchFamily="18" charset="0"/>
              </a:rPr>
              <a:t>’ involving use of tactics in battlefield</a:t>
            </a:r>
          </a:p>
          <a:p>
            <a:pPr lvl="1"/>
            <a:r>
              <a:rPr lang="en-US" i="1" dirty="0" err="1">
                <a:solidFill>
                  <a:srgbClr val="C00000"/>
                </a:solidFill>
                <a:latin typeface="Garamond" panose="02020404030301010803" pitchFamily="18" charset="0"/>
              </a:rPr>
              <a:t>Tusnim</a:t>
            </a:r>
            <a:r>
              <a:rPr lang="en-US" i="1" dirty="0">
                <a:solidFill>
                  <a:srgbClr val="C00000"/>
                </a:solidFill>
                <a:latin typeface="Garamond" panose="02020404030301010803" pitchFamily="18" charset="0"/>
              </a:rPr>
              <a:t>- </a:t>
            </a:r>
            <a:r>
              <a:rPr lang="en-US" i="1" dirty="0" err="1">
                <a:solidFill>
                  <a:srgbClr val="C00000"/>
                </a:solidFill>
                <a:latin typeface="Garamond" panose="02020404030301010803" pitchFamily="18" charset="0"/>
              </a:rPr>
              <a:t>yuddha</a:t>
            </a:r>
            <a:r>
              <a:rPr lang="en-US" i="1" dirty="0">
                <a:solidFill>
                  <a:srgbClr val="C00000"/>
                </a:solidFill>
                <a:latin typeface="Garamond" panose="02020404030301010803" pitchFamily="18" charset="0"/>
              </a:rPr>
              <a:t> </a:t>
            </a:r>
            <a:r>
              <a:rPr lang="en-US" dirty="0">
                <a:solidFill>
                  <a:srgbClr val="000000"/>
                </a:solidFill>
                <a:latin typeface="Garamond" panose="02020404030301010803" pitchFamily="18" charset="0"/>
              </a:rPr>
              <a:t>‘</a:t>
            </a:r>
            <a:r>
              <a:rPr lang="en-US" dirty="0">
                <a:solidFill>
                  <a:srgbClr val="C00000"/>
                </a:solidFill>
                <a:latin typeface="Garamond" panose="02020404030301010803" pitchFamily="18" charset="0"/>
              </a:rPr>
              <a:t>silent fighting</a:t>
            </a:r>
            <a:r>
              <a:rPr lang="en-US" dirty="0">
                <a:solidFill>
                  <a:srgbClr val="000000"/>
                </a:solidFill>
                <a:latin typeface="Garamond" panose="02020404030301010803" pitchFamily="18" charset="0"/>
              </a:rPr>
              <a:t>’ implying the use of </a:t>
            </a:r>
            <a:r>
              <a:rPr lang="en-US" dirty="0">
                <a:solidFill>
                  <a:srgbClr val="0070C0"/>
                </a:solidFill>
                <a:latin typeface="Garamond" panose="02020404030301010803" pitchFamily="18" charset="0"/>
              </a:rPr>
              <a:t>secret agents </a:t>
            </a:r>
            <a:r>
              <a:rPr lang="en-US" dirty="0">
                <a:solidFill>
                  <a:srgbClr val="000000"/>
                </a:solidFill>
                <a:latin typeface="Garamond" panose="02020404030301010803" pitchFamily="18" charset="0"/>
              </a:rPr>
              <a:t>for enticing enemy officers or killing them</a:t>
            </a:r>
            <a:r>
              <a:rPr lang="en-US" dirty="0"/>
              <a:t> </a:t>
            </a:r>
            <a:br>
              <a:rPr lang="en-US" dirty="0"/>
            </a:br>
            <a:endParaRPr lang="en-IN" dirty="0"/>
          </a:p>
          <a:p>
            <a:endParaRPr lang="en-US" dirty="0"/>
          </a:p>
        </p:txBody>
      </p:sp>
      <p:sp>
        <p:nvSpPr>
          <p:cNvPr id="4" name="Slide Number Placeholder 3"/>
          <p:cNvSpPr>
            <a:spLocks noGrp="1"/>
          </p:cNvSpPr>
          <p:nvPr>
            <p:ph type="sldNum" sz="quarter" idx="12"/>
          </p:nvPr>
        </p:nvSpPr>
        <p:spPr/>
        <p:txBody>
          <a:bodyPr/>
          <a:lstStyle/>
          <a:p>
            <a:fld id="{ECBF9317-B1A7-4E64-9A7A-CF09DEB99ECA}" type="slidenum">
              <a:rPr lang="en-IN" smtClean="0"/>
              <a:t>8</a:t>
            </a:fld>
            <a:endParaRPr lang="en-IN"/>
          </a:p>
        </p:txBody>
      </p:sp>
    </p:spTree>
    <p:extLst>
      <p:ext uri="{BB962C8B-B14F-4D97-AF65-F5344CB8AC3E}">
        <p14:creationId xmlns:p14="http://schemas.microsoft.com/office/powerpoint/2010/main" val="429408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buNone/>
            </a:pPr>
            <a:r>
              <a:rPr lang="en-IN" dirty="0" smtClean="0">
                <a:solidFill>
                  <a:srgbClr val="0070C0"/>
                </a:solidFill>
                <a:latin typeface="Algerian" panose="04020705040A02060702" pitchFamily="82" charset="0"/>
              </a:rPr>
              <a:t>Kautilya’s </a:t>
            </a:r>
            <a:r>
              <a:rPr lang="en-IN" dirty="0" err="1" smtClean="0">
                <a:solidFill>
                  <a:srgbClr val="0070C0"/>
                </a:solidFill>
                <a:latin typeface="Algerian" panose="04020705040A02060702" pitchFamily="82" charset="0"/>
              </a:rPr>
              <a:t>ArthasHastra</a:t>
            </a:r>
            <a:r>
              <a:rPr lang="en-IN" dirty="0" smtClean="0">
                <a:solidFill>
                  <a:srgbClr val="0070C0"/>
                </a:solidFill>
                <a:latin typeface="Algerian" panose="04020705040A02060702" pitchFamily="82" charset="0"/>
              </a:rPr>
              <a:t> and the Contemporary Economics</a:t>
            </a:r>
            <a:endParaRPr lang="en-IN" dirty="0">
              <a:solidFill>
                <a:srgbClr val="0070C0"/>
              </a:solidFill>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ECBF9317-B1A7-4E64-9A7A-CF09DEB99ECA}" type="slidenum">
              <a:rPr lang="en-IN" smtClean="0"/>
              <a:t>9</a:t>
            </a:fld>
            <a:endParaRPr lang="en-IN"/>
          </a:p>
        </p:txBody>
      </p:sp>
    </p:spTree>
    <p:extLst>
      <p:ext uri="{BB962C8B-B14F-4D97-AF65-F5344CB8AC3E}">
        <p14:creationId xmlns:p14="http://schemas.microsoft.com/office/powerpoint/2010/main" val="1914538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TotalTime>
  <Words>1950</Words>
  <Application>Microsoft Office PowerPoint</Application>
  <PresentationFormat>Widescreen</PresentationFormat>
  <Paragraphs>181</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Arabic Typesetting</vt:lpstr>
      <vt:lpstr>Arial</vt:lpstr>
      <vt:lpstr>Blackadder ITC</vt:lpstr>
      <vt:lpstr>Calibri</vt:lpstr>
      <vt:lpstr>Calibri Light</vt:lpstr>
      <vt:lpstr>Garamond</vt:lpstr>
      <vt:lpstr>Wingdings</vt:lpstr>
      <vt:lpstr>Office Theme</vt:lpstr>
      <vt:lpstr> Kautilya’s Arthashastra and its Contemporary Relevance</vt:lpstr>
      <vt:lpstr>Introduction </vt:lpstr>
      <vt:lpstr>Cont….</vt:lpstr>
      <vt:lpstr>PowerPoint Presentation</vt:lpstr>
      <vt:lpstr>Four Upayas or Ways of Realizing Aims </vt:lpstr>
      <vt:lpstr>Sadgunya: The Measures of Foreign Policy  </vt:lpstr>
      <vt:lpstr>Seven Prakrits or Constituent Elements of a State </vt:lpstr>
      <vt:lpstr>Vijay or Conquest and Yuddha or War</vt:lpstr>
      <vt:lpstr>PowerPoint Presentation</vt:lpstr>
      <vt:lpstr> Demand and Supply </vt:lpstr>
      <vt:lpstr> Demand and Supply      Cont…. </vt:lpstr>
      <vt:lpstr>International Trade</vt:lpstr>
      <vt:lpstr>International Trade      Cont…</vt:lpstr>
      <vt:lpstr>PowerPoint Presentation</vt:lpstr>
      <vt:lpstr>Principles of Taxation</vt:lpstr>
      <vt:lpstr>Principles of Taxation       Cont…</vt:lpstr>
      <vt:lpstr> Labor Theory of Value </vt:lpstr>
      <vt:lpstr>Labor Theory of Value</vt:lpstr>
      <vt:lpstr>Athashastrá’s Relevance in History</vt:lpstr>
      <vt:lpstr>References/Suggested Readings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Arthasastra</dc:title>
  <dc:creator>SWETA</dc:creator>
  <cp:lastModifiedBy>N C Nayak</cp:lastModifiedBy>
  <cp:revision>136</cp:revision>
  <dcterms:created xsi:type="dcterms:W3CDTF">2021-10-26T04:21:08Z</dcterms:created>
  <dcterms:modified xsi:type="dcterms:W3CDTF">2022-11-03T07:42:49Z</dcterms:modified>
</cp:coreProperties>
</file>