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2" r:id="rId3"/>
    <p:sldId id="263" r:id="rId4"/>
    <p:sldId id="268" r:id="rId5"/>
    <p:sldId id="269" r:id="rId6"/>
    <p:sldId id="271" r:id="rId7"/>
    <p:sldId id="270" r:id="rId8"/>
    <p:sldId id="257" r:id="rId9"/>
    <p:sldId id="258" r:id="rId10"/>
    <p:sldId id="259" r:id="rId11"/>
    <p:sldId id="260" r:id="rId12"/>
    <p:sldId id="261" r:id="rId13"/>
    <p:sldId id="265" r:id="rId14"/>
    <p:sldId id="264" r:id="rId15"/>
    <p:sldId id="266"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179048-69AB-4CD3-8BFD-B6C3CCC3047A}"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45F2DA35-B3D8-47D4-A0F4-35C8D6859FD4}">
      <dgm:prSet/>
      <dgm:spPr/>
      <dgm:t>
        <a:bodyPr/>
        <a:lstStyle/>
        <a:p>
          <a:r>
            <a:rPr lang="en-US"/>
            <a:t>To connect different departments, users, and buildings within a campus.</a:t>
          </a:r>
        </a:p>
      </dgm:t>
    </dgm:pt>
    <dgm:pt modelId="{73FB90BD-EA57-42FD-81A4-EA6C005EE12F}" type="parTrans" cxnId="{C5B334AF-A15D-4A55-B653-14D1270CF1A0}">
      <dgm:prSet/>
      <dgm:spPr/>
      <dgm:t>
        <a:bodyPr/>
        <a:lstStyle/>
        <a:p>
          <a:endParaRPr lang="en-US"/>
        </a:p>
      </dgm:t>
    </dgm:pt>
    <dgm:pt modelId="{2C89AD2F-79E2-42B3-9772-0C84D46439ED}" type="sibTrans" cxnId="{C5B334AF-A15D-4A55-B653-14D1270CF1A0}">
      <dgm:prSet/>
      <dgm:spPr/>
      <dgm:t>
        <a:bodyPr/>
        <a:lstStyle/>
        <a:p>
          <a:endParaRPr lang="en-US"/>
        </a:p>
      </dgm:t>
    </dgm:pt>
    <dgm:pt modelId="{BFC55773-2581-4049-9D4B-FDD1D2E6258A}">
      <dgm:prSet/>
      <dgm:spPr/>
      <dgm:t>
        <a:bodyPr/>
        <a:lstStyle/>
        <a:p>
          <a:r>
            <a:rPr lang="en-US"/>
            <a:t>Used for providing seamless connectivity and reliability to users within the campus network.</a:t>
          </a:r>
        </a:p>
      </dgm:t>
    </dgm:pt>
    <dgm:pt modelId="{3D40E624-4ADA-4F4A-92AF-161873677C6C}" type="parTrans" cxnId="{79309C81-8E2C-42B5-AB34-33A5C8B0CAF4}">
      <dgm:prSet/>
      <dgm:spPr/>
      <dgm:t>
        <a:bodyPr/>
        <a:lstStyle/>
        <a:p>
          <a:endParaRPr lang="en-US"/>
        </a:p>
      </dgm:t>
    </dgm:pt>
    <dgm:pt modelId="{E48C1875-930D-45F6-BD2A-D824282F22EB}" type="sibTrans" cxnId="{79309C81-8E2C-42B5-AB34-33A5C8B0CAF4}">
      <dgm:prSet/>
      <dgm:spPr/>
      <dgm:t>
        <a:bodyPr/>
        <a:lstStyle/>
        <a:p>
          <a:endParaRPr lang="en-US"/>
        </a:p>
      </dgm:t>
    </dgm:pt>
    <dgm:pt modelId="{E722E33A-9582-4D22-A71C-BCE5F9B9BE1F}">
      <dgm:prSet/>
      <dgm:spPr/>
      <dgm:t>
        <a:bodyPr/>
        <a:lstStyle/>
        <a:p>
          <a:r>
            <a:rPr lang="en-US"/>
            <a:t>It is maintained, designed by centralized IT department.</a:t>
          </a:r>
        </a:p>
      </dgm:t>
    </dgm:pt>
    <dgm:pt modelId="{4DA740FA-C626-4A41-B482-2CE6113AC4D6}" type="parTrans" cxnId="{5495E23B-612A-43FF-8206-5D74FEA65C95}">
      <dgm:prSet/>
      <dgm:spPr/>
      <dgm:t>
        <a:bodyPr/>
        <a:lstStyle/>
        <a:p>
          <a:endParaRPr lang="en-US"/>
        </a:p>
      </dgm:t>
    </dgm:pt>
    <dgm:pt modelId="{539533CC-B876-411C-8F23-9D595B9E8B46}" type="sibTrans" cxnId="{5495E23B-612A-43FF-8206-5D74FEA65C95}">
      <dgm:prSet/>
      <dgm:spPr/>
      <dgm:t>
        <a:bodyPr/>
        <a:lstStyle/>
        <a:p>
          <a:endParaRPr lang="en-US"/>
        </a:p>
      </dgm:t>
    </dgm:pt>
    <dgm:pt modelId="{990450D8-A425-45C9-8C1C-3259B07DFB71}" type="pres">
      <dgm:prSet presAssocID="{0B179048-69AB-4CD3-8BFD-B6C3CCC3047A}" presName="hierChild1" presStyleCnt="0">
        <dgm:presLayoutVars>
          <dgm:chPref val="1"/>
          <dgm:dir/>
          <dgm:animOne val="branch"/>
          <dgm:animLvl val="lvl"/>
          <dgm:resizeHandles/>
        </dgm:presLayoutVars>
      </dgm:prSet>
      <dgm:spPr/>
    </dgm:pt>
    <dgm:pt modelId="{EDA7F8EF-8E32-4EC6-8A7C-8992BA86B65A}" type="pres">
      <dgm:prSet presAssocID="{45F2DA35-B3D8-47D4-A0F4-35C8D6859FD4}" presName="hierRoot1" presStyleCnt="0"/>
      <dgm:spPr/>
    </dgm:pt>
    <dgm:pt modelId="{9821BEB1-E239-4D2E-BD34-0784949505A6}" type="pres">
      <dgm:prSet presAssocID="{45F2DA35-B3D8-47D4-A0F4-35C8D6859FD4}" presName="composite" presStyleCnt="0"/>
      <dgm:spPr/>
    </dgm:pt>
    <dgm:pt modelId="{D11C6097-504B-437F-B9D8-BFC3524ECDF6}" type="pres">
      <dgm:prSet presAssocID="{45F2DA35-B3D8-47D4-A0F4-35C8D6859FD4}" presName="background" presStyleLbl="node0" presStyleIdx="0" presStyleCnt="3"/>
      <dgm:spPr/>
    </dgm:pt>
    <dgm:pt modelId="{66FA6386-43E4-4212-99EC-EA5636E8B240}" type="pres">
      <dgm:prSet presAssocID="{45F2DA35-B3D8-47D4-A0F4-35C8D6859FD4}" presName="text" presStyleLbl="fgAcc0" presStyleIdx="0" presStyleCnt="3">
        <dgm:presLayoutVars>
          <dgm:chPref val="3"/>
        </dgm:presLayoutVars>
      </dgm:prSet>
      <dgm:spPr/>
    </dgm:pt>
    <dgm:pt modelId="{81E97823-E46D-4EA1-82DC-A1C220298034}" type="pres">
      <dgm:prSet presAssocID="{45F2DA35-B3D8-47D4-A0F4-35C8D6859FD4}" presName="hierChild2" presStyleCnt="0"/>
      <dgm:spPr/>
    </dgm:pt>
    <dgm:pt modelId="{9DF8E8E4-D959-4AD8-BDDB-CC5991218F2E}" type="pres">
      <dgm:prSet presAssocID="{BFC55773-2581-4049-9D4B-FDD1D2E6258A}" presName="hierRoot1" presStyleCnt="0"/>
      <dgm:spPr/>
    </dgm:pt>
    <dgm:pt modelId="{5919FBD5-4BD6-420B-9112-85CACAD34645}" type="pres">
      <dgm:prSet presAssocID="{BFC55773-2581-4049-9D4B-FDD1D2E6258A}" presName="composite" presStyleCnt="0"/>
      <dgm:spPr/>
    </dgm:pt>
    <dgm:pt modelId="{E5AF1E40-D8B0-4F9E-B2C1-0C90387B7F2B}" type="pres">
      <dgm:prSet presAssocID="{BFC55773-2581-4049-9D4B-FDD1D2E6258A}" presName="background" presStyleLbl="node0" presStyleIdx="1" presStyleCnt="3"/>
      <dgm:spPr/>
    </dgm:pt>
    <dgm:pt modelId="{410B2DA6-1C1E-4E9C-8CCD-8F242F4338FD}" type="pres">
      <dgm:prSet presAssocID="{BFC55773-2581-4049-9D4B-FDD1D2E6258A}" presName="text" presStyleLbl="fgAcc0" presStyleIdx="1" presStyleCnt="3">
        <dgm:presLayoutVars>
          <dgm:chPref val="3"/>
        </dgm:presLayoutVars>
      </dgm:prSet>
      <dgm:spPr/>
    </dgm:pt>
    <dgm:pt modelId="{93CBF022-19D8-459C-BDC3-06A390AB0672}" type="pres">
      <dgm:prSet presAssocID="{BFC55773-2581-4049-9D4B-FDD1D2E6258A}" presName="hierChild2" presStyleCnt="0"/>
      <dgm:spPr/>
    </dgm:pt>
    <dgm:pt modelId="{0CC19CEC-9B07-4602-912D-2A3AA8EBF224}" type="pres">
      <dgm:prSet presAssocID="{E722E33A-9582-4D22-A71C-BCE5F9B9BE1F}" presName="hierRoot1" presStyleCnt="0"/>
      <dgm:spPr/>
    </dgm:pt>
    <dgm:pt modelId="{9D994166-D080-43A2-BA0A-1F9223226159}" type="pres">
      <dgm:prSet presAssocID="{E722E33A-9582-4D22-A71C-BCE5F9B9BE1F}" presName="composite" presStyleCnt="0"/>
      <dgm:spPr/>
    </dgm:pt>
    <dgm:pt modelId="{0DAAB58E-8477-4C2B-B845-49EB6831A2DB}" type="pres">
      <dgm:prSet presAssocID="{E722E33A-9582-4D22-A71C-BCE5F9B9BE1F}" presName="background" presStyleLbl="node0" presStyleIdx="2" presStyleCnt="3"/>
      <dgm:spPr/>
    </dgm:pt>
    <dgm:pt modelId="{9D910A0A-F256-4CE2-BB91-EA251CC91CFF}" type="pres">
      <dgm:prSet presAssocID="{E722E33A-9582-4D22-A71C-BCE5F9B9BE1F}" presName="text" presStyleLbl="fgAcc0" presStyleIdx="2" presStyleCnt="3">
        <dgm:presLayoutVars>
          <dgm:chPref val="3"/>
        </dgm:presLayoutVars>
      </dgm:prSet>
      <dgm:spPr/>
    </dgm:pt>
    <dgm:pt modelId="{D3E6F767-A678-4346-9921-C645050D1E87}" type="pres">
      <dgm:prSet presAssocID="{E722E33A-9582-4D22-A71C-BCE5F9B9BE1F}" presName="hierChild2" presStyleCnt="0"/>
      <dgm:spPr/>
    </dgm:pt>
  </dgm:ptLst>
  <dgm:cxnLst>
    <dgm:cxn modelId="{F264AD03-6D8A-4D12-B1D8-E6E7F03F4BDE}" type="presOf" srcId="{BFC55773-2581-4049-9D4B-FDD1D2E6258A}" destId="{410B2DA6-1C1E-4E9C-8CCD-8F242F4338FD}" srcOrd="0" destOrd="0" presId="urn:microsoft.com/office/officeart/2005/8/layout/hierarchy1"/>
    <dgm:cxn modelId="{5495E23B-612A-43FF-8206-5D74FEA65C95}" srcId="{0B179048-69AB-4CD3-8BFD-B6C3CCC3047A}" destId="{E722E33A-9582-4D22-A71C-BCE5F9B9BE1F}" srcOrd="2" destOrd="0" parTransId="{4DA740FA-C626-4A41-B482-2CE6113AC4D6}" sibTransId="{539533CC-B876-411C-8F23-9D595B9E8B46}"/>
    <dgm:cxn modelId="{9C478A81-B683-426B-A570-1F8C48242E6C}" type="presOf" srcId="{0B179048-69AB-4CD3-8BFD-B6C3CCC3047A}" destId="{990450D8-A425-45C9-8C1C-3259B07DFB71}" srcOrd="0" destOrd="0" presId="urn:microsoft.com/office/officeart/2005/8/layout/hierarchy1"/>
    <dgm:cxn modelId="{79309C81-8E2C-42B5-AB34-33A5C8B0CAF4}" srcId="{0B179048-69AB-4CD3-8BFD-B6C3CCC3047A}" destId="{BFC55773-2581-4049-9D4B-FDD1D2E6258A}" srcOrd="1" destOrd="0" parTransId="{3D40E624-4ADA-4F4A-92AF-161873677C6C}" sibTransId="{E48C1875-930D-45F6-BD2A-D824282F22EB}"/>
    <dgm:cxn modelId="{479BCD99-8A10-4885-AD76-1ED9FCAF4E6E}" type="presOf" srcId="{E722E33A-9582-4D22-A71C-BCE5F9B9BE1F}" destId="{9D910A0A-F256-4CE2-BB91-EA251CC91CFF}" srcOrd="0" destOrd="0" presId="urn:microsoft.com/office/officeart/2005/8/layout/hierarchy1"/>
    <dgm:cxn modelId="{C5B334AF-A15D-4A55-B653-14D1270CF1A0}" srcId="{0B179048-69AB-4CD3-8BFD-B6C3CCC3047A}" destId="{45F2DA35-B3D8-47D4-A0F4-35C8D6859FD4}" srcOrd="0" destOrd="0" parTransId="{73FB90BD-EA57-42FD-81A4-EA6C005EE12F}" sibTransId="{2C89AD2F-79E2-42B3-9772-0C84D46439ED}"/>
    <dgm:cxn modelId="{68ABA7CE-BC8F-4869-9228-8EA00F313969}" type="presOf" srcId="{45F2DA35-B3D8-47D4-A0F4-35C8D6859FD4}" destId="{66FA6386-43E4-4212-99EC-EA5636E8B240}" srcOrd="0" destOrd="0" presId="urn:microsoft.com/office/officeart/2005/8/layout/hierarchy1"/>
    <dgm:cxn modelId="{7FCED4DE-EFE2-429B-B60A-CAF53BCABCE1}" type="presParOf" srcId="{990450D8-A425-45C9-8C1C-3259B07DFB71}" destId="{EDA7F8EF-8E32-4EC6-8A7C-8992BA86B65A}" srcOrd="0" destOrd="0" presId="urn:microsoft.com/office/officeart/2005/8/layout/hierarchy1"/>
    <dgm:cxn modelId="{6FD109E4-4C74-49ED-8219-337D0A350846}" type="presParOf" srcId="{EDA7F8EF-8E32-4EC6-8A7C-8992BA86B65A}" destId="{9821BEB1-E239-4D2E-BD34-0784949505A6}" srcOrd="0" destOrd="0" presId="urn:microsoft.com/office/officeart/2005/8/layout/hierarchy1"/>
    <dgm:cxn modelId="{2A353FD7-9360-4ACF-9ED0-9AEF476CC0D8}" type="presParOf" srcId="{9821BEB1-E239-4D2E-BD34-0784949505A6}" destId="{D11C6097-504B-437F-B9D8-BFC3524ECDF6}" srcOrd="0" destOrd="0" presId="urn:microsoft.com/office/officeart/2005/8/layout/hierarchy1"/>
    <dgm:cxn modelId="{77BF35CF-C2BA-4411-A97E-2C4822F68C98}" type="presParOf" srcId="{9821BEB1-E239-4D2E-BD34-0784949505A6}" destId="{66FA6386-43E4-4212-99EC-EA5636E8B240}" srcOrd="1" destOrd="0" presId="urn:microsoft.com/office/officeart/2005/8/layout/hierarchy1"/>
    <dgm:cxn modelId="{F20B0914-93E8-4A78-891F-FA36769139DA}" type="presParOf" srcId="{EDA7F8EF-8E32-4EC6-8A7C-8992BA86B65A}" destId="{81E97823-E46D-4EA1-82DC-A1C220298034}" srcOrd="1" destOrd="0" presId="urn:microsoft.com/office/officeart/2005/8/layout/hierarchy1"/>
    <dgm:cxn modelId="{46D1C2AF-3DEB-4712-AA9C-61B560CE464D}" type="presParOf" srcId="{990450D8-A425-45C9-8C1C-3259B07DFB71}" destId="{9DF8E8E4-D959-4AD8-BDDB-CC5991218F2E}" srcOrd="1" destOrd="0" presId="urn:microsoft.com/office/officeart/2005/8/layout/hierarchy1"/>
    <dgm:cxn modelId="{D74A9F02-14BB-4D72-8838-2E1600969A82}" type="presParOf" srcId="{9DF8E8E4-D959-4AD8-BDDB-CC5991218F2E}" destId="{5919FBD5-4BD6-420B-9112-85CACAD34645}" srcOrd="0" destOrd="0" presId="urn:microsoft.com/office/officeart/2005/8/layout/hierarchy1"/>
    <dgm:cxn modelId="{8D9F231B-F6F5-4357-B3B6-B3FBB4E63462}" type="presParOf" srcId="{5919FBD5-4BD6-420B-9112-85CACAD34645}" destId="{E5AF1E40-D8B0-4F9E-B2C1-0C90387B7F2B}" srcOrd="0" destOrd="0" presId="urn:microsoft.com/office/officeart/2005/8/layout/hierarchy1"/>
    <dgm:cxn modelId="{EBFEDD32-DC04-456D-9726-19A10E177A4D}" type="presParOf" srcId="{5919FBD5-4BD6-420B-9112-85CACAD34645}" destId="{410B2DA6-1C1E-4E9C-8CCD-8F242F4338FD}" srcOrd="1" destOrd="0" presId="urn:microsoft.com/office/officeart/2005/8/layout/hierarchy1"/>
    <dgm:cxn modelId="{0FAE2D8D-5397-46C9-BEC3-0AE088B4CBA4}" type="presParOf" srcId="{9DF8E8E4-D959-4AD8-BDDB-CC5991218F2E}" destId="{93CBF022-19D8-459C-BDC3-06A390AB0672}" srcOrd="1" destOrd="0" presId="urn:microsoft.com/office/officeart/2005/8/layout/hierarchy1"/>
    <dgm:cxn modelId="{16C280A3-07C1-4DE3-94BE-1BB69B84A2EA}" type="presParOf" srcId="{990450D8-A425-45C9-8C1C-3259B07DFB71}" destId="{0CC19CEC-9B07-4602-912D-2A3AA8EBF224}" srcOrd="2" destOrd="0" presId="urn:microsoft.com/office/officeart/2005/8/layout/hierarchy1"/>
    <dgm:cxn modelId="{701CD637-EAC6-448A-841A-4EA3210C064A}" type="presParOf" srcId="{0CC19CEC-9B07-4602-912D-2A3AA8EBF224}" destId="{9D994166-D080-43A2-BA0A-1F9223226159}" srcOrd="0" destOrd="0" presId="urn:microsoft.com/office/officeart/2005/8/layout/hierarchy1"/>
    <dgm:cxn modelId="{10C9C056-9F47-45EA-8093-75DFC23D977F}" type="presParOf" srcId="{9D994166-D080-43A2-BA0A-1F9223226159}" destId="{0DAAB58E-8477-4C2B-B845-49EB6831A2DB}" srcOrd="0" destOrd="0" presId="urn:microsoft.com/office/officeart/2005/8/layout/hierarchy1"/>
    <dgm:cxn modelId="{00D11F09-8AFD-45FB-894A-5381409ACA74}" type="presParOf" srcId="{9D994166-D080-43A2-BA0A-1F9223226159}" destId="{9D910A0A-F256-4CE2-BB91-EA251CC91CFF}" srcOrd="1" destOrd="0" presId="urn:microsoft.com/office/officeart/2005/8/layout/hierarchy1"/>
    <dgm:cxn modelId="{2E45509C-250F-4339-B728-D9EB2A3E7275}" type="presParOf" srcId="{0CC19CEC-9B07-4602-912D-2A3AA8EBF224}" destId="{D3E6F767-A678-4346-9921-C645050D1E8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C6097-504B-437F-B9D8-BFC3524ECDF6}">
      <dsp:nvSpPr>
        <dsp:cNvPr id="0" name=""/>
        <dsp:cNvSpPr/>
      </dsp:nvSpPr>
      <dsp:spPr>
        <a:xfrm>
          <a:off x="0" y="560800"/>
          <a:ext cx="3116112" cy="1978731"/>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66FA6386-43E4-4212-99EC-EA5636E8B240}">
      <dsp:nvSpPr>
        <dsp:cNvPr id="0" name=""/>
        <dsp:cNvSpPr/>
      </dsp:nvSpPr>
      <dsp:spPr>
        <a:xfrm>
          <a:off x="346234" y="889723"/>
          <a:ext cx="3116112" cy="197873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To connect different departments, users, and buildings within a campus.</a:t>
          </a:r>
        </a:p>
      </dsp:txBody>
      <dsp:txXfrm>
        <a:off x="404189" y="947678"/>
        <a:ext cx="3000202" cy="1862821"/>
      </dsp:txXfrm>
    </dsp:sp>
    <dsp:sp modelId="{E5AF1E40-D8B0-4F9E-B2C1-0C90387B7F2B}">
      <dsp:nvSpPr>
        <dsp:cNvPr id="0" name=""/>
        <dsp:cNvSpPr/>
      </dsp:nvSpPr>
      <dsp:spPr>
        <a:xfrm>
          <a:off x="3808582" y="560800"/>
          <a:ext cx="3116112" cy="1978731"/>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410B2DA6-1C1E-4E9C-8CCD-8F242F4338FD}">
      <dsp:nvSpPr>
        <dsp:cNvPr id="0" name=""/>
        <dsp:cNvSpPr/>
      </dsp:nvSpPr>
      <dsp:spPr>
        <a:xfrm>
          <a:off x="4154816" y="889723"/>
          <a:ext cx="3116112" cy="197873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Used for providing seamless connectivity and reliability to users within the campus network.</a:t>
          </a:r>
        </a:p>
      </dsp:txBody>
      <dsp:txXfrm>
        <a:off x="4212771" y="947678"/>
        <a:ext cx="3000202" cy="1862821"/>
      </dsp:txXfrm>
    </dsp:sp>
    <dsp:sp modelId="{0DAAB58E-8477-4C2B-B845-49EB6831A2DB}">
      <dsp:nvSpPr>
        <dsp:cNvPr id="0" name=""/>
        <dsp:cNvSpPr/>
      </dsp:nvSpPr>
      <dsp:spPr>
        <a:xfrm>
          <a:off x="7617164" y="560800"/>
          <a:ext cx="3116112" cy="1978731"/>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sp>
    <dsp:sp modelId="{9D910A0A-F256-4CE2-BB91-EA251CC91CFF}">
      <dsp:nvSpPr>
        <dsp:cNvPr id="0" name=""/>
        <dsp:cNvSpPr/>
      </dsp:nvSpPr>
      <dsp:spPr>
        <a:xfrm>
          <a:off x="7963399" y="889723"/>
          <a:ext cx="3116112" cy="197873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It is maintained, designed by centralized IT department.</a:t>
          </a:r>
        </a:p>
      </dsp:txBody>
      <dsp:txXfrm>
        <a:off x="8021354" y="947678"/>
        <a:ext cx="3000202" cy="186282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4/30/2023</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263288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4/30/2023</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2000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4/30/2023</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084663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4/30/2023</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025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4/30/2023</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36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4/30/2023</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697145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4/30/2023</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894609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4/30/2023</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136111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4/30/2023</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633226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4/30/2023</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88045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4/30/2023</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284641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4/30/2023</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895602058"/>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hyperlink" Target="https://ieeexplore.ieee.org/author/37085495098" TargetMode="External"/><Relationship Id="rId3" Type="http://schemas.openxmlformats.org/officeDocument/2006/relationships/hyperlink" Target="https://ieeexplore.ieee.org/author/37298123200" TargetMode="External"/><Relationship Id="rId7" Type="http://schemas.openxmlformats.org/officeDocument/2006/relationships/hyperlink" Target="https://ieeexplore.ieee.org/document/6148452" TargetMode="Externa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hyperlink" Target="https://ieeexplore.ieee.org/author/38238919100" TargetMode="External"/><Relationship Id="rId5" Type="http://schemas.openxmlformats.org/officeDocument/2006/relationships/hyperlink" Target="https://ieeexplore.ieee.org/author/38017376800" TargetMode="External"/><Relationship Id="rId4" Type="http://schemas.openxmlformats.org/officeDocument/2006/relationships/hyperlink" Target="https://ieeexplore.ieee.org/document/581577" TargetMode="External"/><Relationship Id="rId9" Type="http://schemas.openxmlformats.org/officeDocument/2006/relationships/hyperlink" Target="https://ieeexplore.ieee.org/author/3794537120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2AB2F3-EEFF-C036-B8B7-A4EE8AEDD01B}"/>
              </a:ext>
            </a:extLst>
          </p:cNvPr>
          <p:cNvSpPr>
            <a:spLocks noGrp="1"/>
          </p:cNvSpPr>
          <p:nvPr>
            <p:ph type="ctrTitle"/>
          </p:nvPr>
        </p:nvSpPr>
        <p:spPr>
          <a:xfrm>
            <a:off x="4983900" y="1079500"/>
            <a:ext cx="6119131" cy="2138400"/>
          </a:xfrm>
        </p:spPr>
        <p:txBody>
          <a:bodyPr>
            <a:normAutofit/>
          </a:bodyPr>
          <a:lstStyle/>
          <a:p>
            <a:r>
              <a:rPr lang="en-US" b="1" dirty="0"/>
              <a:t>University campus network</a:t>
            </a:r>
          </a:p>
        </p:txBody>
      </p:sp>
      <p:sp>
        <p:nvSpPr>
          <p:cNvPr id="3" name="Subtitle 2">
            <a:extLst>
              <a:ext uri="{FF2B5EF4-FFF2-40B4-BE49-F238E27FC236}">
                <a16:creationId xmlns:a16="http://schemas.microsoft.com/office/drawing/2014/main" id="{8733C368-A6FA-692C-D868-604DED4DC78C}"/>
              </a:ext>
            </a:extLst>
          </p:cNvPr>
          <p:cNvSpPr>
            <a:spLocks noGrp="1"/>
          </p:cNvSpPr>
          <p:nvPr>
            <p:ph type="subTitle" idx="1"/>
          </p:nvPr>
        </p:nvSpPr>
        <p:spPr>
          <a:xfrm>
            <a:off x="4980779" y="4113213"/>
            <a:ext cx="6125372" cy="1655762"/>
          </a:xfrm>
        </p:spPr>
        <p:txBody>
          <a:bodyPr>
            <a:normAutofit/>
          </a:bodyPr>
          <a:lstStyle/>
          <a:p>
            <a:r>
              <a:rPr lang="en-US" dirty="0"/>
              <a:t>BY-</a:t>
            </a:r>
          </a:p>
          <a:p>
            <a:r>
              <a:rPr lang="en-US" dirty="0"/>
              <a:t>Anisha Agarwal</a:t>
            </a:r>
          </a:p>
          <a:p>
            <a:r>
              <a:rPr lang="en-US" dirty="0"/>
              <a:t>Pooja Shekhar</a:t>
            </a:r>
          </a:p>
        </p:txBody>
      </p:sp>
      <p:pic>
        <p:nvPicPr>
          <p:cNvPr id="4" name="Picture 3" descr="Jigsaw puzzles in plastic figures">
            <a:extLst>
              <a:ext uri="{FF2B5EF4-FFF2-40B4-BE49-F238E27FC236}">
                <a16:creationId xmlns:a16="http://schemas.microsoft.com/office/drawing/2014/main" id="{3B9F3F21-1053-CD75-C301-EC4B48BD15D4}"/>
              </a:ext>
            </a:extLst>
          </p:cNvPr>
          <p:cNvPicPr>
            <a:picLocks noChangeAspect="1"/>
          </p:cNvPicPr>
          <p:nvPr/>
        </p:nvPicPr>
        <p:blipFill rotWithShape="1">
          <a:blip r:embed="rId2"/>
          <a:srcRect l="32619" r="28364"/>
          <a:stretch/>
        </p:blipFill>
        <p:spPr>
          <a:xfrm>
            <a:off x="20" y="10"/>
            <a:ext cx="3863955" cy="6857989"/>
          </a:xfrm>
          <a:prstGeom prst="rect">
            <a:avLst/>
          </a:prstGeom>
        </p:spPr>
      </p:pic>
      <p:cxnSp>
        <p:nvCxnSpPr>
          <p:cNvPr id="27"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3812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1B9A5-52D4-1F63-2FE1-A82569A9F1F2}"/>
              </a:ext>
            </a:extLst>
          </p:cNvPr>
          <p:cNvSpPr>
            <a:spLocks noGrp="1"/>
          </p:cNvSpPr>
          <p:nvPr>
            <p:ph type="title"/>
          </p:nvPr>
        </p:nvSpPr>
        <p:spPr/>
        <p:txBody>
          <a:bodyPr/>
          <a:lstStyle/>
          <a:p>
            <a:pPr algn="ctr"/>
            <a:r>
              <a:rPr lang="en-US" dirty="0"/>
              <a:t>COMMANDS</a:t>
            </a:r>
          </a:p>
        </p:txBody>
      </p:sp>
      <p:pic>
        <p:nvPicPr>
          <p:cNvPr id="5" name="Content Placeholder 4" descr="Graphical user interface, text&#10;&#10;Description automatically generated">
            <a:extLst>
              <a:ext uri="{FF2B5EF4-FFF2-40B4-BE49-F238E27FC236}">
                <a16:creationId xmlns:a16="http://schemas.microsoft.com/office/drawing/2014/main" id="{79CAD90F-7B5D-B570-D163-5454D5E7EF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4240" y="1790700"/>
            <a:ext cx="9641840" cy="422402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89363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13751-27CE-BB0B-6B1D-A684FDDF9781}"/>
              </a:ext>
            </a:extLst>
          </p:cNvPr>
          <p:cNvSpPr>
            <a:spLocks noGrp="1"/>
          </p:cNvSpPr>
          <p:nvPr>
            <p:ph type="title"/>
          </p:nvPr>
        </p:nvSpPr>
        <p:spPr>
          <a:xfrm>
            <a:off x="1079500" y="761206"/>
            <a:ext cx="10026650" cy="655637"/>
          </a:xfrm>
        </p:spPr>
        <p:txBody>
          <a:bodyPr/>
          <a:lstStyle/>
          <a:p>
            <a:pPr algn="ctr"/>
            <a:r>
              <a:rPr lang="en-US" b="1" dirty="0"/>
              <a:t>Example 2</a:t>
            </a:r>
          </a:p>
        </p:txBody>
      </p:sp>
      <p:pic>
        <p:nvPicPr>
          <p:cNvPr id="7" name="Content Placeholder 6" descr="Diagram&#10;&#10;Description automatically generated">
            <a:extLst>
              <a:ext uri="{FF2B5EF4-FFF2-40B4-BE49-F238E27FC236}">
                <a16:creationId xmlns:a16="http://schemas.microsoft.com/office/drawing/2014/main" id="{2819A1EB-5BA8-7719-84D1-AC91A98F1A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3680" y="1896560"/>
            <a:ext cx="9377680" cy="41080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4685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7B8A9-134E-DFA2-DA9A-676359AD9D07}"/>
              </a:ext>
            </a:extLst>
          </p:cNvPr>
          <p:cNvSpPr>
            <a:spLocks noGrp="1"/>
          </p:cNvSpPr>
          <p:nvPr>
            <p:ph type="title"/>
          </p:nvPr>
        </p:nvSpPr>
        <p:spPr/>
        <p:txBody>
          <a:bodyPr/>
          <a:lstStyle/>
          <a:p>
            <a:pPr algn="ctr"/>
            <a:r>
              <a:rPr lang="en-US" b="1" dirty="0"/>
              <a:t>Comparison Between </a:t>
            </a:r>
            <a:r>
              <a:rPr lang="en-US" b="1" dirty="0" err="1"/>
              <a:t>tHE</a:t>
            </a:r>
            <a:r>
              <a:rPr lang="en-US" b="1" dirty="0"/>
              <a:t> DESIGNS</a:t>
            </a:r>
          </a:p>
        </p:txBody>
      </p:sp>
      <p:sp>
        <p:nvSpPr>
          <p:cNvPr id="3" name="Content Placeholder 2">
            <a:extLst>
              <a:ext uri="{FF2B5EF4-FFF2-40B4-BE49-F238E27FC236}">
                <a16:creationId xmlns:a16="http://schemas.microsoft.com/office/drawing/2014/main" id="{08CE8EFE-1E27-FC97-1AEF-D58CDBD9AC00}"/>
              </a:ext>
            </a:extLst>
          </p:cNvPr>
          <p:cNvSpPr>
            <a:spLocks noGrp="1"/>
          </p:cNvSpPr>
          <p:nvPr>
            <p:ph idx="1"/>
          </p:nvPr>
        </p:nvSpPr>
        <p:spPr>
          <a:xfrm>
            <a:off x="466725" y="1790700"/>
            <a:ext cx="11258550" cy="4733925"/>
          </a:xfrm>
        </p:spPr>
        <p:txBody>
          <a:bodyPr>
            <a:normAutofit/>
          </a:bodyPr>
          <a:lstStyle/>
          <a:p>
            <a:pPr marL="0" indent="0">
              <a:buNone/>
            </a:pPr>
            <a:r>
              <a:rPr lang="en-US" dirty="0"/>
              <a:t>  </a:t>
            </a:r>
            <a:r>
              <a:rPr lang="en-US" b="1" u="sng" dirty="0"/>
              <a:t>Example 1:</a:t>
            </a:r>
          </a:p>
          <a:p>
            <a:pPr>
              <a:buFont typeface="Wingdings" panose="05000000000000000000" pitchFamily="2" charset="2"/>
              <a:buChar char="q"/>
            </a:pPr>
            <a:r>
              <a:rPr lang="en-US" dirty="0"/>
              <a:t>Since the branch campus is connected to the main campus with the help of main router, we can easily ping any PC that is located in the main campus.  </a:t>
            </a:r>
          </a:p>
          <a:p>
            <a:pPr>
              <a:buFont typeface="Wingdings" panose="05000000000000000000" pitchFamily="2" charset="2"/>
              <a:buChar char="q"/>
            </a:pPr>
            <a:r>
              <a:rPr lang="en-US" dirty="0"/>
              <a:t>And the main router is connected to cloud so we can easily retrieve any data from cloud.</a:t>
            </a:r>
          </a:p>
          <a:p>
            <a:pPr marL="0" indent="0">
              <a:buNone/>
            </a:pPr>
            <a:r>
              <a:rPr lang="en-US" b="1" u="sng" dirty="0"/>
              <a:t>Example 2:</a:t>
            </a:r>
          </a:p>
          <a:p>
            <a:pPr>
              <a:buFont typeface="Wingdings" panose="05000000000000000000" pitchFamily="2" charset="2"/>
              <a:buChar char="q"/>
            </a:pPr>
            <a:r>
              <a:rPr lang="en-US" dirty="0"/>
              <a:t>In this example since the branch campus is not connected to the main campus router, we cannot ping any device that is in the main campus.</a:t>
            </a:r>
          </a:p>
          <a:p>
            <a:pPr>
              <a:buFont typeface="Wingdings" panose="05000000000000000000" pitchFamily="2" charset="2"/>
              <a:buChar char="q"/>
            </a:pPr>
            <a:r>
              <a:rPr lang="en-US" dirty="0"/>
              <a:t>Also, the main campus router is not connected to the cloud so we cannot retrieve data.</a:t>
            </a:r>
          </a:p>
          <a:p>
            <a:pPr marL="0" indent="0">
              <a:buNone/>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52709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1000"/>
                                        <p:tgtEl>
                                          <p:spTgt spid="3">
                                            <p:txEl>
                                              <p:pRg st="5" end="5"/>
                                            </p:txEl>
                                          </p:spTgt>
                                        </p:tgtEl>
                                      </p:cBhvr>
                                    </p:animEffect>
                                    <p:anim calcmode="lin" valueType="num">
                                      <p:cBhvr>
                                        <p:cTn id="4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60F03E-8A85-24B3-1B69-9AF9EDDB920B}"/>
              </a:ext>
            </a:extLst>
          </p:cNvPr>
          <p:cNvSpPr>
            <a:spLocks noGrp="1"/>
          </p:cNvSpPr>
          <p:nvPr>
            <p:ph type="title"/>
          </p:nvPr>
        </p:nvSpPr>
        <p:spPr/>
        <p:txBody>
          <a:bodyPr/>
          <a:lstStyle/>
          <a:p>
            <a:pPr algn="ctr"/>
            <a:r>
              <a:rPr lang="en-US" dirty="0"/>
              <a:t> </a:t>
            </a:r>
            <a:r>
              <a:rPr lang="en-US" b="1" dirty="0"/>
              <a:t>Conclusion</a:t>
            </a:r>
          </a:p>
        </p:txBody>
      </p:sp>
      <p:sp>
        <p:nvSpPr>
          <p:cNvPr id="4" name="Content Placeholder 3">
            <a:extLst>
              <a:ext uri="{FF2B5EF4-FFF2-40B4-BE49-F238E27FC236}">
                <a16:creationId xmlns:a16="http://schemas.microsoft.com/office/drawing/2014/main" id="{8DA9D1BE-5EB7-E615-6AA5-6BF4925CC2E5}"/>
              </a:ext>
            </a:extLst>
          </p:cNvPr>
          <p:cNvSpPr>
            <a:spLocks noGrp="1"/>
          </p:cNvSpPr>
          <p:nvPr>
            <p:ph idx="1"/>
          </p:nvPr>
        </p:nvSpPr>
        <p:spPr>
          <a:xfrm>
            <a:off x="1079500" y="2209800"/>
            <a:ext cx="10026650" cy="2447925"/>
          </a:xfrm>
        </p:spPr>
        <p:txBody>
          <a:bodyPr>
            <a:normAutofit lnSpcReduction="10000"/>
          </a:bodyPr>
          <a:lstStyle/>
          <a:p>
            <a:pPr>
              <a:buFont typeface="Wingdings" panose="05000000000000000000" pitchFamily="2" charset="2"/>
              <a:buChar char="q"/>
            </a:pPr>
            <a:r>
              <a:rPr lang="en-US" dirty="0"/>
              <a:t>After seeing all the three examples, we can conclude that example 1 is the best design as it is connected properly to both the campuses as well as the cloud.</a:t>
            </a:r>
          </a:p>
          <a:p>
            <a:pPr>
              <a:buFont typeface="Wingdings" panose="05000000000000000000" pitchFamily="2" charset="2"/>
              <a:buChar char="q"/>
            </a:pPr>
            <a:r>
              <a:rPr lang="en-US" dirty="0"/>
              <a:t>So, there won’t be any problem in connecting to any device in any campus and  department.</a:t>
            </a:r>
          </a:p>
          <a:p>
            <a:pPr>
              <a:buFont typeface="Wingdings" panose="05000000000000000000" pitchFamily="2" charset="2"/>
              <a:buChar char="q"/>
            </a:pPr>
            <a:r>
              <a:rPr lang="en-US" dirty="0"/>
              <a:t>Also, the retrieval of data would be easier if data is lost due to any reason, as all the data is stored on the cloud.  </a:t>
            </a:r>
          </a:p>
        </p:txBody>
      </p:sp>
    </p:spTree>
    <p:extLst>
      <p:ext uri="{BB962C8B-B14F-4D97-AF65-F5344CB8AC3E}">
        <p14:creationId xmlns:p14="http://schemas.microsoft.com/office/powerpoint/2010/main" val="424034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38" name="Freeform: Shape 37">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40" name="Freeform: Shape 39">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1" name="Straight Connector 40">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43" name="Rectangle 42">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E330AD-67BC-34F9-43D4-376152C7D654}"/>
              </a:ext>
            </a:extLst>
          </p:cNvPr>
          <p:cNvSpPr>
            <a:spLocks noGrp="1"/>
          </p:cNvSpPr>
          <p:nvPr>
            <p:ph type="title"/>
          </p:nvPr>
        </p:nvSpPr>
        <p:spPr>
          <a:xfrm>
            <a:off x="2197100" y="2162174"/>
            <a:ext cx="7797799" cy="1266825"/>
          </a:xfrm>
        </p:spPr>
        <p:txBody>
          <a:bodyPr vert="horz" lIns="0" tIns="0" rIns="0" bIns="0" rtlCol="0" anchor="b" anchorCtr="0">
            <a:normAutofit/>
          </a:bodyPr>
          <a:lstStyle/>
          <a:p>
            <a:r>
              <a:rPr lang="en-US" b="1" dirty="0"/>
              <a:t>Live Demonstration</a:t>
            </a:r>
          </a:p>
        </p:txBody>
      </p:sp>
      <p:cxnSp>
        <p:nvCxnSpPr>
          <p:cNvPr id="45" name="Straight Connector 44">
            <a:extLst>
              <a:ext uri="{FF2B5EF4-FFF2-40B4-BE49-F238E27FC236}">
                <a16:creationId xmlns:a16="http://schemas.microsoft.com/office/drawing/2014/main" id="{1A041F13-4B5A-407B-A9F0-E8673F6F99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A854FEA6-8A3E-4369-A14B-CCD3C670E7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75225" y="3848369"/>
            <a:ext cx="2208479" cy="2190778"/>
            <a:chOff x="9075225" y="3848369"/>
            <a:chExt cx="2208479" cy="2190778"/>
          </a:xfrm>
        </p:grpSpPr>
        <p:sp>
          <p:nvSpPr>
            <p:cNvPr id="48" name="Freeform: Shape 47">
              <a:extLst>
                <a:ext uri="{FF2B5EF4-FFF2-40B4-BE49-F238E27FC236}">
                  <a16:creationId xmlns:a16="http://schemas.microsoft.com/office/drawing/2014/main" id="{C7D9FB72-A53B-44BE-A45C-0D07A2D07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181715" y="4250840"/>
              <a:ext cx="1781491" cy="1795124"/>
            </a:xfrm>
            <a:custGeom>
              <a:avLst/>
              <a:gdLst>
                <a:gd name="connsiteX0" fmla="*/ 440819 w 1781491"/>
                <a:gd name="connsiteY0" fmla="*/ 60 h 1795124"/>
                <a:gd name="connsiteX1" fmla="*/ 845918 w 1781491"/>
                <a:gd name="connsiteY1" fmla="*/ 261597 h 1795124"/>
                <a:gd name="connsiteX2" fmla="*/ 890746 w 1781491"/>
                <a:gd name="connsiteY2" fmla="*/ 356027 h 1795124"/>
                <a:gd name="connsiteX3" fmla="*/ 935573 w 1781491"/>
                <a:gd name="connsiteY3" fmla="*/ 261597 h 1795124"/>
                <a:gd name="connsiteX4" fmla="*/ 1401615 w 1781491"/>
                <a:gd name="connsiteY4" fmla="*/ 3723 h 1795124"/>
                <a:gd name="connsiteX5" fmla="*/ 1018409 w 1781491"/>
                <a:gd name="connsiteY5" fmla="*/ 1694836 h 1795124"/>
                <a:gd name="connsiteX6" fmla="*/ 892992 w 1781491"/>
                <a:gd name="connsiteY6" fmla="*/ 1791656 h 1795124"/>
                <a:gd name="connsiteX7" fmla="*/ 892992 w 1781491"/>
                <a:gd name="connsiteY7" fmla="*/ 1795124 h 1795124"/>
                <a:gd name="connsiteX8" fmla="*/ 890746 w 1781491"/>
                <a:gd name="connsiteY8" fmla="*/ 1793390 h 1795124"/>
                <a:gd name="connsiteX9" fmla="*/ 888499 w 1781491"/>
                <a:gd name="connsiteY9" fmla="*/ 1795124 h 1795124"/>
                <a:gd name="connsiteX10" fmla="*/ 888499 w 1781491"/>
                <a:gd name="connsiteY10" fmla="*/ 1791656 h 1795124"/>
                <a:gd name="connsiteX11" fmla="*/ 763082 w 1781491"/>
                <a:gd name="connsiteY11" fmla="*/ 1694836 h 1795124"/>
                <a:gd name="connsiteX12" fmla="*/ 379876 w 1781491"/>
                <a:gd name="connsiteY12" fmla="*/ 3723 h 1795124"/>
                <a:gd name="connsiteX13" fmla="*/ 440819 w 1781491"/>
                <a:gd name="connsiteY13" fmla="*/ 60 h 179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81491" h="1795124">
                  <a:moveTo>
                    <a:pt x="440819" y="60"/>
                  </a:moveTo>
                  <a:cubicBezTo>
                    <a:pt x="584367" y="2559"/>
                    <a:pt x="735105" y="83294"/>
                    <a:pt x="845918" y="261597"/>
                  </a:cubicBezTo>
                  <a:lnTo>
                    <a:pt x="890746" y="356027"/>
                  </a:lnTo>
                  <a:lnTo>
                    <a:pt x="935573" y="261597"/>
                  </a:lnTo>
                  <a:cubicBezTo>
                    <a:pt x="1062217" y="57822"/>
                    <a:pt x="1241007" y="-18517"/>
                    <a:pt x="1401615" y="3723"/>
                  </a:cubicBezTo>
                  <a:cubicBezTo>
                    <a:pt x="1823210" y="62105"/>
                    <a:pt x="2119509" y="799772"/>
                    <a:pt x="1018409" y="1694836"/>
                  </a:cubicBezTo>
                  <a:lnTo>
                    <a:pt x="892992" y="1791656"/>
                  </a:lnTo>
                  <a:lnTo>
                    <a:pt x="892992" y="1795124"/>
                  </a:lnTo>
                  <a:lnTo>
                    <a:pt x="890746" y="1793390"/>
                  </a:lnTo>
                  <a:lnTo>
                    <a:pt x="888499" y="1795124"/>
                  </a:lnTo>
                  <a:lnTo>
                    <a:pt x="888499" y="1791656"/>
                  </a:lnTo>
                  <a:lnTo>
                    <a:pt x="763082" y="1694836"/>
                  </a:lnTo>
                  <a:cubicBezTo>
                    <a:pt x="-338018" y="799772"/>
                    <a:pt x="-41719" y="62105"/>
                    <a:pt x="379876" y="3723"/>
                  </a:cubicBezTo>
                  <a:cubicBezTo>
                    <a:pt x="399952" y="943"/>
                    <a:pt x="420312" y="-297"/>
                    <a:pt x="440819" y="60"/>
                  </a:cubicBez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nvGrpSpPr>
            <p:cNvPr id="49" name="Group 48">
              <a:extLst>
                <a:ext uri="{FF2B5EF4-FFF2-40B4-BE49-F238E27FC236}">
                  <a16:creationId xmlns:a16="http://schemas.microsoft.com/office/drawing/2014/main" id="{E9B63E11-C319-46C5-BB71-D23C6D45544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9075225" y="3848369"/>
              <a:ext cx="2208479" cy="2156829"/>
              <a:chOff x="-4336775" y="174977"/>
              <a:chExt cx="2208479" cy="2156829"/>
            </a:xfrm>
          </p:grpSpPr>
          <p:cxnSp>
            <p:nvCxnSpPr>
              <p:cNvPr id="50" name="Straight Connector 49">
                <a:extLst>
                  <a:ext uri="{FF2B5EF4-FFF2-40B4-BE49-F238E27FC236}">
                    <a16:creationId xmlns:a16="http://schemas.microsoft.com/office/drawing/2014/main" id="{C1AAB037-9A56-4241-929A-56490D6AB4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2700000">
                <a:off x="-3232535" y="108488"/>
                <a:ext cx="0" cy="220847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reeform: Shape 50">
                <a:extLst>
                  <a:ext uri="{FF2B5EF4-FFF2-40B4-BE49-F238E27FC236}">
                    <a16:creationId xmlns:a16="http://schemas.microsoft.com/office/drawing/2014/main" id="{D8B2FEF6-1AB3-4B90-B1A4-CCB806492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H="1">
                <a:off x="-3981264" y="168944"/>
                <a:ext cx="1787674" cy="1799740"/>
              </a:xfrm>
              <a:custGeom>
                <a:avLst/>
                <a:gdLst>
                  <a:gd name="connsiteX0" fmla="*/ 894683 w 1787674"/>
                  <a:gd name="connsiteY0" fmla="*/ 1795124 h 1799740"/>
                  <a:gd name="connsiteX1" fmla="*/ 1024593 w 1787674"/>
                  <a:gd name="connsiteY1" fmla="*/ 1694836 h 1799740"/>
                  <a:gd name="connsiteX2" fmla="*/ 1407798 w 1787674"/>
                  <a:gd name="connsiteY2" fmla="*/ 3723 h 1799740"/>
                  <a:gd name="connsiteX3" fmla="*/ 941757 w 1787674"/>
                  <a:gd name="connsiteY3" fmla="*/ 261597 h 1799740"/>
                  <a:gd name="connsiteX4" fmla="*/ 894683 w 1787674"/>
                  <a:gd name="connsiteY4" fmla="*/ 360759 h 1799740"/>
                  <a:gd name="connsiteX5" fmla="*/ 572691 w 1787674"/>
                  <a:gd name="connsiteY5" fmla="*/ 1533599 h 1799740"/>
                  <a:gd name="connsiteX6" fmla="*/ 763082 w 1787674"/>
                  <a:gd name="connsiteY6" fmla="*/ 1699452 h 1799740"/>
                  <a:gd name="connsiteX7" fmla="*/ 892992 w 1787674"/>
                  <a:gd name="connsiteY7" fmla="*/ 1799740 h 1799740"/>
                  <a:gd name="connsiteX8" fmla="*/ 892992 w 1787674"/>
                  <a:gd name="connsiteY8" fmla="*/ 365375 h 1799740"/>
                  <a:gd name="connsiteX9" fmla="*/ 845918 w 1787674"/>
                  <a:gd name="connsiteY9" fmla="*/ 266213 h 1799740"/>
                  <a:gd name="connsiteX10" fmla="*/ 379876 w 1787674"/>
                  <a:gd name="connsiteY10" fmla="*/ 8339 h 1799740"/>
                  <a:gd name="connsiteX11" fmla="*/ 572691 w 1787674"/>
                  <a:gd name="connsiteY11" fmla="*/ 1533599 h 1799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7674" h="1799740">
                    <a:moveTo>
                      <a:pt x="894683" y="1795124"/>
                    </a:moveTo>
                    <a:lnTo>
                      <a:pt x="1024593" y="1694836"/>
                    </a:lnTo>
                    <a:cubicBezTo>
                      <a:pt x="2125692" y="799772"/>
                      <a:pt x="1829394" y="62105"/>
                      <a:pt x="1407798" y="3723"/>
                    </a:cubicBezTo>
                    <a:cubicBezTo>
                      <a:pt x="1247191" y="-18517"/>
                      <a:pt x="1068401" y="57822"/>
                      <a:pt x="941757" y="261597"/>
                    </a:cubicBezTo>
                    <a:lnTo>
                      <a:pt x="894683" y="360759"/>
                    </a:lnTo>
                    <a:close/>
                    <a:moveTo>
                      <a:pt x="572691" y="1533599"/>
                    </a:moveTo>
                    <a:cubicBezTo>
                      <a:pt x="630903" y="1588184"/>
                      <a:pt x="694263" y="1643510"/>
                      <a:pt x="763082" y="1699452"/>
                    </a:cubicBezTo>
                    <a:lnTo>
                      <a:pt x="892992" y="1799740"/>
                    </a:lnTo>
                    <a:lnTo>
                      <a:pt x="892992" y="365375"/>
                    </a:lnTo>
                    <a:lnTo>
                      <a:pt x="845918" y="266213"/>
                    </a:lnTo>
                    <a:cubicBezTo>
                      <a:pt x="719274" y="62438"/>
                      <a:pt x="540484" y="-13901"/>
                      <a:pt x="379876" y="8339"/>
                    </a:cubicBezTo>
                    <a:cubicBezTo>
                      <a:pt x="-15370" y="63072"/>
                      <a:pt x="-300491" y="714833"/>
                      <a:pt x="572691" y="1533599"/>
                    </a:cubicBez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2" name="Straight Connector 51">
                <a:extLst>
                  <a:ext uri="{FF2B5EF4-FFF2-40B4-BE49-F238E27FC236}">
                    <a16:creationId xmlns:a16="http://schemas.microsoft.com/office/drawing/2014/main" id="{B4A81C7D-6B27-4EEB-9CAB-B16485F956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2700000">
                <a:off x="-3238977" y="472290"/>
                <a:ext cx="437512" cy="437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276CEE8-F6E6-46FD-B2E3-BF4419CAD0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2700000">
                <a:off x="-3794895" y="602621"/>
                <a:ext cx="686815" cy="6868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AC07FC5-F1E4-42A8-84FA-0682FB134D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2700000" flipH="1">
                <a:off x="-4345031" y="1437969"/>
                <a:ext cx="178767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4DFF43C-0B85-44C7-8B92-04B7079302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2700000" flipH="1">
                <a:off x="-2927707" y="783560"/>
                <a:ext cx="437512" cy="437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11DAF18-D688-4040-95F6-45C5E6556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2700000" flipH="1">
                <a:off x="-3307342" y="1090175"/>
                <a:ext cx="686815" cy="6868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76482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E96B2-46B1-8A94-23FE-E744DAFED15D}"/>
              </a:ext>
            </a:extLst>
          </p:cNvPr>
          <p:cNvSpPr>
            <a:spLocks noGrp="1"/>
          </p:cNvSpPr>
          <p:nvPr>
            <p:ph type="title"/>
          </p:nvPr>
        </p:nvSpPr>
        <p:spPr>
          <a:xfrm>
            <a:off x="4984750" y="1011237"/>
            <a:ext cx="6120000" cy="860400"/>
          </a:xfrm>
        </p:spPr>
        <p:txBody>
          <a:bodyPr anchor="b">
            <a:normAutofit/>
          </a:bodyPr>
          <a:lstStyle/>
          <a:p>
            <a:pPr algn="ctr"/>
            <a:r>
              <a:rPr lang="en-US" dirty="0"/>
              <a:t>References</a:t>
            </a:r>
          </a:p>
        </p:txBody>
      </p:sp>
      <p:pic>
        <p:nvPicPr>
          <p:cNvPr id="5" name="Picture 4" descr="Mobile device with apps">
            <a:extLst>
              <a:ext uri="{FF2B5EF4-FFF2-40B4-BE49-F238E27FC236}">
                <a16:creationId xmlns:a16="http://schemas.microsoft.com/office/drawing/2014/main" id="{0CF09646-B9E3-3276-B702-03CFE348DFE8}"/>
              </a:ext>
            </a:extLst>
          </p:cNvPr>
          <p:cNvPicPr>
            <a:picLocks noChangeAspect="1"/>
          </p:cNvPicPr>
          <p:nvPr/>
        </p:nvPicPr>
        <p:blipFill rotWithShape="1">
          <a:blip r:embed="rId2"/>
          <a:srcRect l="53910" r="14340"/>
          <a:stretch/>
        </p:blipFill>
        <p:spPr>
          <a:xfrm>
            <a:off x="20" y="10"/>
            <a:ext cx="3870969" cy="6857990"/>
          </a:xfrm>
          <a:prstGeom prst="rect">
            <a:avLst/>
          </a:prstGeom>
        </p:spPr>
      </p:pic>
      <p:cxnSp>
        <p:nvCxnSpPr>
          <p:cNvPr id="11" name="Straight Connector 10">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475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29C1C7C-B06B-3B2D-02EB-4332E1496F4A}"/>
              </a:ext>
            </a:extLst>
          </p:cNvPr>
          <p:cNvSpPr>
            <a:spLocks noGrp="1"/>
          </p:cNvSpPr>
          <p:nvPr>
            <p:ph idx="1"/>
          </p:nvPr>
        </p:nvSpPr>
        <p:spPr>
          <a:xfrm>
            <a:off x="4714240" y="2540000"/>
            <a:ext cx="6827520" cy="3566156"/>
          </a:xfrm>
        </p:spPr>
        <p:txBody>
          <a:bodyPr>
            <a:normAutofit/>
          </a:bodyPr>
          <a:lstStyle/>
          <a:p>
            <a:pPr marL="342900" indent="-342900">
              <a:lnSpc>
                <a:spcPct val="115000"/>
              </a:lnSpc>
              <a:buFont typeface="Arial" panose="020B0604020202020204" pitchFamily="34" charset="0"/>
              <a:buChar char="•"/>
            </a:pPr>
            <a:r>
              <a:rPr lang="en-US" sz="1600" b="1" i="0" dirty="0">
                <a:effectLst/>
                <a:latin typeface="HelveticaNeue Regular"/>
              </a:rPr>
              <a:t>Virtual local area network technology and applications by </a:t>
            </a:r>
            <a:r>
              <a:rPr lang="en-US" sz="1600" b="0" i="0" strike="noStrike" dirty="0">
                <a:effectLst/>
                <a:latin typeface="HelveticaNeue Regular"/>
                <a:hlinkClick r:id="rId3">
                  <a:extLst>
                    <a:ext uri="{A12FA001-AC4F-418D-AE19-62706E023703}">
                      <ahyp:hlinkClr xmlns:ahyp="http://schemas.microsoft.com/office/drawing/2018/hyperlinkcolor" val="tx"/>
                    </a:ext>
                  </a:extLst>
                </a:hlinkClick>
              </a:rPr>
              <a:t>V. </a:t>
            </a:r>
            <a:r>
              <a:rPr lang="en-US" sz="1600" b="0" i="0" strike="noStrike" dirty="0" err="1">
                <a:effectLst/>
                <a:latin typeface="HelveticaNeue Regular"/>
                <a:hlinkClick r:id="rId3">
                  <a:extLst>
                    <a:ext uri="{A12FA001-AC4F-418D-AE19-62706E023703}">
                      <ahyp:hlinkClr xmlns:ahyp="http://schemas.microsoft.com/office/drawing/2018/hyperlinkcolor" val="tx"/>
                    </a:ext>
                  </a:extLst>
                </a:hlinkClick>
              </a:rPr>
              <a:t>Rajaravivarma</a:t>
            </a:r>
            <a:r>
              <a:rPr lang="en-US" sz="1600" b="0" i="0" strike="noStrike" dirty="0">
                <a:effectLst/>
                <a:latin typeface="HelveticaNeue Regular"/>
              </a:rPr>
              <a:t> (</a:t>
            </a:r>
            <a:r>
              <a:rPr lang="en-US" sz="1600" b="0" i="0" strike="noStrike" dirty="0">
                <a:effectLst/>
                <a:latin typeface="HelveticaNeue Regular"/>
                <a:hlinkClick r:id="rId4"/>
              </a:rPr>
              <a:t>https://ieeexplore.ieee.org/document/581577</a:t>
            </a:r>
            <a:r>
              <a:rPr lang="en-US" sz="1600" b="0" i="0" strike="noStrike" dirty="0">
                <a:effectLst/>
                <a:latin typeface="HelveticaNeue Regular"/>
              </a:rPr>
              <a:t>)</a:t>
            </a:r>
          </a:p>
          <a:p>
            <a:pPr marL="342900" indent="-342900">
              <a:lnSpc>
                <a:spcPct val="115000"/>
              </a:lnSpc>
              <a:buFont typeface="Arial" panose="020B0604020202020204" pitchFamily="34" charset="0"/>
              <a:buChar char="•"/>
            </a:pPr>
            <a:r>
              <a:rPr lang="en-US" sz="1600" b="1" i="0" dirty="0">
                <a:effectLst/>
                <a:latin typeface="HelveticaNeue Regular"/>
              </a:rPr>
              <a:t>Designing a hierarchical DHCP server's model to automatically provide dedicated IP address anywhere in the world with mobility by </a:t>
            </a:r>
            <a:r>
              <a:rPr lang="en-US" sz="1600" b="0" i="0" u="none" strike="noStrike" dirty="0" err="1">
                <a:effectLst/>
                <a:latin typeface="HelveticaNeue Regular"/>
                <a:hlinkClick r:id="rId5">
                  <a:extLst>
                    <a:ext uri="{A12FA001-AC4F-418D-AE19-62706E023703}">
                      <ahyp:hlinkClr xmlns:ahyp="http://schemas.microsoft.com/office/drawing/2018/hyperlinkcolor" val="tx"/>
                    </a:ext>
                  </a:extLst>
                </a:hlinkClick>
              </a:rPr>
              <a:t>Asjad</a:t>
            </a:r>
            <a:r>
              <a:rPr lang="en-US" sz="1600" b="0" i="0" u="none" strike="noStrike" dirty="0">
                <a:effectLst/>
                <a:latin typeface="HelveticaNeue Regular"/>
                <a:hlinkClick r:id="rId5">
                  <a:extLst>
                    <a:ext uri="{A12FA001-AC4F-418D-AE19-62706E023703}">
                      <ahyp:hlinkClr xmlns:ahyp="http://schemas.microsoft.com/office/drawing/2018/hyperlinkcolor" val="tx"/>
                    </a:ext>
                  </a:extLst>
                </a:hlinkClick>
              </a:rPr>
              <a:t> Amin</a:t>
            </a:r>
            <a:r>
              <a:rPr lang="en-US" sz="1600" b="0" i="0" dirty="0">
                <a:effectLst/>
                <a:latin typeface="HelveticaNeue Regular"/>
              </a:rPr>
              <a:t>; </a:t>
            </a:r>
            <a:r>
              <a:rPr lang="en-US" sz="1600" b="0" i="0" u="none" strike="noStrike" dirty="0">
                <a:effectLst/>
                <a:latin typeface="HelveticaNeue Regular"/>
                <a:hlinkClick r:id="rId6">
                  <a:extLst>
                    <a:ext uri="{A12FA001-AC4F-418D-AE19-62706E023703}">
                      <ahyp:hlinkClr xmlns:ahyp="http://schemas.microsoft.com/office/drawing/2018/hyperlinkcolor" val="tx"/>
                    </a:ext>
                  </a:extLst>
                </a:hlinkClick>
              </a:rPr>
              <a:t>Haseeb Ahmed</a:t>
            </a:r>
            <a:r>
              <a:rPr lang="en-US" sz="1600" b="0" i="0" u="none" strike="noStrike" dirty="0">
                <a:effectLst/>
                <a:latin typeface="HelveticaNeue Regular"/>
              </a:rPr>
              <a:t> </a:t>
            </a:r>
            <a:r>
              <a:rPr lang="en-US" sz="1600" dirty="0">
                <a:latin typeface="HelveticaNeue Regular"/>
              </a:rPr>
              <a:t>(</a:t>
            </a:r>
            <a:r>
              <a:rPr lang="en-US" sz="1600" dirty="0">
                <a:latin typeface="HelveticaNeue Regular"/>
                <a:hlinkClick r:id="rId7"/>
              </a:rPr>
              <a:t>https://ieeexplore.ieee.org/document/6148452</a:t>
            </a:r>
            <a:r>
              <a:rPr lang="en-US" sz="1600" dirty="0">
                <a:latin typeface="HelveticaNeue Regular"/>
              </a:rPr>
              <a:t>)</a:t>
            </a:r>
          </a:p>
          <a:p>
            <a:pPr marL="342900" indent="-342900">
              <a:lnSpc>
                <a:spcPct val="115000"/>
              </a:lnSpc>
              <a:buFont typeface="Arial" panose="020B0604020202020204" pitchFamily="34" charset="0"/>
              <a:buChar char="•"/>
            </a:pPr>
            <a:r>
              <a:rPr lang="en-US" sz="1600" b="1" i="0" dirty="0">
                <a:effectLst/>
                <a:latin typeface="HelveticaNeue Regular"/>
              </a:rPr>
              <a:t>Performance evaluation of routing protocol RIPv2, OSPF, EIGRP with BGP by </a:t>
            </a:r>
            <a:r>
              <a:rPr lang="en-US" sz="1600" b="0" i="0" u="none" strike="noStrike" dirty="0">
                <a:effectLst/>
                <a:latin typeface="HelveticaNeue Regular"/>
                <a:hlinkClick r:id="rId8">
                  <a:extLst>
                    <a:ext uri="{A12FA001-AC4F-418D-AE19-62706E023703}">
                      <ahyp:hlinkClr xmlns:ahyp="http://schemas.microsoft.com/office/drawing/2018/hyperlinkcolor" val="tx"/>
                    </a:ext>
                  </a:extLst>
                </a:hlinkClick>
              </a:rPr>
              <a:t>Siti </a:t>
            </a:r>
            <a:r>
              <a:rPr lang="en-US" sz="1600" b="0" i="0" u="none" strike="noStrike" dirty="0" err="1">
                <a:effectLst/>
                <a:latin typeface="HelveticaNeue Regular"/>
                <a:hlinkClick r:id="rId8">
                  <a:extLst>
                    <a:ext uri="{A12FA001-AC4F-418D-AE19-62706E023703}">
                      <ahyp:hlinkClr xmlns:ahyp="http://schemas.microsoft.com/office/drawing/2018/hyperlinkcolor" val="tx"/>
                    </a:ext>
                  </a:extLst>
                </a:hlinkClick>
              </a:rPr>
              <a:t>Ummi</a:t>
            </a:r>
            <a:r>
              <a:rPr lang="en-US" sz="1600" b="0" i="0" u="none" strike="noStrike" dirty="0">
                <a:effectLst/>
                <a:latin typeface="HelveticaNeue Regular"/>
                <a:hlinkClick r:id="rId8">
                  <a:extLst>
                    <a:ext uri="{A12FA001-AC4F-418D-AE19-62706E023703}">
                      <ahyp:hlinkClr xmlns:ahyp="http://schemas.microsoft.com/office/drawing/2018/hyperlinkcolor" val="tx"/>
                    </a:ext>
                  </a:extLst>
                </a:hlinkClick>
              </a:rPr>
              <a:t> </a:t>
            </a:r>
            <a:r>
              <a:rPr lang="en-US" sz="1600" b="0" i="0" u="none" strike="noStrike" dirty="0" err="1">
                <a:effectLst/>
                <a:latin typeface="HelveticaNeue Regular"/>
                <a:hlinkClick r:id="rId8">
                  <a:extLst>
                    <a:ext uri="{A12FA001-AC4F-418D-AE19-62706E023703}">
                      <ahyp:hlinkClr xmlns:ahyp="http://schemas.microsoft.com/office/drawing/2018/hyperlinkcolor" val="tx"/>
                    </a:ext>
                  </a:extLst>
                </a:hlinkClick>
              </a:rPr>
              <a:t>Masruroh</a:t>
            </a:r>
            <a:r>
              <a:rPr lang="en-US" sz="1600" b="0" i="0" dirty="0">
                <a:effectLst/>
                <a:latin typeface="HelveticaNeue Regular"/>
              </a:rPr>
              <a:t>; </a:t>
            </a:r>
            <a:r>
              <a:rPr lang="en-US" sz="1600" b="0" i="0" u="none" strike="noStrike" dirty="0">
                <a:effectLst/>
                <a:latin typeface="HelveticaNeue Regular"/>
                <a:hlinkClick r:id="rId9">
                  <a:extLst>
                    <a:ext uri="{A12FA001-AC4F-418D-AE19-62706E023703}">
                      <ahyp:hlinkClr xmlns:ahyp="http://schemas.microsoft.com/office/drawing/2018/hyperlinkcolor" val="tx"/>
                    </a:ext>
                  </a:extLst>
                </a:hlinkClick>
              </a:rPr>
              <a:t>Andrew </a:t>
            </a:r>
            <a:r>
              <a:rPr lang="en-US" sz="1600" b="0" i="0" u="none" strike="noStrike" dirty="0" err="1">
                <a:effectLst/>
                <a:latin typeface="HelveticaNeue Regular"/>
                <a:hlinkClick r:id="rId9">
                  <a:extLst>
                    <a:ext uri="{A12FA001-AC4F-418D-AE19-62706E023703}">
                      <ahyp:hlinkClr xmlns:ahyp="http://schemas.microsoft.com/office/drawing/2018/hyperlinkcolor" val="tx"/>
                    </a:ext>
                  </a:extLst>
                </a:hlinkClick>
              </a:rPr>
              <a:t>Fiade</a:t>
            </a:r>
            <a:r>
              <a:rPr lang="en-US" sz="1600" b="0" i="0" u="none" strike="noStrike" dirty="0">
                <a:effectLst/>
                <a:latin typeface="HelveticaNeue Regular"/>
              </a:rPr>
              <a:t>(https://ieeexplore.ieee.org/document/8319134)</a:t>
            </a:r>
            <a:endParaRPr lang="en-US" sz="1600" b="1" i="0" dirty="0">
              <a:effectLst/>
              <a:latin typeface="HelveticaNeue Regular"/>
            </a:endParaRPr>
          </a:p>
          <a:p>
            <a:pPr marL="342900" indent="-342900">
              <a:lnSpc>
                <a:spcPct val="115000"/>
              </a:lnSpc>
              <a:buFont typeface="Arial" panose="020B0604020202020204" pitchFamily="34" charset="0"/>
              <a:buChar char="•"/>
            </a:pPr>
            <a:endParaRPr lang="en-US" sz="1600" b="1" i="0" dirty="0">
              <a:effectLst/>
              <a:latin typeface="HelveticaNeue Regular"/>
            </a:endParaRPr>
          </a:p>
          <a:p>
            <a:pPr>
              <a:lnSpc>
                <a:spcPct val="115000"/>
              </a:lnSpc>
            </a:pPr>
            <a:endParaRPr lang="en-US" sz="1600" dirty="0"/>
          </a:p>
        </p:txBody>
      </p:sp>
    </p:spTree>
    <p:extLst>
      <p:ext uri="{BB962C8B-B14F-4D97-AF65-F5344CB8AC3E}">
        <p14:creationId xmlns:p14="http://schemas.microsoft.com/office/powerpoint/2010/main" val="110264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AE46D3-EAFF-31A2-D2CC-E07873F60A6A}"/>
              </a:ext>
            </a:extLst>
          </p:cNvPr>
          <p:cNvSpPr>
            <a:spLocks noGrp="1"/>
          </p:cNvSpPr>
          <p:nvPr>
            <p:ph type="title"/>
          </p:nvPr>
        </p:nvSpPr>
        <p:spPr/>
        <p:txBody>
          <a:bodyPr>
            <a:normAutofit/>
          </a:bodyPr>
          <a:lstStyle/>
          <a:p>
            <a:r>
              <a:rPr lang="en-US" sz="6000" dirty="0"/>
              <a:t>THANK YOU!!!!!</a:t>
            </a:r>
          </a:p>
        </p:txBody>
      </p:sp>
    </p:spTree>
    <p:extLst>
      <p:ext uri="{BB962C8B-B14F-4D97-AF65-F5344CB8AC3E}">
        <p14:creationId xmlns:p14="http://schemas.microsoft.com/office/powerpoint/2010/main" val="71007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2C94F8-D892-2988-772D-C6A33E3F6758}"/>
              </a:ext>
            </a:extLst>
          </p:cNvPr>
          <p:cNvSpPr>
            <a:spLocks noGrp="1"/>
          </p:cNvSpPr>
          <p:nvPr>
            <p:ph type="title"/>
          </p:nvPr>
        </p:nvSpPr>
        <p:spPr>
          <a:xfrm>
            <a:off x="540988" y="540033"/>
            <a:ext cx="3884962" cy="1331604"/>
          </a:xfrm>
        </p:spPr>
        <p:txBody>
          <a:bodyPr anchor="b">
            <a:normAutofit/>
          </a:bodyPr>
          <a:lstStyle/>
          <a:p>
            <a:pPr algn="ctr"/>
            <a:r>
              <a:rPr lang="en-US" b="1" dirty="0"/>
              <a:t>Content</a:t>
            </a:r>
          </a:p>
        </p:txBody>
      </p:sp>
      <p:cxnSp>
        <p:nvCxnSpPr>
          <p:cNvPr id="12" name="Straight Connector 11">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EA7A688-CA93-8548-09A1-E33905C21B51}"/>
              </a:ext>
            </a:extLst>
          </p:cNvPr>
          <p:cNvSpPr>
            <a:spLocks noGrp="1"/>
          </p:cNvSpPr>
          <p:nvPr>
            <p:ph idx="1"/>
          </p:nvPr>
        </p:nvSpPr>
        <p:spPr>
          <a:xfrm>
            <a:off x="540988" y="2759076"/>
            <a:ext cx="3884962" cy="3009899"/>
          </a:xfrm>
        </p:spPr>
        <p:txBody>
          <a:bodyPr>
            <a:normAutofit/>
          </a:bodyPr>
          <a:lstStyle/>
          <a:p>
            <a:r>
              <a:rPr lang="en-US" dirty="0"/>
              <a:t>Overview</a:t>
            </a:r>
          </a:p>
          <a:p>
            <a:r>
              <a:rPr lang="en-US" dirty="0"/>
              <a:t>Implementation</a:t>
            </a:r>
          </a:p>
          <a:p>
            <a:r>
              <a:rPr lang="en-US" dirty="0"/>
              <a:t>Drawbacks in other system</a:t>
            </a:r>
          </a:p>
          <a:p>
            <a:r>
              <a:rPr lang="en-US" dirty="0"/>
              <a:t>Conclusion</a:t>
            </a:r>
          </a:p>
          <a:p>
            <a:r>
              <a:rPr lang="en-US" dirty="0"/>
              <a:t>Live Demonstration</a:t>
            </a:r>
          </a:p>
          <a:p>
            <a:r>
              <a:rPr lang="en-US" dirty="0"/>
              <a:t>References</a:t>
            </a:r>
          </a:p>
          <a:p>
            <a:endParaRPr lang="en-US" dirty="0"/>
          </a:p>
        </p:txBody>
      </p:sp>
      <p:sp>
        <p:nvSpPr>
          <p:cNvPr id="14" name="Rectangle 13">
            <a:extLst>
              <a:ext uri="{FF2B5EF4-FFF2-40B4-BE49-F238E27FC236}">
                <a16:creationId xmlns:a16="http://schemas.microsoft.com/office/drawing/2014/main" id="{DAD9000E-708C-464D-A86F-4ABE391B6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6337" y="0"/>
            <a:ext cx="7205663"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7" name="Graphic 6" descr="Teacher">
            <a:extLst>
              <a:ext uri="{FF2B5EF4-FFF2-40B4-BE49-F238E27FC236}">
                <a16:creationId xmlns:a16="http://schemas.microsoft.com/office/drawing/2014/main" id="{C88EE2BF-D5C8-CC9B-6120-55B416AA59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06466" y="540033"/>
            <a:ext cx="5775279" cy="5775279"/>
          </a:xfrm>
          <a:prstGeom prst="rect">
            <a:avLst/>
          </a:prstGeom>
        </p:spPr>
      </p:pic>
    </p:spTree>
    <p:extLst>
      <p:ext uri="{BB962C8B-B14F-4D97-AF65-F5344CB8AC3E}">
        <p14:creationId xmlns:p14="http://schemas.microsoft.com/office/powerpoint/2010/main" val="19970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1000"/>
                                        <p:tgtEl>
                                          <p:spTgt spid="13">
                                            <p:txEl>
                                              <p:pRg st="0" end="0"/>
                                            </p:txEl>
                                          </p:spTgt>
                                        </p:tgtEl>
                                      </p:cBhvr>
                                    </p:animEffect>
                                    <p:anim calcmode="lin" valueType="num">
                                      <p:cBhvr>
                                        <p:cTn id="13"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
                                            <p:txEl>
                                              <p:pRg st="1" end="1"/>
                                            </p:txEl>
                                          </p:spTgt>
                                        </p:tgtEl>
                                        <p:attrNameLst>
                                          <p:attrName>style.visibility</p:attrName>
                                        </p:attrNameLst>
                                      </p:cBhvr>
                                      <p:to>
                                        <p:strVal val="visible"/>
                                      </p:to>
                                    </p:set>
                                    <p:animEffect transition="in" filter="fade">
                                      <p:cBhvr>
                                        <p:cTn id="19" dur="1000"/>
                                        <p:tgtEl>
                                          <p:spTgt spid="13">
                                            <p:txEl>
                                              <p:pRg st="1" end="1"/>
                                            </p:txEl>
                                          </p:spTgt>
                                        </p:tgtEl>
                                      </p:cBhvr>
                                    </p:animEffect>
                                    <p:anim calcmode="lin" valueType="num">
                                      <p:cBhvr>
                                        <p:cTn id="20"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3">
                                            <p:txEl>
                                              <p:pRg st="2" end="2"/>
                                            </p:txEl>
                                          </p:spTgt>
                                        </p:tgtEl>
                                        <p:attrNameLst>
                                          <p:attrName>style.visibility</p:attrName>
                                        </p:attrNameLst>
                                      </p:cBhvr>
                                      <p:to>
                                        <p:strVal val="visible"/>
                                      </p:to>
                                    </p:set>
                                    <p:animEffect transition="in" filter="fade">
                                      <p:cBhvr>
                                        <p:cTn id="26" dur="1000"/>
                                        <p:tgtEl>
                                          <p:spTgt spid="13">
                                            <p:txEl>
                                              <p:pRg st="2" end="2"/>
                                            </p:txEl>
                                          </p:spTgt>
                                        </p:tgtEl>
                                      </p:cBhvr>
                                    </p:animEffect>
                                    <p:anim calcmode="lin" valueType="num">
                                      <p:cBhvr>
                                        <p:cTn id="27"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3">
                                            <p:txEl>
                                              <p:pRg st="3" end="3"/>
                                            </p:txEl>
                                          </p:spTgt>
                                        </p:tgtEl>
                                        <p:attrNameLst>
                                          <p:attrName>style.visibility</p:attrName>
                                        </p:attrNameLst>
                                      </p:cBhvr>
                                      <p:to>
                                        <p:strVal val="visible"/>
                                      </p:to>
                                    </p:set>
                                    <p:animEffect transition="in" filter="fade">
                                      <p:cBhvr>
                                        <p:cTn id="33" dur="1000"/>
                                        <p:tgtEl>
                                          <p:spTgt spid="13">
                                            <p:txEl>
                                              <p:pRg st="3" end="3"/>
                                            </p:txEl>
                                          </p:spTgt>
                                        </p:tgtEl>
                                      </p:cBhvr>
                                    </p:animEffect>
                                    <p:anim calcmode="lin" valueType="num">
                                      <p:cBhvr>
                                        <p:cTn id="34"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3">
                                            <p:txEl>
                                              <p:pRg st="4" end="4"/>
                                            </p:txEl>
                                          </p:spTgt>
                                        </p:tgtEl>
                                        <p:attrNameLst>
                                          <p:attrName>style.visibility</p:attrName>
                                        </p:attrNameLst>
                                      </p:cBhvr>
                                      <p:to>
                                        <p:strVal val="visible"/>
                                      </p:to>
                                    </p:set>
                                    <p:animEffect transition="in" filter="fade">
                                      <p:cBhvr>
                                        <p:cTn id="40" dur="1000"/>
                                        <p:tgtEl>
                                          <p:spTgt spid="13">
                                            <p:txEl>
                                              <p:pRg st="4" end="4"/>
                                            </p:txEl>
                                          </p:spTgt>
                                        </p:tgtEl>
                                      </p:cBhvr>
                                    </p:animEffect>
                                    <p:anim calcmode="lin" valueType="num">
                                      <p:cBhvr>
                                        <p:cTn id="41"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3">
                                            <p:txEl>
                                              <p:pRg st="5" end="5"/>
                                            </p:txEl>
                                          </p:spTgt>
                                        </p:tgtEl>
                                        <p:attrNameLst>
                                          <p:attrName>style.visibility</p:attrName>
                                        </p:attrNameLst>
                                      </p:cBhvr>
                                      <p:to>
                                        <p:strVal val="visible"/>
                                      </p:to>
                                    </p:set>
                                    <p:animEffect transition="in" filter="fade">
                                      <p:cBhvr>
                                        <p:cTn id="47" dur="1000"/>
                                        <p:tgtEl>
                                          <p:spTgt spid="13">
                                            <p:txEl>
                                              <p:pRg st="5" end="5"/>
                                            </p:txEl>
                                          </p:spTgt>
                                        </p:tgtEl>
                                      </p:cBhvr>
                                    </p:animEffect>
                                    <p:anim calcmode="lin" valueType="num">
                                      <p:cBhvr>
                                        <p:cTn id="48"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DE44F9-5833-7CA4-5E8B-5D9BB3DFC25A}"/>
              </a:ext>
            </a:extLst>
          </p:cNvPr>
          <p:cNvSpPr>
            <a:spLocks noGrp="1"/>
          </p:cNvSpPr>
          <p:nvPr>
            <p:ph type="title"/>
          </p:nvPr>
        </p:nvSpPr>
        <p:spPr>
          <a:xfrm>
            <a:off x="1078100" y="542671"/>
            <a:ext cx="10026650" cy="1124202"/>
          </a:xfrm>
        </p:spPr>
        <p:txBody>
          <a:bodyPr wrap="square" anchor="ctr">
            <a:normAutofit/>
          </a:bodyPr>
          <a:lstStyle/>
          <a:p>
            <a:pPr algn="ctr"/>
            <a:br>
              <a:rPr lang="en-US" dirty="0"/>
            </a:br>
            <a:r>
              <a:rPr lang="en-US" b="1" dirty="0"/>
              <a:t>Why is Campus networking used??</a:t>
            </a:r>
          </a:p>
        </p:txBody>
      </p:sp>
      <p:sp useBgFill="1">
        <p:nvSpPr>
          <p:cNvPr id="11" name="Rectangle 10">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5" name="Content Placeholder 2">
            <a:extLst>
              <a:ext uri="{FF2B5EF4-FFF2-40B4-BE49-F238E27FC236}">
                <a16:creationId xmlns:a16="http://schemas.microsoft.com/office/drawing/2014/main" id="{61EBA627-1D6E-AAA9-2E1F-3EE8C9E8C9AF}"/>
              </a:ext>
            </a:extLst>
          </p:cNvPr>
          <p:cNvGraphicFramePr>
            <a:graphicFrameLocks noGrp="1"/>
          </p:cNvGraphicFramePr>
          <p:nvPr>
            <p:ph idx="1"/>
            <p:extLst>
              <p:ext uri="{D42A27DB-BD31-4B8C-83A1-F6EECF244321}">
                <p14:modId xmlns:p14="http://schemas.microsoft.com/office/powerpoint/2010/main" val="1319355453"/>
              </p:ext>
            </p:extLst>
          </p:nvPr>
        </p:nvGraphicFramePr>
        <p:xfrm>
          <a:off x="571500" y="2886074"/>
          <a:ext cx="11079512" cy="34292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113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1" name="Freeform: Shape 10">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3" name="Freeform: Shape 12">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6" name="Rectangle 15">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A79B2-FEC6-499B-8D30-1BEFD77B3A0D}"/>
              </a:ext>
            </a:extLst>
          </p:cNvPr>
          <p:cNvSpPr>
            <a:spLocks noGrp="1"/>
          </p:cNvSpPr>
          <p:nvPr>
            <p:ph type="title"/>
          </p:nvPr>
        </p:nvSpPr>
        <p:spPr>
          <a:xfrm>
            <a:off x="1079510" y="1089025"/>
            <a:ext cx="4457690" cy="4679949"/>
          </a:xfrm>
        </p:spPr>
        <p:txBody>
          <a:bodyPr vert="horz" lIns="0" tIns="0" rIns="0" bIns="0" rtlCol="0" anchor="ctr" anchorCtr="0">
            <a:normAutofit/>
          </a:bodyPr>
          <a:lstStyle/>
          <a:p>
            <a:r>
              <a:rPr lang="en-US" b="1" dirty="0"/>
              <a:t>Network Protocols and topologies Used</a:t>
            </a:r>
          </a:p>
        </p:txBody>
      </p:sp>
      <p:sp>
        <p:nvSpPr>
          <p:cNvPr id="3" name="Content Placeholder 2">
            <a:extLst>
              <a:ext uri="{FF2B5EF4-FFF2-40B4-BE49-F238E27FC236}">
                <a16:creationId xmlns:a16="http://schemas.microsoft.com/office/drawing/2014/main" id="{1FE3B5B2-C2AC-142A-7354-6E36325688FE}"/>
              </a:ext>
            </a:extLst>
          </p:cNvPr>
          <p:cNvSpPr>
            <a:spLocks noGrp="1"/>
          </p:cNvSpPr>
          <p:nvPr>
            <p:ph type="body" idx="1"/>
          </p:nvPr>
        </p:nvSpPr>
        <p:spPr>
          <a:xfrm>
            <a:off x="6654801" y="1089025"/>
            <a:ext cx="4451347" cy="4679950"/>
          </a:xfrm>
        </p:spPr>
        <p:txBody>
          <a:bodyPr vert="horz" lIns="0" tIns="0" rIns="0" bIns="0" rtlCol="0" anchor="ctr" anchorCtr="0">
            <a:normAutofit/>
          </a:bodyPr>
          <a:lstStyle/>
          <a:p>
            <a:pPr algn="ctr"/>
            <a:r>
              <a:rPr lang="en-US" dirty="0"/>
              <a:t>VLAN</a:t>
            </a:r>
          </a:p>
          <a:p>
            <a:pPr algn="ctr"/>
            <a:r>
              <a:rPr lang="en-US" dirty="0"/>
              <a:t>RIP</a:t>
            </a:r>
          </a:p>
          <a:p>
            <a:pPr algn="ctr"/>
            <a:r>
              <a:rPr lang="en-US" dirty="0"/>
              <a:t>Static Routing</a:t>
            </a:r>
          </a:p>
          <a:p>
            <a:pPr algn="ctr"/>
            <a:r>
              <a:rPr lang="en-US" dirty="0"/>
              <a:t>DHCP Server</a:t>
            </a:r>
          </a:p>
          <a:p>
            <a:pPr algn="ctr"/>
            <a:endParaRPr lang="en-US" dirty="0"/>
          </a:p>
        </p:txBody>
      </p:sp>
      <p:cxnSp>
        <p:nvCxnSpPr>
          <p:cNvPr id="18" name="Straight Connector 17">
            <a:extLst>
              <a:ext uri="{FF2B5EF4-FFF2-40B4-BE49-F238E27FC236}">
                <a16:creationId xmlns:a16="http://schemas.microsoft.com/office/drawing/2014/main" id="{32E97E5C-7A5F-424E-AAE4-654396E907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91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6A5661-2CFE-478C-BAC3-729F393F3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C1C46E-7CEE-5298-2ABA-A1E5D76921A5}"/>
              </a:ext>
            </a:extLst>
          </p:cNvPr>
          <p:cNvSpPr>
            <a:spLocks noGrp="1"/>
          </p:cNvSpPr>
          <p:nvPr>
            <p:ph type="title"/>
          </p:nvPr>
        </p:nvSpPr>
        <p:spPr>
          <a:xfrm>
            <a:off x="1080000" y="2252663"/>
            <a:ext cx="4457200" cy="2349500"/>
          </a:xfrm>
        </p:spPr>
        <p:txBody>
          <a:bodyPr anchor="ctr">
            <a:normAutofit/>
          </a:bodyPr>
          <a:lstStyle/>
          <a:p>
            <a:pPr algn="ctr"/>
            <a:r>
              <a:rPr lang="en-US" b="1" dirty="0" err="1"/>
              <a:t>VLAn</a:t>
            </a:r>
            <a:endParaRPr lang="en-US" b="1" dirty="0"/>
          </a:p>
        </p:txBody>
      </p:sp>
      <p:grpSp>
        <p:nvGrpSpPr>
          <p:cNvPr id="10" name="Group 9">
            <a:extLst>
              <a:ext uri="{FF2B5EF4-FFF2-40B4-BE49-F238E27FC236}">
                <a16:creationId xmlns:a16="http://schemas.microsoft.com/office/drawing/2014/main" id="{FB7BE8CD-E348-464A-82CC-7EF7AA8284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9771" y="649304"/>
            <a:ext cx="913428" cy="1315264"/>
            <a:chOff x="999771" y="649304"/>
            <a:chExt cx="913428" cy="1315264"/>
          </a:xfrm>
        </p:grpSpPr>
        <p:grpSp>
          <p:nvGrpSpPr>
            <p:cNvPr id="11" name="Group 10">
              <a:extLst>
                <a:ext uri="{FF2B5EF4-FFF2-40B4-BE49-F238E27FC236}">
                  <a16:creationId xmlns:a16="http://schemas.microsoft.com/office/drawing/2014/main" id="{B8CC82D2-4C4A-4C67-8483-5199F97B37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99771" y="932104"/>
              <a:ext cx="913428" cy="1032464"/>
              <a:chOff x="999771" y="932104"/>
              <a:chExt cx="913428" cy="1032464"/>
            </a:xfrm>
          </p:grpSpPr>
          <p:grpSp>
            <p:nvGrpSpPr>
              <p:cNvPr id="15" name="Group 14">
                <a:extLst>
                  <a:ext uri="{FF2B5EF4-FFF2-40B4-BE49-F238E27FC236}">
                    <a16:creationId xmlns:a16="http://schemas.microsoft.com/office/drawing/2014/main" id="{70D2391D-AA33-4F5E-BD96-B42D93DED2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V="1">
                <a:off x="1047457" y="1290386"/>
                <a:ext cx="865742" cy="628383"/>
                <a:chOff x="558167" y="958515"/>
                <a:chExt cx="865742" cy="628383"/>
              </a:xfrm>
              <a:solidFill>
                <a:schemeClr val="accent3"/>
              </a:solidFill>
            </p:grpSpPr>
            <p:sp>
              <p:nvSpPr>
                <p:cNvPr id="22" name="Freeform: Shape 21">
                  <a:extLst>
                    <a:ext uri="{FF2B5EF4-FFF2-40B4-BE49-F238E27FC236}">
                      <a16:creationId xmlns:a16="http://schemas.microsoft.com/office/drawing/2014/main" id="{BE166DCE-539D-4C74-9C9D-AC000BA2F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DCC6BEB5-DA1F-4F9E-BA5D-8F892A0FB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6" name="Group 15">
                <a:extLst>
                  <a:ext uri="{FF2B5EF4-FFF2-40B4-BE49-F238E27FC236}">
                    <a16:creationId xmlns:a16="http://schemas.microsoft.com/office/drawing/2014/main" id="{C0300EB9-093C-4C32-A212-821D7AC082B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flipV="1">
                <a:off x="999771" y="932104"/>
                <a:ext cx="864005" cy="1032464"/>
                <a:chOff x="2207971" y="2384401"/>
                <a:chExt cx="864005" cy="1032464"/>
              </a:xfrm>
            </p:grpSpPr>
            <p:sp>
              <p:nvSpPr>
                <p:cNvPr id="17" name="Freeform: Shape 16">
                  <a:extLst>
                    <a:ext uri="{FF2B5EF4-FFF2-40B4-BE49-F238E27FC236}">
                      <a16:creationId xmlns:a16="http://schemas.microsoft.com/office/drawing/2014/main" id="{AFC97B3C-CF0E-4C93-AA39-7A677A12C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id="{0943F14E-6185-4A31-8318-2088A05F5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F3B56658-371E-446B-B30D-D4EA2A88A97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20" name="Straight Connector 19">
                    <a:extLst>
                      <a:ext uri="{FF2B5EF4-FFF2-40B4-BE49-F238E27FC236}">
                        <a16:creationId xmlns:a16="http://schemas.microsoft.com/office/drawing/2014/main" id="{068979FB-2943-4091-A490-D9F8695DF0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378C39C-3FC0-4521-8336-33A8639192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12" name="Group 11">
              <a:extLst>
                <a:ext uri="{FF2B5EF4-FFF2-40B4-BE49-F238E27FC236}">
                  <a16:creationId xmlns:a16="http://schemas.microsoft.com/office/drawing/2014/main" id="{72C6951D-2EAF-4333-B8A8-F473DC3BDF4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37136" y="649304"/>
              <a:ext cx="388541" cy="388541"/>
              <a:chOff x="5752675" y="5440856"/>
              <a:chExt cx="388541" cy="388541"/>
            </a:xfrm>
          </p:grpSpPr>
          <p:sp>
            <p:nvSpPr>
              <p:cNvPr id="13" name="Oval 12">
                <a:extLst>
                  <a:ext uri="{FF2B5EF4-FFF2-40B4-BE49-F238E27FC236}">
                    <a16:creationId xmlns:a16="http://schemas.microsoft.com/office/drawing/2014/main" id="{63E77698-5758-433A-9DF3-3BE43B6FB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FF47FF7F-75A9-438D-8BA7-428BF7697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3" name="Text Placeholder 2">
            <a:extLst>
              <a:ext uri="{FF2B5EF4-FFF2-40B4-BE49-F238E27FC236}">
                <a16:creationId xmlns:a16="http://schemas.microsoft.com/office/drawing/2014/main" id="{3DD3C22E-794B-FD0A-855D-ED128907B2DF}"/>
              </a:ext>
            </a:extLst>
          </p:cNvPr>
          <p:cNvSpPr>
            <a:spLocks noGrp="1"/>
          </p:cNvSpPr>
          <p:nvPr>
            <p:ph idx="1"/>
          </p:nvPr>
        </p:nvSpPr>
        <p:spPr>
          <a:xfrm>
            <a:off x="4686302" y="649304"/>
            <a:ext cx="6877048" cy="6208696"/>
          </a:xfrm>
        </p:spPr>
        <p:txBody>
          <a:bodyPr anchor="ctr">
            <a:normAutofit/>
          </a:bodyPr>
          <a:lstStyle/>
          <a:p>
            <a:r>
              <a:rPr lang="en-US" b="0" i="0" dirty="0">
                <a:effectLst/>
                <a:latin typeface="Söhne"/>
              </a:rPr>
              <a:t>A VLAN (Virtual Local Area Network) is a network topology that enables the creation of logical networks within a physical network infrastructure. VLANs allow network administrators to group devices together based on their functional roles or locations, regardless of their physical locations within the network.</a:t>
            </a:r>
          </a:p>
          <a:p>
            <a:r>
              <a:rPr lang="en-US" b="0" i="0" dirty="0">
                <a:effectLst/>
                <a:latin typeface="Söhne"/>
              </a:rPr>
              <a:t>In a VLAN, devices that are part of the same logical network can communicate with each other as if they were connected to the same physical switch, even if they are physically connected to different switches. This is achieved by tagging packets with a VLAN ID, which allows switches to identify which devices belong to which VLAN.</a:t>
            </a:r>
            <a:endParaRPr lang="en-US" dirty="0"/>
          </a:p>
          <a:p>
            <a:endParaRPr lang="en-US" dirty="0"/>
          </a:p>
        </p:txBody>
      </p:sp>
    </p:spTree>
    <p:extLst>
      <p:ext uri="{BB962C8B-B14F-4D97-AF65-F5344CB8AC3E}">
        <p14:creationId xmlns:p14="http://schemas.microsoft.com/office/powerpoint/2010/main" val="44151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6A5661-2CFE-478C-BAC3-729F393F3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F46943-2548-5A53-5909-493DA60655EE}"/>
              </a:ext>
            </a:extLst>
          </p:cNvPr>
          <p:cNvSpPr>
            <a:spLocks noGrp="1"/>
          </p:cNvSpPr>
          <p:nvPr>
            <p:ph type="title"/>
          </p:nvPr>
        </p:nvSpPr>
        <p:spPr>
          <a:xfrm>
            <a:off x="1080000" y="2252663"/>
            <a:ext cx="4457200" cy="2349500"/>
          </a:xfrm>
        </p:spPr>
        <p:txBody>
          <a:bodyPr anchor="ctr">
            <a:normAutofit/>
          </a:bodyPr>
          <a:lstStyle/>
          <a:p>
            <a:pPr algn="ctr"/>
            <a:r>
              <a:rPr lang="en-US" b="1" dirty="0"/>
              <a:t>RIP</a:t>
            </a:r>
          </a:p>
        </p:txBody>
      </p:sp>
      <p:grpSp>
        <p:nvGrpSpPr>
          <p:cNvPr id="10" name="Group 9">
            <a:extLst>
              <a:ext uri="{FF2B5EF4-FFF2-40B4-BE49-F238E27FC236}">
                <a16:creationId xmlns:a16="http://schemas.microsoft.com/office/drawing/2014/main" id="{FB7BE8CD-E348-464A-82CC-7EF7AA8284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9771" y="649304"/>
            <a:ext cx="913428" cy="1315264"/>
            <a:chOff x="999771" y="649304"/>
            <a:chExt cx="913428" cy="1315264"/>
          </a:xfrm>
        </p:grpSpPr>
        <p:grpSp>
          <p:nvGrpSpPr>
            <p:cNvPr id="11" name="Group 10">
              <a:extLst>
                <a:ext uri="{FF2B5EF4-FFF2-40B4-BE49-F238E27FC236}">
                  <a16:creationId xmlns:a16="http://schemas.microsoft.com/office/drawing/2014/main" id="{B8CC82D2-4C4A-4C67-8483-5199F97B37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99771" y="932104"/>
              <a:ext cx="913428" cy="1032464"/>
              <a:chOff x="999771" y="932104"/>
              <a:chExt cx="913428" cy="1032464"/>
            </a:xfrm>
          </p:grpSpPr>
          <p:grpSp>
            <p:nvGrpSpPr>
              <p:cNvPr id="15" name="Group 14">
                <a:extLst>
                  <a:ext uri="{FF2B5EF4-FFF2-40B4-BE49-F238E27FC236}">
                    <a16:creationId xmlns:a16="http://schemas.microsoft.com/office/drawing/2014/main" id="{70D2391D-AA33-4F5E-BD96-B42D93DED2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V="1">
                <a:off x="1047457" y="1290386"/>
                <a:ext cx="865742" cy="628383"/>
                <a:chOff x="558167" y="958515"/>
                <a:chExt cx="865742" cy="628383"/>
              </a:xfrm>
              <a:solidFill>
                <a:schemeClr val="accent3"/>
              </a:solidFill>
            </p:grpSpPr>
            <p:sp>
              <p:nvSpPr>
                <p:cNvPr id="22" name="Freeform: Shape 21">
                  <a:extLst>
                    <a:ext uri="{FF2B5EF4-FFF2-40B4-BE49-F238E27FC236}">
                      <a16:creationId xmlns:a16="http://schemas.microsoft.com/office/drawing/2014/main" id="{BE166DCE-539D-4C74-9C9D-AC000BA2F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DCC6BEB5-DA1F-4F9E-BA5D-8F892A0FB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6" name="Group 15">
                <a:extLst>
                  <a:ext uri="{FF2B5EF4-FFF2-40B4-BE49-F238E27FC236}">
                    <a16:creationId xmlns:a16="http://schemas.microsoft.com/office/drawing/2014/main" id="{C0300EB9-093C-4C32-A212-821D7AC082B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flipV="1">
                <a:off x="999771" y="932104"/>
                <a:ext cx="864005" cy="1032464"/>
                <a:chOff x="2207971" y="2384401"/>
                <a:chExt cx="864005" cy="1032464"/>
              </a:xfrm>
            </p:grpSpPr>
            <p:sp>
              <p:nvSpPr>
                <p:cNvPr id="17" name="Freeform: Shape 16">
                  <a:extLst>
                    <a:ext uri="{FF2B5EF4-FFF2-40B4-BE49-F238E27FC236}">
                      <a16:creationId xmlns:a16="http://schemas.microsoft.com/office/drawing/2014/main" id="{AFC97B3C-CF0E-4C93-AA39-7A677A12C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id="{0943F14E-6185-4A31-8318-2088A05F5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F3B56658-371E-446B-B30D-D4EA2A88A97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20" name="Straight Connector 19">
                    <a:extLst>
                      <a:ext uri="{FF2B5EF4-FFF2-40B4-BE49-F238E27FC236}">
                        <a16:creationId xmlns:a16="http://schemas.microsoft.com/office/drawing/2014/main" id="{068979FB-2943-4091-A490-D9F8695DF0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378C39C-3FC0-4521-8336-33A8639192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12" name="Group 11">
              <a:extLst>
                <a:ext uri="{FF2B5EF4-FFF2-40B4-BE49-F238E27FC236}">
                  <a16:creationId xmlns:a16="http://schemas.microsoft.com/office/drawing/2014/main" id="{72C6951D-2EAF-4333-B8A8-F473DC3BDF4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37136" y="649304"/>
              <a:ext cx="388541" cy="388541"/>
              <a:chOff x="5752675" y="5440856"/>
              <a:chExt cx="388541" cy="388541"/>
            </a:xfrm>
          </p:grpSpPr>
          <p:sp>
            <p:nvSpPr>
              <p:cNvPr id="13" name="Oval 12">
                <a:extLst>
                  <a:ext uri="{FF2B5EF4-FFF2-40B4-BE49-F238E27FC236}">
                    <a16:creationId xmlns:a16="http://schemas.microsoft.com/office/drawing/2014/main" id="{63E77698-5758-433A-9DF3-3BE43B6FB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FF47FF7F-75A9-438D-8BA7-428BF7697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3" name="Content Placeholder 2">
            <a:extLst>
              <a:ext uri="{FF2B5EF4-FFF2-40B4-BE49-F238E27FC236}">
                <a16:creationId xmlns:a16="http://schemas.microsoft.com/office/drawing/2014/main" id="{E579C38E-C0F3-97C7-F257-1F5786D61784}"/>
              </a:ext>
            </a:extLst>
          </p:cNvPr>
          <p:cNvSpPr>
            <a:spLocks noGrp="1"/>
          </p:cNvSpPr>
          <p:nvPr>
            <p:ph idx="1"/>
          </p:nvPr>
        </p:nvSpPr>
        <p:spPr>
          <a:xfrm>
            <a:off x="4155442" y="873760"/>
            <a:ext cx="7548876" cy="5283200"/>
          </a:xfrm>
        </p:spPr>
        <p:txBody>
          <a:bodyPr anchor="ctr">
            <a:normAutofit/>
          </a:bodyPr>
          <a:lstStyle/>
          <a:p>
            <a:pPr marL="342900" indent="-342900">
              <a:buFont typeface="Arial" panose="020B0604020202020204" pitchFamily="34" charset="0"/>
              <a:buChar char="•"/>
            </a:pPr>
            <a:r>
              <a:rPr lang="en-US" i="0" dirty="0">
                <a:effectLst/>
                <a:latin typeface="Söhne"/>
              </a:rPr>
              <a:t>RIP is used to exchange routing information between routers in a network and determine the most efficient paths for data to travel from one network to another.</a:t>
            </a:r>
          </a:p>
          <a:p>
            <a:endParaRPr lang="en-US" i="0" dirty="0">
              <a:effectLst/>
              <a:latin typeface="Söhne"/>
            </a:endParaRPr>
          </a:p>
          <a:p>
            <a:pPr marL="342900" indent="-342900">
              <a:buFont typeface="Arial" panose="020B0604020202020204" pitchFamily="34" charset="0"/>
              <a:buChar char="•"/>
            </a:pPr>
            <a:r>
              <a:rPr lang="en-US" b="0" i="0" dirty="0">
                <a:effectLst/>
                <a:latin typeface="Söhne"/>
              </a:rPr>
              <a:t>RIP version 1 is a classful protocol, which means that it only supports the original IP addressing scheme with its default subnet mask. </a:t>
            </a:r>
          </a:p>
          <a:p>
            <a:endParaRPr lang="en-US" b="0" i="0" dirty="0">
              <a:effectLst/>
              <a:latin typeface="Söhne"/>
            </a:endParaRPr>
          </a:p>
          <a:p>
            <a:pPr marL="342900" indent="-342900">
              <a:buFont typeface="Arial" panose="020B0604020202020204" pitchFamily="34" charset="0"/>
              <a:buChar char="•"/>
            </a:pPr>
            <a:r>
              <a:rPr lang="en-US" b="0" i="0" dirty="0">
                <a:effectLst/>
                <a:latin typeface="Söhne"/>
              </a:rPr>
              <a:t>RIP version 2 is a classless protocol, which supports variable-length subnet masks (VLSM) and allows for more efficient use of IP address space.</a:t>
            </a:r>
            <a:endParaRPr lang="en-US" dirty="0"/>
          </a:p>
          <a:p>
            <a:endParaRPr lang="en-US" dirty="0"/>
          </a:p>
        </p:txBody>
      </p:sp>
    </p:spTree>
    <p:extLst>
      <p:ext uri="{BB962C8B-B14F-4D97-AF65-F5344CB8AC3E}">
        <p14:creationId xmlns:p14="http://schemas.microsoft.com/office/powerpoint/2010/main" val="216632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6A5661-2CFE-478C-BAC3-729F393F3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63A070-9F2A-375A-CFCA-D70834F4C2D9}"/>
              </a:ext>
            </a:extLst>
          </p:cNvPr>
          <p:cNvSpPr>
            <a:spLocks noGrp="1"/>
          </p:cNvSpPr>
          <p:nvPr>
            <p:ph type="title"/>
          </p:nvPr>
        </p:nvSpPr>
        <p:spPr>
          <a:xfrm>
            <a:off x="1080000" y="2252663"/>
            <a:ext cx="4457200" cy="2349500"/>
          </a:xfrm>
        </p:spPr>
        <p:txBody>
          <a:bodyPr anchor="ctr">
            <a:normAutofit/>
          </a:bodyPr>
          <a:lstStyle/>
          <a:p>
            <a:pPr algn="ctr"/>
            <a:r>
              <a:rPr lang="en-US" b="1" dirty="0"/>
              <a:t>DHCP Server</a:t>
            </a:r>
          </a:p>
        </p:txBody>
      </p:sp>
      <p:grpSp>
        <p:nvGrpSpPr>
          <p:cNvPr id="10" name="Group 9">
            <a:extLst>
              <a:ext uri="{FF2B5EF4-FFF2-40B4-BE49-F238E27FC236}">
                <a16:creationId xmlns:a16="http://schemas.microsoft.com/office/drawing/2014/main" id="{FB7BE8CD-E348-464A-82CC-7EF7AA8284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9771" y="649304"/>
            <a:ext cx="913428" cy="1315264"/>
            <a:chOff x="999771" y="649304"/>
            <a:chExt cx="913428" cy="1315264"/>
          </a:xfrm>
        </p:grpSpPr>
        <p:grpSp>
          <p:nvGrpSpPr>
            <p:cNvPr id="11" name="Group 10">
              <a:extLst>
                <a:ext uri="{FF2B5EF4-FFF2-40B4-BE49-F238E27FC236}">
                  <a16:creationId xmlns:a16="http://schemas.microsoft.com/office/drawing/2014/main" id="{B8CC82D2-4C4A-4C67-8483-5199F97B37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99771" y="932104"/>
              <a:ext cx="913428" cy="1032464"/>
              <a:chOff x="999771" y="932104"/>
              <a:chExt cx="913428" cy="1032464"/>
            </a:xfrm>
          </p:grpSpPr>
          <p:grpSp>
            <p:nvGrpSpPr>
              <p:cNvPr id="15" name="Group 14">
                <a:extLst>
                  <a:ext uri="{FF2B5EF4-FFF2-40B4-BE49-F238E27FC236}">
                    <a16:creationId xmlns:a16="http://schemas.microsoft.com/office/drawing/2014/main" id="{70D2391D-AA33-4F5E-BD96-B42D93DED2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V="1">
                <a:off x="1047457" y="1290386"/>
                <a:ext cx="865742" cy="628383"/>
                <a:chOff x="558167" y="958515"/>
                <a:chExt cx="865742" cy="628383"/>
              </a:xfrm>
              <a:solidFill>
                <a:schemeClr val="accent3"/>
              </a:solidFill>
            </p:grpSpPr>
            <p:sp>
              <p:nvSpPr>
                <p:cNvPr id="22" name="Freeform: Shape 21">
                  <a:extLst>
                    <a:ext uri="{FF2B5EF4-FFF2-40B4-BE49-F238E27FC236}">
                      <a16:creationId xmlns:a16="http://schemas.microsoft.com/office/drawing/2014/main" id="{BE166DCE-539D-4C74-9C9D-AC000BA2F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DCC6BEB5-DA1F-4F9E-BA5D-8F892A0FB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6" name="Group 15">
                <a:extLst>
                  <a:ext uri="{FF2B5EF4-FFF2-40B4-BE49-F238E27FC236}">
                    <a16:creationId xmlns:a16="http://schemas.microsoft.com/office/drawing/2014/main" id="{C0300EB9-093C-4C32-A212-821D7AC082B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flipV="1">
                <a:off x="999771" y="932104"/>
                <a:ext cx="864005" cy="1032464"/>
                <a:chOff x="2207971" y="2384401"/>
                <a:chExt cx="864005" cy="1032464"/>
              </a:xfrm>
            </p:grpSpPr>
            <p:sp>
              <p:nvSpPr>
                <p:cNvPr id="17" name="Freeform: Shape 16">
                  <a:extLst>
                    <a:ext uri="{FF2B5EF4-FFF2-40B4-BE49-F238E27FC236}">
                      <a16:creationId xmlns:a16="http://schemas.microsoft.com/office/drawing/2014/main" id="{AFC97B3C-CF0E-4C93-AA39-7A677A12C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id="{0943F14E-6185-4A31-8318-2088A05F5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F3B56658-371E-446B-B30D-D4EA2A88A97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440769" y="2384401"/>
                  <a:ext cx="313009" cy="1032464"/>
                  <a:chOff x="2440769" y="2384401"/>
                  <a:chExt cx="313009" cy="1032464"/>
                </a:xfrm>
              </p:grpSpPr>
              <p:cxnSp>
                <p:nvCxnSpPr>
                  <p:cNvPr id="20" name="Straight Connector 19">
                    <a:extLst>
                      <a:ext uri="{FF2B5EF4-FFF2-40B4-BE49-F238E27FC236}">
                        <a16:creationId xmlns:a16="http://schemas.microsoft.com/office/drawing/2014/main" id="{068979FB-2943-4091-A490-D9F8695DF0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378C39C-3FC0-4521-8336-33A8639192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12" name="Group 11">
              <a:extLst>
                <a:ext uri="{FF2B5EF4-FFF2-40B4-BE49-F238E27FC236}">
                  <a16:creationId xmlns:a16="http://schemas.microsoft.com/office/drawing/2014/main" id="{72C6951D-2EAF-4333-B8A8-F473DC3BDF4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37136" y="649304"/>
              <a:ext cx="388541" cy="388541"/>
              <a:chOff x="5752675" y="5440856"/>
              <a:chExt cx="388541" cy="388541"/>
            </a:xfrm>
          </p:grpSpPr>
          <p:sp>
            <p:nvSpPr>
              <p:cNvPr id="13" name="Oval 12">
                <a:extLst>
                  <a:ext uri="{FF2B5EF4-FFF2-40B4-BE49-F238E27FC236}">
                    <a16:creationId xmlns:a16="http://schemas.microsoft.com/office/drawing/2014/main" id="{63E77698-5758-433A-9DF3-3BE43B6FB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FF47FF7F-75A9-438D-8BA7-428BF7697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3" name="Content Placeholder 2">
            <a:extLst>
              <a:ext uri="{FF2B5EF4-FFF2-40B4-BE49-F238E27FC236}">
                <a16:creationId xmlns:a16="http://schemas.microsoft.com/office/drawing/2014/main" id="{D37DF301-6AB1-DD28-C96A-31C6E8FBAE94}"/>
              </a:ext>
            </a:extLst>
          </p:cNvPr>
          <p:cNvSpPr>
            <a:spLocks noGrp="1"/>
          </p:cNvSpPr>
          <p:nvPr>
            <p:ph idx="1"/>
          </p:nvPr>
        </p:nvSpPr>
        <p:spPr>
          <a:xfrm>
            <a:off x="5242560" y="1079498"/>
            <a:ext cx="6461760" cy="5199381"/>
          </a:xfrm>
        </p:spPr>
        <p:txBody>
          <a:bodyPr anchor="ctr">
            <a:normAutofit fontScale="92500" lnSpcReduction="10000"/>
          </a:bodyPr>
          <a:lstStyle/>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Dynamic Host Configuration Protocol (DHCP) is a network management protocol that automates the assignment of IP addresses and other network configuration parameters to devices on a network. With DHCP, a server dynamically assigns IP addresses to devices as they connect to the network, eliminating the need for manual IP address configuration.</a:t>
            </a:r>
          </a:p>
          <a:p>
            <a:pPr algn="l"/>
            <a:endParaRPr lang="en-US" sz="2000" b="0" i="0" dirty="0">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When a device connects to a network configured with DHCP, it sends a request for network configuration information to a DHCP server. The DHCP server then assigns the device an available IP address from a pool of addresses that it manages. The DHCP server also provides the device with other network configuration information such as the subnet mask, default gateway, and DNS server addresses</a:t>
            </a:r>
            <a:endParaRPr lang="en-US" dirty="0"/>
          </a:p>
        </p:txBody>
      </p:sp>
    </p:spTree>
    <p:extLst>
      <p:ext uri="{BB962C8B-B14F-4D97-AF65-F5344CB8AC3E}">
        <p14:creationId xmlns:p14="http://schemas.microsoft.com/office/powerpoint/2010/main" val="416928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7D117D-7E08-5ACE-9BD4-4B357FB3B3A3}"/>
              </a:ext>
            </a:extLst>
          </p:cNvPr>
          <p:cNvSpPr>
            <a:spLocks noGrp="1"/>
          </p:cNvSpPr>
          <p:nvPr>
            <p:ph type="title"/>
          </p:nvPr>
        </p:nvSpPr>
        <p:spPr>
          <a:xfrm>
            <a:off x="540988" y="520983"/>
            <a:ext cx="3884962" cy="1331604"/>
          </a:xfrm>
        </p:spPr>
        <p:txBody>
          <a:bodyPr anchor="b">
            <a:normAutofit/>
          </a:bodyPr>
          <a:lstStyle/>
          <a:p>
            <a:pPr algn="ctr"/>
            <a:r>
              <a:rPr lang="en-US"/>
              <a:t> </a:t>
            </a:r>
          </a:p>
        </p:txBody>
      </p:sp>
      <p:cxnSp>
        <p:nvCxnSpPr>
          <p:cNvPr id="19" name="Straight Connector 13">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3469"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ontent Placeholder 8">
            <a:extLst>
              <a:ext uri="{FF2B5EF4-FFF2-40B4-BE49-F238E27FC236}">
                <a16:creationId xmlns:a16="http://schemas.microsoft.com/office/drawing/2014/main" id="{4657FBF9-F51F-EA0A-7FDB-13480BF9E654}"/>
              </a:ext>
            </a:extLst>
          </p:cNvPr>
          <p:cNvSpPr>
            <a:spLocks noGrp="1"/>
          </p:cNvSpPr>
          <p:nvPr>
            <p:ph idx="1"/>
          </p:nvPr>
        </p:nvSpPr>
        <p:spPr>
          <a:xfrm>
            <a:off x="540988" y="3228981"/>
            <a:ext cx="3884962" cy="971544"/>
          </a:xfrm>
        </p:spPr>
        <p:txBody>
          <a:bodyPr>
            <a:normAutofit/>
          </a:bodyPr>
          <a:lstStyle/>
          <a:p>
            <a:pPr marL="0" indent="0" algn="ctr">
              <a:buNone/>
            </a:pPr>
            <a:r>
              <a:rPr lang="en-US" sz="3600" b="1" dirty="0"/>
              <a:t>Idea</a:t>
            </a:r>
          </a:p>
        </p:txBody>
      </p:sp>
      <p:pic>
        <p:nvPicPr>
          <p:cNvPr id="5" name="Content Placeholder 4" descr="Diagram&#10;&#10;Description automatically generated">
            <a:extLst>
              <a:ext uri="{FF2B5EF4-FFF2-40B4-BE49-F238E27FC236}">
                <a16:creationId xmlns:a16="http://schemas.microsoft.com/office/drawing/2014/main" id="{92614423-13ED-44ED-5B31-8602296F9F71}"/>
              </a:ext>
            </a:extLst>
          </p:cNvPr>
          <p:cNvPicPr>
            <a:picLocks noChangeAspect="1"/>
          </p:cNvPicPr>
          <p:nvPr/>
        </p:nvPicPr>
        <p:blipFill rotWithShape="1">
          <a:blip r:embed="rId2">
            <a:extLst>
              <a:ext uri="{28A0092B-C50C-407E-A947-70E740481C1C}">
                <a14:useLocalDpi xmlns:a14="http://schemas.microsoft.com/office/drawing/2010/main" val="0"/>
              </a:ext>
            </a:extLst>
          </a:blip>
          <a:srcRect l="7979" r="15208" b="2"/>
          <a:stretch/>
        </p:blipFill>
        <p:spPr>
          <a:xfrm>
            <a:off x="3581401" y="501933"/>
            <a:ext cx="8069612" cy="5775279"/>
          </a:xfrm>
          <a:prstGeom prst="rect">
            <a:avLst/>
          </a:prstGeom>
        </p:spPr>
      </p:pic>
    </p:spTree>
    <p:extLst>
      <p:ext uri="{BB962C8B-B14F-4D97-AF65-F5344CB8AC3E}">
        <p14:creationId xmlns:p14="http://schemas.microsoft.com/office/powerpoint/2010/main" val="351055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wipe(down)">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7" name="Straight Connector 46">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50" name="Freeform: Shape 49">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50">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52" name="Freeform: Shape 51">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2" name="Straight Connector 52">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55" name="Rectangle 54">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C2C8B0-09A5-7D74-D814-11192E5D6A21}"/>
              </a:ext>
            </a:extLst>
          </p:cNvPr>
          <p:cNvSpPr>
            <a:spLocks noGrp="1"/>
          </p:cNvSpPr>
          <p:nvPr>
            <p:ph type="title"/>
          </p:nvPr>
        </p:nvSpPr>
        <p:spPr>
          <a:xfrm>
            <a:off x="1084235" y="1007733"/>
            <a:ext cx="10023531" cy="697237"/>
          </a:xfrm>
        </p:spPr>
        <p:txBody>
          <a:bodyPr vert="horz" lIns="0" tIns="0" rIns="0" bIns="0" rtlCol="0" anchor="b" anchorCtr="0">
            <a:normAutofit/>
          </a:bodyPr>
          <a:lstStyle/>
          <a:p>
            <a:pPr algn="ctr">
              <a:lnSpc>
                <a:spcPct val="90000"/>
              </a:lnSpc>
            </a:pPr>
            <a:br>
              <a:rPr lang="en-US" sz="1500" dirty="0"/>
            </a:br>
            <a:r>
              <a:rPr lang="en-US" sz="2400" dirty="0" err="1"/>
              <a:t>sIMULATIONs</a:t>
            </a:r>
            <a:r>
              <a:rPr lang="en-US" sz="2400" dirty="0"/>
              <a:t> (Example 1)</a:t>
            </a:r>
          </a:p>
        </p:txBody>
      </p:sp>
      <p:cxnSp>
        <p:nvCxnSpPr>
          <p:cNvPr id="57" name="Straight Connector 56">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1911592"/>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Diagram&#10;&#10;Description automatically generated">
            <a:extLst>
              <a:ext uri="{FF2B5EF4-FFF2-40B4-BE49-F238E27FC236}">
                <a16:creationId xmlns:a16="http://schemas.microsoft.com/office/drawing/2014/main" id="{05364FA3-CEC8-3A66-E2C0-582F3D7F3C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5360" y="2296160"/>
            <a:ext cx="10474960" cy="389127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49472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LeafVTI">
  <a:themeElements>
    <a:clrScheme name="AnalogousFromLightSeedLeftStep">
      <a:dk1>
        <a:srgbClr val="000000"/>
      </a:dk1>
      <a:lt1>
        <a:srgbClr val="FFFFFF"/>
      </a:lt1>
      <a:dk2>
        <a:srgbClr val="1B2F2C"/>
      </a:dk2>
      <a:lt2>
        <a:srgbClr val="F0F0F3"/>
      </a:lt2>
      <a:accent1>
        <a:srgbClr val="A7A259"/>
      </a:accent1>
      <a:accent2>
        <a:srgbClr val="D99147"/>
      </a:accent2>
      <a:accent3>
        <a:srgbClr val="E38379"/>
      </a:accent3>
      <a:accent4>
        <a:srgbClr val="DD5C85"/>
      </a:accent4>
      <a:accent5>
        <a:srgbClr val="E379C8"/>
      </a:accent5>
      <a:accent6>
        <a:srgbClr val="C95CDD"/>
      </a:accent6>
      <a:hlink>
        <a:srgbClr val="6C71B0"/>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otalTime>173</TotalTime>
  <Words>692</Words>
  <Application>Microsoft Office PowerPoint</Application>
  <PresentationFormat>Widescreen</PresentationFormat>
  <Paragraphs>55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Avenir Next LT Pro Light</vt:lpstr>
      <vt:lpstr>HelveticaNeue Regular</vt:lpstr>
      <vt:lpstr>Rockwell Nova Light</vt:lpstr>
      <vt:lpstr>Söhne</vt:lpstr>
      <vt:lpstr>Times New Roman</vt:lpstr>
      <vt:lpstr>Wingdings</vt:lpstr>
      <vt:lpstr>LeafVTI</vt:lpstr>
      <vt:lpstr>University campus network</vt:lpstr>
      <vt:lpstr>Content</vt:lpstr>
      <vt:lpstr> Why is Campus networking used??</vt:lpstr>
      <vt:lpstr>Network Protocols and topologies Used</vt:lpstr>
      <vt:lpstr>VLAn</vt:lpstr>
      <vt:lpstr>RIP</vt:lpstr>
      <vt:lpstr>DHCP Server</vt:lpstr>
      <vt:lpstr> </vt:lpstr>
      <vt:lpstr> sIMULATIONs (Example 1)</vt:lpstr>
      <vt:lpstr>COMMANDS</vt:lpstr>
      <vt:lpstr>Example 2</vt:lpstr>
      <vt:lpstr>Comparison Between tHE DESIGNS</vt:lpstr>
      <vt:lpstr> Conclusion</vt:lpstr>
      <vt:lpstr>Live Demonstration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campus network</dc:title>
  <dc:creator>Agarwal, Anisha Naresh</dc:creator>
  <cp:lastModifiedBy>Agarwal, Anisha Naresh</cp:lastModifiedBy>
  <cp:revision>7</cp:revision>
  <dcterms:created xsi:type="dcterms:W3CDTF">2023-04-26T19:29:46Z</dcterms:created>
  <dcterms:modified xsi:type="dcterms:W3CDTF">2023-05-01T06:51:17Z</dcterms:modified>
</cp:coreProperties>
</file>