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6" r:id="rId6"/>
    <p:sldId id="260" r:id="rId7"/>
    <p:sldId id="263" r:id="rId8"/>
    <p:sldId id="264" r:id="rId9"/>
    <p:sldId id="265"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41238-3283-47EC-8C5F-4938DDB97EFA}" v="1765" dt="2021-06-19T07:58:55.773"/>
    <p1510:client id="{1AEDB3A3-F55C-4323-8972-23D16A0CAA87}" v="785" dt="2021-07-08T14:29:55.429"/>
    <p1510:client id="{BC154D49-434E-4A37-A6A5-0416388304BB}" v="2545" dt="2021-06-04T14:22:15.497"/>
    <p1510:client id="{C490ED18-55BF-48D8-8CA7-D9CB2F3E0DBE}" v="236" dt="2021-02-17T06:56:08.993"/>
    <p1510:client id="{DB2032CA-8283-473E-9B75-5EFF3996F9BA}" v="3824" dt="2021-02-17T10:00:05.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76" d="100"/>
          <a:sy n="76" d="100"/>
        </p:scale>
        <p:origin x="-106"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338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3896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8547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466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49022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78028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9/30/2021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5639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8144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7607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0141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0019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7928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9/30/2021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0251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9/30/2021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957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9/30/2021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0017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9/30/2021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7739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97075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9/30/2021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407006351"/>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0336"/>
            <a:ext cx="9144000" cy="1124559"/>
          </a:xfrm>
        </p:spPr>
        <p:txBody>
          <a:bodyPr>
            <a:normAutofit/>
          </a:bodyPr>
          <a:lstStyle/>
          <a:p>
            <a:pPr algn="ctr"/>
            <a:r>
              <a:rPr lang="en-GB" sz="4400" dirty="0">
                <a:latin typeface="Calibri"/>
                <a:cs typeface="Calibri Light"/>
              </a:rPr>
              <a:t> </a:t>
            </a:r>
            <a:r>
              <a:rPr lang="en-GB" sz="4400" dirty="0" smtClean="0">
                <a:latin typeface="Calibri"/>
                <a:cs typeface="Calibri Light"/>
              </a:rPr>
              <a:t>CAR PRICE PREDICTION</a:t>
            </a:r>
            <a:endParaRPr lang="en-GB" sz="4400" dirty="0">
              <a:latin typeface="Calibri"/>
              <a:cs typeface="Calibri Light"/>
            </a:endParaRPr>
          </a:p>
        </p:txBody>
      </p:sp>
      <p:sp>
        <p:nvSpPr>
          <p:cNvPr id="3" name="Subtitle 2"/>
          <p:cNvSpPr>
            <a:spLocks noGrp="1"/>
          </p:cNvSpPr>
          <p:nvPr>
            <p:ph type="subTitle" idx="1"/>
          </p:nvPr>
        </p:nvSpPr>
        <p:spPr>
          <a:xfrm>
            <a:off x="1524000" y="3800367"/>
            <a:ext cx="9144000" cy="1655762"/>
          </a:xfrm>
        </p:spPr>
        <p:txBody>
          <a:bodyPr vert="horz" lIns="91440" tIns="45720" rIns="91440" bIns="45720" rtlCol="0" anchor="t">
            <a:normAutofit/>
          </a:bodyPr>
          <a:lstStyle/>
          <a:p>
            <a:pPr algn="just"/>
            <a:r>
              <a:rPr lang="en-GB" dirty="0">
                <a:cs typeface="Calibri"/>
              </a:rPr>
              <a:t>                                                         By:</a:t>
            </a:r>
          </a:p>
          <a:p>
            <a:pPr algn="just"/>
            <a:r>
              <a:rPr lang="en-GB" dirty="0">
                <a:cs typeface="Calibri"/>
              </a:rPr>
              <a:t>                                                  </a:t>
            </a:r>
            <a:r>
              <a:rPr lang="en-GB" dirty="0" smtClean="0">
                <a:cs typeface="Calibri"/>
              </a:rPr>
              <a:t>POOJASHREE d S</a:t>
            </a:r>
            <a:endParaRPr lang="en-GB"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69330-935B-4D60-B22B-8C09D48AFF55}"/>
              </a:ext>
            </a:extLst>
          </p:cNvPr>
          <p:cNvSpPr>
            <a:spLocks noGrp="1"/>
          </p:cNvSpPr>
          <p:nvPr>
            <p:ph type="title"/>
          </p:nvPr>
        </p:nvSpPr>
        <p:spPr/>
        <p:txBody>
          <a:bodyPr>
            <a:normAutofit/>
          </a:bodyPr>
          <a:lstStyle/>
          <a:p>
            <a:r>
              <a:rPr lang="en-GB" sz="3600" dirty="0">
                <a:latin typeface="Calibri"/>
                <a:cs typeface="Calibri Light"/>
              </a:rPr>
              <a:t>Content:</a:t>
            </a:r>
            <a:endParaRPr lang="en-GB" sz="3600" dirty="0">
              <a:latin typeface="Calibri"/>
            </a:endParaRPr>
          </a:p>
        </p:txBody>
      </p:sp>
      <p:sp>
        <p:nvSpPr>
          <p:cNvPr id="3" name="Content Placeholder 2">
            <a:extLst>
              <a:ext uri="{FF2B5EF4-FFF2-40B4-BE49-F238E27FC236}">
                <a16:creationId xmlns:a16="http://schemas.microsoft.com/office/drawing/2014/main" xmlns="" id="{DF9F5125-9DC2-40DD-B0BA-BA878DD71388}"/>
              </a:ext>
            </a:extLst>
          </p:cNvPr>
          <p:cNvSpPr>
            <a:spLocks noGrp="1"/>
          </p:cNvSpPr>
          <p:nvPr>
            <p:ph idx="1"/>
          </p:nvPr>
        </p:nvSpPr>
        <p:spPr/>
        <p:txBody>
          <a:bodyPr vert="horz" lIns="91440" tIns="45720" rIns="91440" bIns="45720" rtlCol="0" anchor="t">
            <a:normAutofit/>
          </a:bodyPr>
          <a:lstStyle/>
          <a:p>
            <a:r>
              <a:rPr lang="en-GB" sz="2400" dirty="0">
                <a:cs typeface="Calibri"/>
              </a:rPr>
              <a:t>Problem statement </a:t>
            </a:r>
          </a:p>
          <a:p>
            <a:r>
              <a:rPr lang="en-GB" sz="2400" dirty="0">
                <a:cs typeface="Calibri"/>
              </a:rPr>
              <a:t>Data pre-processing</a:t>
            </a:r>
          </a:p>
          <a:p>
            <a:r>
              <a:rPr lang="en-GB" sz="2400" dirty="0">
                <a:cs typeface="Calibri"/>
              </a:rPr>
              <a:t>Visualization</a:t>
            </a:r>
          </a:p>
          <a:p>
            <a:r>
              <a:rPr lang="en-GB" sz="2400">
                <a:cs typeface="Calibri"/>
              </a:rPr>
              <a:t>Model development and evaluation</a:t>
            </a:r>
            <a:endParaRPr lang="en-GB" sz="2400" dirty="0">
              <a:cs typeface="Calibri"/>
            </a:endParaRPr>
          </a:p>
          <a:p>
            <a:pPr>
              <a:buClr>
                <a:srgbClr val="8AD0D6"/>
              </a:buClr>
            </a:pPr>
            <a:r>
              <a:rPr lang="en-GB" sz="2400">
                <a:cs typeface="Calibri"/>
              </a:rPr>
              <a:t>Conclusions</a:t>
            </a:r>
            <a:endParaRPr lang="en-GB" sz="2400" dirty="0">
              <a:cs typeface="Calibri"/>
            </a:endParaRPr>
          </a:p>
          <a:p>
            <a:endParaRPr lang="en-GB" dirty="0">
              <a:cs typeface="Calibri"/>
            </a:endParaRPr>
          </a:p>
        </p:txBody>
      </p:sp>
    </p:spTree>
    <p:extLst>
      <p:ext uri="{BB962C8B-B14F-4D97-AF65-F5344CB8AC3E}">
        <p14:creationId xmlns:p14="http://schemas.microsoft.com/office/powerpoint/2010/main" val="45874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AD3C5-3A05-45FE-A7EB-C866EBE112F5}"/>
              </a:ext>
            </a:extLst>
          </p:cNvPr>
          <p:cNvSpPr>
            <a:spLocks noGrp="1"/>
          </p:cNvSpPr>
          <p:nvPr>
            <p:ph type="title"/>
          </p:nvPr>
        </p:nvSpPr>
        <p:spPr/>
        <p:txBody>
          <a:bodyPr>
            <a:normAutofit/>
          </a:bodyPr>
          <a:lstStyle/>
          <a:p>
            <a:r>
              <a:rPr lang="en-GB" sz="3600" dirty="0">
                <a:latin typeface="Calibri"/>
                <a:cs typeface="Calibri Light"/>
              </a:rPr>
              <a:t>Problem statement</a:t>
            </a:r>
            <a:r>
              <a:rPr lang="en-GB" sz="3600" dirty="0">
                <a:cs typeface="Calibri Light"/>
              </a:rPr>
              <a:t>:</a:t>
            </a:r>
            <a:endParaRPr lang="en-GB" sz="3600">
              <a:cs typeface="Calibri Light"/>
            </a:endParaRPr>
          </a:p>
        </p:txBody>
      </p:sp>
      <p:sp>
        <p:nvSpPr>
          <p:cNvPr id="3" name="Content Placeholder 2">
            <a:extLst>
              <a:ext uri="{FF2B5EF4-FFF2-40B4-BE49-F238E27FC236}">
                <a16:creationId xmlns:a16="http://schemas.microsoft.com/office/drawing/2014/main" xmlns="" id="{3EB1EAC2-1D6E-4452-8FA8-A71388228144}"/>
              </a:ext>
            </a:extLst>
          </p:cNvPr>
          <p:cNvSpPr>
            <a:spLocks noGrp="1"/>
          </p:cNvSpPr>
          <p:nvPr>
            <p:ph idx="1"/>
          </p:nvPr>
        </p:nvSpPr>
        <p:spPr>
          <a:xfrm>
            <a:off x="1103312" y="2052918"/>
            <a:ext cx="8946541" cy="2851955"/>
          </a:xfrm>
        </p:spPr>
        <p:txBody>
          <a:bodyPr vert="horz" lIns="91440" tIns="45720" rIns="91440" bIns="45720" rtlCol="0" anchor="t">
            <a:normAutofit fontScale="92500" lnSpcReduction="20000"/>
          </a:bodyPr>
          <a:lstStyle/>
          <a:p>
            <a:pPr marL="0" indent="0">
              <a:buNone/>
            </a:pPr>
            <a:r>
              <a:rPr lang="en-US" dirty="0"/>
              <a:t>The main aim of the project is to predict the price of the used car available in the various website. Due to the </a:t>
            </a:r>
            <a:r>
              <a:rPr lang="en-US" dirty="0" err="1"/>
              <a:t>Covid</a:t>
            </a:r>
            <a:r>
              <a:rPr lang="en-US" dirty="0"/>
              <a:t> 19 we have seen lot of changes in the market</a:t>
            </a:r>
            <a:r>
              <a:rPr lang="en-US" dirty="0" smtClean="0"/>
              <a:t>.</a:t>
            </a:r>
            <a:endParaRPr lang="en-IN" dirty="0">
              <a:ea typeface="+mj-lt"/>
              <a:cs typeface="+mj-lt"/>
            </a:endParaRPr>
          </a:p>
          <a:p>
            <a:pPr marL="0" indent="0">
              <a:buNone/>
            </a:pPr>
            <a:r>
              <a:rPr lang="en-US" dirty="0"/>
              <a:t>With the </a:t>
            </a:r>
            <a:r>
              <a:rPr lang="en-US" dirty="0" err="1"/>
              <a:t>covid</a:t>
            </a:r>
            <a:r>
              <a:rPr lang="en-US"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a:t>covid</a:t>
            </a:r>
            <a:r>
              <a:rPr lang="en-US" dirty="0"/>
              <a:t> 19 impact, our client is facing problems with their previous car price valuation machine learning models. So, they are looking for new machine learning models from new data. We have to make car price valuation model</a:t>
            </a:r>
            <a:r>
              <a:rPr lang="en-US" dirty="0" smtClean="0"/>
              <a:t>..</a:t>
            </a:r>
            <a:endParaRPr lang="en-IN" dirty="0">
              <a:ea typeface="+mj-lt"/>
              <a:cs typeface="+mj-lt"/>
            </a:endParaRPr>
          </a:p>
        </p:txBody>
      </p:sp>
    </p:spTree>
    <p:extLst>
      <p:ext uri="{BB962C8B-B14F-4D97-AF65-F5344CB8AC3E}">
        <p14:creationId xmlns:p14="http://schemas.microsoft.com/office/powerpoint/2010/main" val="396365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16C30-D878-4298-9257-011273AE1A74}"/>
              </a:ext>
            </a:extLst>
          </p:cNvPr>
          <p:cNvSpPr>
            <a:spLocks noGrp="1"/>
          </p:cNvSpPr>
          <p:nvPr>
            <p:ph type="title"/>
          </p:nvPr>
        </p:nvSpPr>
        <p:spPr/>
        <p:txBody>
          <a:bodyPr/>
          <a:lstStyle/>
          <a:p>
            <a:r>
              <a:rPr lang="en-GB" sz="3600" dirty="0">
                <a:latin typeface="Calibri"/>
                <a:cs typeface="Calibri Light"/>
              </a:rPr>
              <a:t>Data </a:t>
            </a:r>
            <a:r>
              <a:rPr lang="en-GB" sz="3600" err="1">
                <a:latin typeface="Calibri"/>
                <a:cs typeface="Calibri Light"/>
              </a:rPr>
              <a:t>pre</a:t>
            </a:r>
            <a:r>
              <a:rPr lang="en-GB" sz="3600" dirty="0">
                <a:latin typeface="Calibri"/>
                <a:cs typeface="Calibri Light"/>
              </a:rPr>
              <a:t> -processing</a:t>
            </a:r>
            <a:endParaRPr lang="en-GB" sz="3600">
              <a:latin typeface="Calibri"/>
              <a:cs typeface="Calibri"/>
            </a:endParaRPr>
          </a:p>
        </p:txBody>
      </p:sp>
      <p:sp>
        <p:nvSpPr>
          <p:cNvPr id="3" name="Content Placeholder 2">
            <a:extLst>
              <a:ext uri="{FF2B5EF4-FFF2-40B4-BE49-F238E27FC236}">
                <a16:creationId xmlns:a16="http://schemas.microsoft.com/office/drawing/2014/main" xmlns="" id="{B5A06F8F-96ED-49F6-A10B-EEB273B11B9F}"/>
              </a:ext>
            </a:extLst>
          </p:cNvPr>
          <p:cNvSpPr>
            <a:spLocks noGrp="1"/>
          </p:cNvSpPr>
          <p:nvPr>
            <p:ph idx="1"/>
          </p:nvPr>
        </p:nvSpPr>
        <p:spPr>
          <a:xfrm>
            <a:off x="1103312" y="1526242"/>
            <a:ext cx="8935336" cy="4722157"/>
          </a:xfrm>
        </p:spPr>
        <p:txBody>
          <a:bodyPr vert="horz" lIns="91440" tIns="45720" rIns="91440" bIns="45720" rtlCol="0" anchor="t">
            <a:normAutofit/>
          </a:bodyPr>
          <a:lstStyle/>
          <a:p>
            <a:pPr>
              <a:buClr>
                <a:srgbClr val="8AD0D6"/>
              </a:buClr>
            </a:pPr>
            <a:r>
              <a:rPr lang="en-IN" dirty="0">
                <a:ea typeface="+mj-lt"/>
                <a:cs typeface="+mj-lt"/>
              </a:rPr>
              <a:t>The data set consists of about </a:t>
            </a:r>
            <a:r>
              <a:rPr lang="en-IN" dirty="0" smtClean="0">
                <a:ea typeface="+mj-lt"/>
                <a:cs typeface="+mj-lt"/>
              </a:rPr>
              <a:t>SIX</a:t>
            </a:r>
            <a:r>
              <a:rPr lang="en-IN" dirty="0" smtClean="0">
                <a:ea typeface="+mj-lt"/>
                <a:cs typeface="+mj-lt"/>
              </a:rPr>
              <a:t> </a:t>
            </a:r>
            <a:r>
              <a:rPr lang="en-IN" dirty="0">
                <a:ea typeface="+mj-lt"/>
                <a:cs typeface="+mj-lt"/>
              </a:rPr>
              <a:t>thousand entries with </a:t>
            </a:r>
            <a:r>
              <a:rPr lang="en-IN" dirty="0" smtClean="0">
                <a:ea typeface="+mj-lt"/>
                <a:cs typeface="+mj-lt"/>
              </a:rPr>
              <a:t>seven</a:t>
            </a:r>
            <a:r>
              <a:rPr lang="en-IN" dirty="0">
                <a:ea typeface="+mj-lt"/>
                <a:cs typeface="+mj-lt"/>
              </a:rPr>
              <a:t> feature column </a:t>
            </a:r>
            <a:r>
              <a:rPr lang="en-IN" dirty="0" smtClean="0">
                <a:ea typeface="+mj-lt"/>
                <a:cs typeface="+mj-lt"/>
              </a:rPr>
              <a:t> </a:t>
            </a:r>
            <a:r>
              <a:rPr lang="en-IN" dirty="0">
                <a:ea typeface="+mj-lt"/>
                <a:cs typeface="+mj-lt"/>
              </a:rPr>
              <a:t>and one target column - </a:t>
            </a:r>
            <a:r>
              <a:rPr lang="en-IN" dirty="0" smtClean="0">
                <a:ea typeface="+mj-lt"/>
                <a:cs typeface="+mj-lt"/>
              </a:rPr>
              <a:t>Price</a:t>
            </a:r>
            <a:r>
              <a:rPr lang="en-IN" dirty="0" smtClean="0">
                <a:ea typeface="+mj-lt"/>
                <a:cs typeface="+mj-lt"/>
              </a:rPr>
              <a:t>.</a:t>
            </a:r>
            <a:endParaRPr lang="en-IN" dirty="0">
              <a:ea typeface="+mj-lt"/>
              <a:cs typeface="+mj-lt"/>
            </a:endParaRPr>
          </a:p>
          <a:p>
            <a:pPr>
              <a:buClr>
                <a:srgbClr val="8AD0D6"/>
              </a:buClr>
            </a:pPr>
            <a:r>
              <a:rPr lang="en-IN" dirty="0">
                <a:ea typeface="+mj-lt"/>
                <a:cs typeface="+mj-lt"/>
              </a:rPr>
              <a:t>The counts of different classes of target are obtained by .</a:t>
            </a:r>
            <a:r>
              <a:rPr lang="en-IN" dirty="0" err="1">
                <a:ea typeface="+mj-lt"/>
                <a:cs typeface="+mj-lt"/>
              </a:rPr>
              <a:t>value_counts</a:t>
            </a:r>
            <a:r>
              <a:rPr lang="en-IN" dirty="0">
                <a:ea typeface="+mj-lt"/>
                <a:cs typeface="+mj-lt"/>
              </a:rPr>
              <a:t>() </a:t>
            </a:r>
            <a:r>
              <a:rPr lang="en-IN" dirty="0" smtClean="0">
                <a:ea typeface="+mj-lt"/>
                <a:cs typeface="+mj-lt"/>
              </a:rPr>
              <a:t>method</a:t>
            </a:r>
            <a:r>
              <a:rPr lang="en-IN" dirty="0">
                <a:ea typeface="+mj-lt"/>
                <a:cs typeface="+mj-lt"/>
              </a:rPr>
              <a:t>.</a:t>
            </a:r>
            <a:endParaRPr lang="en-IN" dirty="0"/>
          </a:p>
          <a:p>
            <a:pPr>
              <a:buClr>
                <a:srgbClr val="8AD0D6"/>
              </a:buClr>
            </a:pPr>
            <a:r>
              <a:rPr lang="en-IN" dirty="0" smtClean="0">
                <a:ea typeface="+mj-lt"/>
                <a:cs typeface="+mj-lt"/>
              </a:rPr>
              <a:t> </a:t>
            </a:r>
            <a:r>
              <a:rPr lang="en-IN" dirty="0">
                <a:ea typeface="+mj-lt"/>
                <a:cs typeface="+mj-lt"/>
              </a:rPr>
              <a:t>we remove the row </a:t>
            </a:r>
            <a:r>
              <a:rPr lang="en-IN" dirty="0" smtClean="0">
                <a:ea typeface="+mj-lt"/>
                <a:cs typeface="+mj-lt"/>
              </a:rPr>
              <a:t>contain nan values associated </a:t>
            </a:r>
            <a:r>
              <a:rPr lang="en-IN" dirty="0">
                <a:ea typeface="+mj-lt"/>
                <a:cs typeface="+mj-lt"/>
              </a:rPr>
              <a:t>with it using </a:t>
            </a:r>
            <a:r>
              <a:rPr lang="en-IN" dirty="0" err="1">
                <a:ea typeface="+mj-lt"/>
                <a:cs typeface="+mj-lt"/>
              </a:rPr>
              <a:t>dropna</a:t>
            </a:r>
            <a:r>
              <a:rPr lang="en-IN" dirty="0">
                <a:ea typeface="+mj-lt"/>
                <a:cs typeface="+mj-lt"/>
              </a:rPr>
              <a:t>.</a:t>
            </a:r>
          </a:p>
          <a:p>
            <a:pPr marL="0" indent="0">
              <a:buClr>
                <a:srgbClr val="8AD0D6"/>
              </a:buClr>
              <a:buNone/>
            </a:pPr>
            <a:r>
              <a:rPr lang="en-IN" dirty="0" smtClean="0">
                <a:ea typeface="+mj-lt"/>
                <a:cs typeface="+mj-lt"/>
              </a:rPr>
              <a:t>.</a:t>
            </a:r>
            <a:endParaRPr lang="en-IN" dirty="0">
              <a:ea typeface="+mj-lt"/>
              <a:cs typeface="+mj-lt"/>
            </a:endParaRPr>
          </a:p>
          <a:p>
            <a:pPr>
              <a:buClr>
                <a:srgbClr val="8AD0D6"/>
              </a:buClr>
            </a:pPr>
            <a:endParaRPr lang="en-IN" dirty="0">
              <a:cs typeface="Calibri"/>
            </a:endParaRPr>
          </a:p>
          <a:p>
            <a:endParaRPr lang="en-GB" dirty="0">
              <a:cs typeface="Calibri"/>
            </a:endParaRPr>
          </a:p>
        </p:txBody>
      </p:sp>
    </p:spTree>
    <p:extLst>
      <p:ext uri="{BB962C8B-B14F-4D97-AF65-F5344CB8AC3E}">
        <p14:creationId xmlns:p14="http://schemas.microsoft.com/office/powerpoint/2010/main" val="262870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566F517-74C2-43C6-92C1-857C0ABD6B38}"/>
              </a:ext>
            </a:extLst>
          </p:cNvPr>
          <p:cNvSpPr txBox="1"/>
          <p:nvPr/>
        </p:nvSpPr>
        <p:spPr>
          <a:xfrm>
            <a:off x="1306607" y="1093695"/>
            <a:ext cx="9175375"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Sans-Serif"/>
              <a:buChar char="Ø"/>
            </a:pPr>
            <a:r>
              <a:rPr lang="en-IN" sz="2000">
                <a:ea typeface="+mn-lt"/>
                <a:cs typeface="+mn-lt"/>
              </a:rPr>
              <a:t>Rare and common words in the text data are generated to get a general idea of the review emotion. Common words are generated with the help of Counter().</a:t>
            </a:r>
          </a:p>
          <a:p>
            <a:endParaRPr lang="en-IN" sz="2000" dirty="0"/>
          </a:p>
          <a:p>
            <a:pPr marL="342900" indent="-342900">
              <a:buFont typeface="Wingdings"/>
              <a:buChar char="Ø"/>
            </a:pPr>
            <a:r>
              <a:rPr lang="en-IN" sz="2000">
                <a:ea typeface="+mn-lt"/>
                <a:cs typeface="+mn-lt"/>
              </a:rPr>
              <a:t>Some of the common words are- product, good, quality, nice, battery and sound. Some of the rare words are – compitable, keyboard, existed and prolific.</a:t>
            </a:r>
            <a:endParaRPr lang="en-IN">
              <a:ea typeface="+mn-lt"/>
              <a:cs typeface="+mn-lt"/>
            </a:endParaRPr>
          </a:p>
          <a:p>
            <a:pPr marL="342900" indent="-342900">
              <a:buFont typeface="Wingdings"/>
              <a:buChar char="Ø"/>
            </a:pPr>
            <a:endParaRPr lang="en-IN" sz="2000" dirty="0"/>
          </a:p>
          <a:p>
            <a:pPr marL="342900" indent="-342900">
              <a:buFont typeface="Wingdings"/>
              <a:buChar char="Ø"/>
            </a:pPr>
            <a:r>
              <a:rPr lang="en-IN" sz="2000">
                <a:ea typeface="+mn-lt"/>
                <a:cs typeface="+mn-lt"/>
              </a:rPr>
              <a:t>Emojis are useful in detecting the mindset of the consumers, emot library is used to convert emojis to their respective emotion-word. A function convert_emojis is defined for this purpose.</a:t>
            </a:r>
          </a:p>
          <a:p>
            <a:endParaRPr lang="en-IN" sz="2000" dirty="0">
              <a:ea typeface="+mn-lt"/>
              <a:cs typeface="+mn-lt"/>
            </a:endParaRPr>
          </a:p>
          <a:p>
            <a:pPr marL="342900" indent="-342900">
              <a:buFont typeface="Wingdings"/>
              <a:buChar char="Ø"/>
            </a:pPr>
            <a:r>
              <a:rPr lang="en-IN" sz="2000"/>
              <a:t>Tokenization is performed and the length of the text is computed in a new column.</a:t>
            </a:r>
            <a:endParaRPr lang="en-IN" sz="2000" dirty="0"/>
          </a:p>
          <a:p>
            <a:endParaRPr lang="en-IN" sz="2000" dirty="0">
              <a:ea typeface="+mn-lt"/>
              <a:cs typeface="+mn-lt"/>
            </a:endParaRPr>
          </a:p>
          <a:p>
            <a:pPr marL="342900" indent="-342900">
              <a:buFont typeface="Wingdings"/>
              <a:buChar char="Ø"/>
            </a:pPr>
            <a:r>
              <a:rPr lang="en-IN" sz="2000" dirty="0">
                <a:ea typeface="+mn-lt"/>
                <a:cs typeface="+mn-lt"/>
              </a:rPr>
              <a:t> We use </a:t>
            </a:r>
            <a:r>
              <a:rPr lang="en-IN" sz="2000" err="1">
                <a:ea typeface="+mn-lt"/>
                <a:cs typeface="+mn-lt"/>
              </a:rPr>
              <a:t>Tfidf</a:t>
            </a:r>
            <a:r>
              <a:rPr lang="en-IN" sz="2000" dirty="0">
                <a:ea typeface="+mn-lt"/>
                <a:cs typeface="+mn-lt"/>
              </a:rPr>
              <a:t> vectorizer to achieve vectorization.</a:t>
            </a:r>
            <a:endParaRPr lang="en-IN" sz="2000" dirty="0"/>
          </a:p>
          <a:p>
            <a:endParaRPr lang="en-IN" sz="2000" dirty="0"/>
          </a:p>
          <a:p>
            <a:endParaRPr lang="en-IN" sz="2000" dirty="0"/>
          </a:p>
        </p:txBody>
      </p:sp>
    </p:spTree>
    <p:extLst>
      <p:ext uri="{BB962C8B-B14F-4D97-AF65-F5344CB8AC3E}">
        <p14:creationId xmlns:p14="http://schemas.microsoft.com/office/powerpoint/2010/main" val="102189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7E7CE-3346-4B87-A03E-5458D6657155}"/>
              </a:ext>
            </a:extLst>
          </p:cNvPr>
          <p:cNvSpPr>
            <a:spLocks noGrp="1"/>
          </p:cNvSpPr>
          <p:nvPr>
            <p:ph type="title"/>
          </p:nvPr>
        </p:nvSpPr>
        <p:spPr/>
        <p:txBody>
          <a:bodyPr>
            <a:normAutofit fontScale="90000"/>
          </a:bodyPr>
          <a:lstStyle/>
          <a:p>
            <a:r>
              <a:rPr lang="en-GB" sz="3600" dirty="0">
                <a:solidFill>
                  <a:schemeClr val="bg1"/>
                </a:solidFill>
                <a:latin typeface="Calibri"/>
                <a:cs typeface="Calibri Light"/>
              </a:rPr>
              <a:t/>
            </a:r>
            <a:br>
              <a:rPr lang="en-GB" sz="3600" dirty="0">
                <a:solidFill>
                  <a:schemeClr val="bg1"/>
                </a:solidFill>
                <a:latin typeface="Calibri"/>
                <a:cs typeface="Calibri Light"/>
              </a:rPr>
            </a:br>
            <a:r>
              <a:rPr lang="en-GB" sz="3600" dirty="0">
                <a:latin typeface="Calibri"/>
                <a:cs typeface="Calibri Light"/>
              </a:rPr>
              <a:t/>
            </a:r>
            <a:br>
              <a:rPr lang="en-GB" sz="3600" dirty="0">
                <a:latin typeface="Calibri"/>
                <a:cs typeface="Calibri Light"/>
              </a:rPr>
            </a:br>
            <a:endParaRPr lang="en-GB" sz="2400" dirty="0">
              <a:solidFill>
                <a:schemeClr val="bg1"/>
              </a:solidFill>
              <a:latin typeface="Calibri"/>
              <a:cs typeface="Calibri Light"/>
            </a:endParaRPr>
          </a:p>
        </p:txBody>
      </p:sp>
      <p:sp>
        <p:nvSpPr>
          <p:cNvPr id="4" name="Content Placeholder 3"/>
          <p:cNvSpPr>
            <a:spLocks noGrp="1"/>
          </p:cNvSpPr>
          <p:nvPr>
            <p:ph idx="1"/>
          </p:nvPr>
        </p:nvSpPr>
        <p:spPr>
          <a:xfrm>
            <a:off x="1004836" y="1447800"/>
            <a:ext cx="5596932" cy="4572000"/>
          </a:xfrm>
        </p:spPr>
        <p:txBody>
          <a:bodyPr/>
          <a:lstStyle/>
          <a:p>
            <a:pPr marL="0" indent="0">
              <a:buNone/>
            </a:pPr>
            <a:r>
              <a:rPr lang="en-US" dirty="0">
                <a:solidFill>
                  <a:schemeClr val="bg1"/>
                </a:solidFill>
              </a:rPr>
              <a:t>The above graph shows that driven </a:t>
            </a:r>
            <a:r>
              <a:rPr lang="en-US" dirty="0" smtClean="0">
                <a:solidFill>
                  <a:schemeClr val="bg1"/>
                </a:solidFill>
              </a:rPr>
              <a:t>kilometer </a:t>
            </a:r>
            <a:r>
              <a:rPr lang="en-US" dirty="0">
                <a:solidFill>
                  <a:schemeClr val="bg1"/>
                </a:solidFill>
              </a:rPr>
              <a:t>of the car effect more on the price and the year of manufacture </a:t>
            </a:r>
            <a:r>
              <a:rPr lang="en-US" dirty="0" smtClean="0">
                <a:solidFill>
                  <a:schemeClr val="bg1"/>
                </a:solidFill>
              </a:rPr>
              <a:t>also </a:t>
            </a:r>
            <a:r>
              <a:rPr lang="en-US" dirty="0">
                <a:solidFill>
                  <a:schemeClr val="bg1"/>
                </a:solidFill>
              </a:rPr>
              <a:t>effect the price of the car</a:t>
            </a:r>
            <a:endParaRPr lang="en-IN" dirty="0">
              <a:solidFill>
                <a:schemeClr val="bg1"/>
              </a:solidFill>
            </a:endParaRPr>
          </a:p>
        </p:txBody>
      </p:sp>
      <p:sp>
        <p:nvSpPr>
          <p:cNvPr id="3" name="Content Placeholder 2">
            <a:extLst>
              <a:ext uri="{FF2B5EF4-FFF2-40B4-BE49-F238E27FC236}">
                <a16:creationId xmlns:a16="http://schemas.microsoft.com/office/drawing/2014/main" xmlns="" id="{5479F866-800D-460C-86BD-697E0B2CCF5A}"/>
              </a:ext>
            </a:extLst>
          </p:cNvPr>
          <p:cNvSpPr>
            <a:spLocks noGrp="1"/>
          </p:cNvSpPr>
          <p:nvPr>
            <p:ph type="body" sz="half" idx="2"/>
          </p:nvPr>
        </p:nvSpPr>
        <p:spPr>
          <a:xfrm>
            <a:off x="1154953" y="713434"/>
            <a:ext cx="3401063" cy="974689"/>
          </a:xfrm>
        </p:spPr>
        <p:txBody>
          <a:bodyPr vert="horz" lIns="91440" tIns="45720" rIns="91440" bIns="45720" rtlCol="0" anchor="t">
            <a:normAutofit fontScale="77500" lnSpcReduction="20000"/>
          </a:bodyPr>
          <a:lstStyle/>
          <a:p>
            <a:r>
              <a:rPr lang="en-GB" dirty="0">
                <a:cs typeface="Calibri" panose="020F0502020204030204"/>
              </a:rPr>
              <a:t>          </a:t>
            </a:r>
            <a:r>
              <a:rPr lang="en-GB" sz="4000" dirty="0">
                <a:solidFill>
                  <a:schemeClr val="bg1"/>
                </a:solidFill>
                <a:latin typeface="Calibri"/>
                <a:cs typeface="Calibri Light"/>
              </a:rPr>
              <a:t>Visualizations:</a:t>
            </a:r>
            <a:endParaRPr lang="en-IN" sz="4000" dirty="0"/>
          </a:p>
          <a:p>
            <a:pPr marL="0" indent="0">
              <a:buNone/>
            </a:pPr>
            <a:r>
              <a:rPr lang="en-GB" sz="4000" dirty="0" smtClean="0">
                <a:cs typeface="Calibri" panose="020F0502020204030204"/>
              </a:rPr>
              <a:t> </a:t>
            </a:r>
            <a:r>
              <a:rPr lang="en-GB" sz="4000" dirty="0">
                <a:cs typeface="Calibri" panose="020F0502020204030204"/>
              </a:rPr>
              <a:t>                 </a:t>
            </a:r>
            <a:endParaRPr lang="en-IN" sz="4000" dirty="0">
              <a:cs typeface="Calibri" panose="020F0502020204030204"/>
            </a:endParaRPr>
          </a:p>
        </p:txBody>
      </p:sp>
      <p:pic>
        <p:nvPicPr>
          <p:cNvPr id="1026" name="Picture 2" descr="D:\F9 (2021)\download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4418" y="2507341"/>
            <a:ext cx="5140220" cy="301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30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35DA3-D406-405E-A34B-775F48035D22}"/>
              </a:ext>
            </a:extLst>
          </p:cNvPr>
          <p:cNvSpPr>
            <a:spLocks noGrp="1"/>
          </p:cNvSpPr>
          <p:nvPr>
            <p:ph type="title"/>
          </p:nvPr>
        </p:nvSpPr>
        <p:spPr>
          <a:xfrm>
            <a:off x="646111" y="452718"/>
            <a:ext cx="9404723" cy="761795"/>
          </a:xfrm>
        </p:spPr>
        <p:txBody>
          <a:bodyPr>
            <a:normAutofit/>
          </a:bodyPr>
          <a:lstStyle/>
          <a:p>
            <a:r>
              <a:rPr lang="en-GB" sz="2800">
                <a:latin typeface="Calibri"/>
                <a:cs typeface="Calibri Light"/>
              </a:rPr>
              <a:t>Model development and evaluation:</a:t>
            </a:r>
            <a:endParaRPr lang="en-GB" sz="2800">
              <a:latin typeface="Calibri"/>
              <a:cs typeface="Calibri"/>
            </a:endParaRPr>
          </a:p>
        </p:txBody>
      </p:sp>
      <p:sp>
        <p:nvSpPr>
          <p:cNvPr id="3" name="Content Placeholder 2">
            <a:extLst>
              <a:ext uri="{FF2B5EF4-FFF2-40B4-BE49-F238E27FC236}">
                <a16:creationId xmlns:a16="http://schemas.microsoft.com/office/drawing/2014/main" xmlns="" id="{6B9EC396-BA43-4DD2-B684-6198F756EE23}"/>
              </a:ext>
            </a:extLst>
          </p:cNvPr>
          <p:cNvSpPr>
            <a:spLocks noGrp="1"/>
          </p:cNvSpPr>
          <p:nvPr>
            <p:ph idx="1"/>
          </p:nvPr>
        </p:nvSpPr>
        <p:spPr>
          <a:xfrm>
            <a:off x="838200" y="1712976"/>
            <a:ext cx="10515600" cy="4351338"/>
          </a:xfrm>
        </p:spPr>
        <p:txBody>
          <a:bodyPr vert="horz" lIns="91440" tIns="45720" rIns="91440" bIns="45720" rtlCol="0" anchor="t">
            <a:normAutofit/>
          </a:bodyPr>
          <a:lstStyle/>
          <a:p>
            <a:r>
              <a:rPr lang="en-US" sz="2400" dirty="0" err="1"/>
              <a:t>Sklearn</a:t>
            </a:r>
            <a:r>
              <a:rPr lang="en-US" sz="2400" dirty="0"/>
              <a:t> is used for pre-processing and model building steps. All algorithms for processing are imported. </a:t>
            </a:r>
            <a:r>
              <a:rPr lang="en-US" sz="2400" dirty="0" err="1"/>
              <a:t>Sklearn.metrics</a:t>
            </a:r>
            <a:r>
              <a:rPr lang="en-US" sz="2400" dirty="0"/>
              <a:t> will provide the needed evaluation metrics such as accuracy score, classification report and confusion matrix</a:t>
            </a:r>
            <a:r>
              <a:rPr lang="en-US" sz="2400" dirty="0" smtClean="0"/>
              <a:t>.</a:t>
            </a:r>
          </a:p>
          <a:p>
            <a:r>
              <a:rPr lang="en-US" sz="2400" dirty="0" smtClean="0"/>
              <a:t>Random </a:t>
            </a:r>
            <a:r>
              <a:rPr lang="en-US" sz="2400" dirty="0"/>
              <a:t>Forest </a:t>
            </a:r>
            <a:r>
              <a:rPr lang="en-US" sz="2400" dirty="0" err="1"/>
              <a:t>Regressor</a:t>
            </a:r>
            <a:r>
              <a:rPr lang="en-US" sz="2400" dirty="0"/>
              <a:t> gives better accuracy than </a:t>
            </a:r>
            <a:r>
              <a:rPr lang="en-US" sz="2400" dirty="0" err="1"/>
              <a:t>oher</a:t>
            </a:r>
            <a:r>
              <a:rPr lang="en-US" sz="2400" dirty="0"/>
              <a:t> two </a:t>
            </a:r>
            <a:r>
              <a:rPr lang="en-US" sz="2400" dirty="0" err="1"/>
              <a:t>regressor</a:t>
            </a:r>
            <a:r>
              <a:rPr lang="en-US" sz="2400" dirty="0" smtClean="0"/>
              <a:t>.</a:t>
            </a:r>
          </a:p>
          <a:p>
            <a:endParaRPr lang="en-GB" sz="2200" dirty="0">
              <a:cs typeface="Calibri"/>
            </a:endParaRPr>
          </a:p>
        </p:txBody>
      </p:sp>
    </p:spTree>
    <p:extLst>
      <p:ext uri="{BB962C8B-B14F-4D97-AF65-F5344CB8AC3E}">
        <p14:creationId xmlns:p14="http://schemas.microsoft.com/office/powerpoint/2010/main" val="2470307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C06C7DC1-6F27-4D00-B198-A5432E4BFF2B}"/>
              </a:ext>
            </a:extLst>
          </p:cNvPr>
          <p:cNvSpPr txBox="1"/>
          <p:nvPr/>
        </p:nvSpPr>
        <p:spPr>
          <a:xfrm>
            <a:off x="6001870" y="2931459"/>
            <a:ext cx="54326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600" b="1" dirty="0">
              <a:ea typeface="+mn-lt"/>
              <a:cs typeface="+mn-lt"/>
            </a:endParaRPr>
          </a:p>
          <a:p>
            <a:pPr algn="l"/>
            <a:endParaRPr lang="en-GB" sz="1600" dirty="0"/>
          </a:p>
        </p:txBody>
      </p:sp>
      <p:pic>
        <p:nvPicPr>
          <p:cNvPr id="4" name="Content Placeholder 3"/>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0" y="401638"/>
            <a:ext cx="6924675" cy="3171825"/>
          </a:xfrm>
        </p:spPr>
      </p:pic>
      <p:pic>
        <p:nvPicPr>
          <p:cNvPr id="16" name="Content Placeholder 15"/>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0" y="3516313"/>
            <a:ext cx="7026275" cy="2273300"/>
          </a:xfrm>
        </p:spPr>
      </p:pic>
    </p:spTree>
    <p:extLst>
      <p:ext uri="{BB962C8B-B14F-4D97-AF65-F5344CB8AC3E}">
        <p14:creationId xmlns:p14="http://schemas.microsoft.com/office/powerpoint/2010/main" val="2522457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4E444E-F905-49C7-B05A-CA6968476194}"/>
              </a:ext>
            </a:extLst>
          </p:cNvPr>
          <p:cNvSpPr>
            <a:spLocks noGrp="1"/>
          </p:cNvSpPr>
          <p:nvPr>
            <p:ph type="title"/>
          </p:nvPr>
        </p:nvSpPr>
        <p:spPr/>
        <p:txBody>
          <a:bodyPr/>
          <a:lstStyle/>
          <a:p>
            <a:r>
              <a:rPr lang="en-GB" sz="3600">
                <a:latin typeface="Calibri"/>
                <a:cs typeface="Calibri"/>
              </a:rPr>
              <a:t>Conclusions:</a:t>
            </a:r>
          </a:p>
        </p:txBody>
      </p:sp>
      <p:sp>
        <p:nvSpPr>
          <p:cNvPr id="3" name="Content Placeholder 2">
            <a:extLst>
              <a:ext uri="{FF2B5EF4-FFF2-40B4-BE49-F238E27FC236}">
                <a16:creationId xmlns:a16="http://schemas.microsoft.com/office/drawing/2014/main" xmlns="" id="{A68AA5E7-C59A-436A-B6F1-1FB56B6FC499}"/>
              </a:ext>
            </a:extLst>
          </p:cNvPr>
          <p:cNvSpPr>
            <a:spLocks noGrp="1"/>
          </p:cNvSpPr>
          <p:nvPr>
            <p:ph idx="1"/>
          </p:nvPr>
        </p:nvSpPr>
        <p:spPr>
          <a:xfrm>
            <a:off x="1103312" y="1660713"/>
            <a:ext cx="8935336" cy="4587686"/>
          </a:xfrm>
        </p:spPr>
        <p:txBody>
          <a:bodyPr vert="horz" lIns="91440" tIns="45720" rIns="91440" bIns="45720" rtlCol="0" anchor="t">
            <a:normAutofit/>
          </a:bodyPr>
          <a:lstStyle/>
          <a:p>
            <a:pPr>
              <a:buClr>
                <a:srgbClr val="8AD0D6"/>
              </a:buClr>
            </a:pPr>
            <a:r>
              <a:rPr lang="en-US" dirty="0"/>
              <a:t>The aim of our problem was to successfully predict the price of used </a:t>
            </a:r>
            <a:r>
              <a:rPr lang="en-US" dirty="0" smtClean="0"/>
              <a:t>car</a:t>
            </a:r>
          </a:p>
          <a:p>
            <a:pPr>
              <a:buClr>
                <a:srgbClr val="8AD0D6"/>
              </a:buClr>
            </a:pPr>
            <a:r>
              <a:rPr lang="en-IN" dirty="0">
                <a:ea typeface="+mj-lt"/>
                <a:cs typeface="+mj-lt"/>
              </a:rPr>
              <a:t> </a:t>
            </a:r>
            <a:r>
              <a:rPr lang="en-US" dirty="0"/>
              <a:t>The dataset is obtained by scraping data off </a:t>
            </a:r>
            <a:r>
              <a:rPr lang="en-US" dirty="0" err="1"/>
              <a:t>Olx</a:t>
            </a:r>
            <a:r>
              <a:rPr lang="en-US" dirty="0"/>
              <a:t> and car24 using Selenium. </a:t>
            </a:r>
            <a:r>
              <a:rPr lang="en-IN" dirty="0" smtClean="0">
                <a:ea typeface="+mj-lt"/>
                <a:cs typeface="+mj-lt"/>
              </a:rPr>
              <a:t>The </a:t>
            </a:r>
            <a:r>
              <a:rPr lang="en-IN" dirty="0">
                <a:ea typeface="+mj-lt"/>
                <a:cs typeface="+mj-lt"/>
              </a:rPr>
              <a:t>length of a review does not influence the nature or the star category of a rating.</a:t>
            </a:r>
            <a:endParaRPr lang="en-GB" dirty="0">
              <a:ea typeface="+mj-lt"/>
              <a:cs typeface="+mj-lt"/>
            </a:endParaRPr>
          </a:p>
          <a:p>
            <a:pPr>
              <a:buClr>
                <a:srgbClr val="8AD0D6"/>
              </a:buClr>
            </a:pPr>
            <a:r>
              <a:rPr lang="en-US" dirty="0" smtClean="0"/>
              <a:t>It </a:t>
            </a:r>
            <a:r>
              <a:rPr lang="en-US" dirty="0"/>
              <a:t>is regression kind of sample using the Random forest </a:t>
            </a:r>
            <a:r>
              <a:rPr lang="en-US" dirty="0" err="1"/>
              <a:t>regressor</a:t>
            </a:r>
            <a:r>
              <a:rPr lang="en-US" dirty="0"/>
              <a:t> which gives better </a:t>
            </a:r>
            <a:r>
              <a:rPr lang="en-US" dirty="0" err="1"/>
              <a:t>acuuracy</a:t>
            </a:r>
            <a:r>
              <a:rPr lang="en-US" dirty="0"/>
              <a:t> able to predict </a:t>
            </a:r>
            <a:r>
              <a:rPr lang="en-US"/>
              <a:t>the </a:t>
            </a:r>
            <a:r>
              <a:rPr lang="en-US" smtClean="0"/>
              <a:t>price.</a:t>
            </a:r>
            <a:endParaRPr lang="en-IN" dirty="0">
              <a:ea typeface="+mj-lt"/>
              <a:cs typeface="+mj-lt"/>
            </a:endParaRPr>
          </a:p>
        </p:txBody>
      </p:sp>
    </p:spTree>
    <p:extLst>
      <p:ext uri="{BB962C8B-B14F-4D97-AF65-F5344CB8AC3E}">
        <p14:creationId xmlns:p14="http://schemas.microsoft.com/office/powerpoint/2010/main" val="2224977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22</TotalTime>
  <Words>283</Words>
  <Application>Microsoft Office PowerPoint</Application>
  <PresentationFormat>Custom</PresentationFormat>
  <Paragraphs>37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 CAR PRICE PREDICTION</vt:lpstr>
      <vt:lpstr>Content:</vt:lpstr>
      <vt:lpstr>Problem statement:</vt:lpstr>
      <vt:lpstr>Data pre -processing</vt:lpstr>
      <vt:lpstr>PowerPoint Presentation</vt:lpstr>
      <vt:lpstr>  </vt:lpstr>
      <vt:lpstr>Model development and evaluation:</vt:lpstr>
      <vt:lpstr>PowerPoint Presentation</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1266</cp:revision>
  <dcterms:created xsi:type="dcterms:W3CDTF">2021-02-17T06:52:06Z</dcterms:created>
  <dcterms:modified xsi:type="dcterms:W3CDTF">2021-09-30T16:29:28Z</dcterms:modified>
</cp:coreProperties>
</file>