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6" r:id="rId6"/>
    <p:sldId id="260" r:id="rId7"/>
    <p:sldId id="267" r:id="rId8"/>
    <p:sldId id="268" r:id="rId9"/>
    <p:sldId id="263" r:id="rId10"/>
    <p:sldId id="269" r:id="rId11"/>
    <p:sldId id="265"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41238-3283-47EC-8C5F-4938DDB97EFA}" v="1765" dt="2021-06-19T07:58:55.773"/>
    <p1510:client id="{1AEDB3A3-F55C-4323-8972-23D16A0CAA87}" v="785" dt="2021-07-08T14:29:55.429"/>
    <p1510:client id="{BC154D49-434E-4A37-A6A5-0416388304BB}" v="2545" dt="2021-06-04T14:22:15.497"/>
    <p1510:client id="{C490ED18-55BF-48D8-8CA7-D9CB2F3E0DBE}" v="236" dt="2021-02-17T06:56:08.993"/>
    <p1510:client id="{DB2032CA-8283-473E-9B75-5EFF3996F9BA}" v="3824" dt="2021-02-17T10:00:05.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76" d="100"/>
          <a:sy n="76" d="100"/>
        </p:scale>
        <p:origin x="-106" y="2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338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3896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8547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466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49022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78028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5639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8144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607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0141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0019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7928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0251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10/16/2021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957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0017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7739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97075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407006351"/>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0336"/>
            <a:ext cx="9144000" cy="1124559"/>
          </a:xfrm>
        </p:spPr>
        <p:txBody>
          <a:bodyPr>
            <a:normAutofit/>
          </a:bodyPr>
          <a:lstStyle/>
          <a:p>
            <a:pPr algn="ctr"/>
            <a:r>
              <a:rPr lang="en-GB" sz="4400" dirty="0">
                <a:latin typeface="Calibri"/>
                <a:cs typeface="Calibri Light"/>
              </a:rPr>
              <a:t> </a:t>
            </a:r>
            <a:r>
              <a:rPr lang="en-IN" sz="4400" dirty="0"/>
              <a:t>FLIGHT PRICE PREDICTION</a:t>
            </a:r>
            <a:endParaRPr lang="en-GB" sz="4400" dirty="0">
              <a:latin typeface="Calibri"/>
              <a:cs typeface="Calibri Light"/>
            </a:endParaRPr>
          </a:p>
        </p:txBody>
      </p:sp>
      <p:sp>
        <p:nvSpPr>
          <p:cNvPr id="3" name="Subtitle 2"/>
          <p:cNvSpPr>
            <a:spLocks noGrp="1"/>
          </p:cNvSpPr>
          <p:nvPr>
            <p:ph type="subTitle" idx="1"/>
          </p:nvPr>
        </p:nvSpPr>
        <p:spPr>
          <a:xfrm>
            <a:off x="1524000" y="3800367"/>
            <a:ext cx="9144000" cy="1655762"/>
          </a:xfrm>
        </p:spPr>
        <p:txBody>
          <a:bodyPr vert="horz" lIns="91440" tIns="45720" rIns="91440" bIns="45720" rtlCol="0" anchor="t">
            <a:normAutofit/>
          </a:bodyPr>
          <a:lstStyle/>
          <a:p>
            <a:pPr algn="just"/>
            <a:r>
              <a:rPr lang="en-GB" dirty="0">
                <a:cs typeface="Calibri"/>
              </a:rPr>
              <a:t>                                                         By:</a:t>
            </a:r>
          </a:p>
          <a:p>
            <a:pPr algn="just"/>
            <a:r>
              <a:rPr lang="en-GB" dirty="0">
                <a:cs typeface="Calibri"/>
              </a:rPr>
              <a:t>                                                  </a:t>
            </a:r>
            <a:r>
              <a:rPr lang="en-GB" dirty="0" smtClean="0">
                <a:cs typeface="Calibri"/>
              </a:rPr>
              <a:t>POOJASHREE d S</a:t>
            </a:r>
            <a:endParaRPr lang="en-GB"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pic>
        <p:nvPicPr>
          <p:cNvPr id="40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12878" y="1199749"/>
            <a:ext cx="4395787" cy="192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980" y="3127828"/>
            <a:ext cx="4371034" cy="3058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654675" y="2059912"/>
            <a:ext cx="4395788" cy="2863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3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4E444E-F905-49C7-B05A-CA6968476194}"/>
              </a:ext>
            </a:extLst>
          </p:cNvPr>
          <p:cNvSpPr>
            <a:spLocks noGrp="1"/>
          </p:cNvSpPr>
          <p:nvPr>
            <p:ph type="title"/>
          </p:nvPr>
        </p:nvSpPr>
        <p:spPr/>
        <p:txBody>
          <a:bodyPr/>
          <a:lstStyle/>
          <a:p>
            <a:r>
              <a:rPr lang="en-GB" sz="3600">
                <a:latin typeface="Calibri"/>
                <a:cs typeface="Calibri"/>
              </a:rPr>
              <a:t>Conclusions:</a:t>
            </a:r>
          </a:p>
        </p:txBody>
      </p:sp>
      <p:sp>
        <p:nvSpPr>
          <p:cNvPr id="3" name="Content Placeholder 2">
            <a:extLst>
              <a:ext uri="{FF2B5EF4-FFF2-40B4-BE49-F238E27FC236}">
                <a16:creationId xmlns="" xmlns:a16="http://schemas.microsoft.com/office/drawing/2014/main" id="{A68AA5E7-C59A-436A-B6F1-1FB56B6FC499}"/>
              </a:ext>
            </a:extLst>
          </p:cNvPr>
          <p:cNvSpPr>
            <a:spLocks noGrp="1"/>
          </p:cNvSpPr>
          <p:nvPr>
            <p:ph idx="1"/>
          </p:nvPr>
        </p:nvSpPr>
        <p:spPr>
          <a:xfrm>
            <a:off x="1103312" y="1660713"/>
            <a:ext cx="8935336" cy="4587686"/>
          </a:xfrm>
        </p:spPr>
        <p:txBody>
          <a:bodyPr vert="horz" lIns="91440" tIns="45720" rIns="91440" bIns="45720" rtlCol="0" anchor="t">
            <a:normAutofit/>
          </a:bodyPr>
          <a:lstStyle/>
          <a:p>
            <a:pPr>
              <a:buClr>
                <a:srgbClr val="8AD0D6"/>
              </a:buClr>
            </a:pPr>
            <a:r>
              <a:rPr lang="en-US" dirty="0"/>
              <a:t>The aim is to predict the price of the ticket</a:t>
            </a:r>
            <a:r>
              <a:rPr lang="en-US" dirty="0" smtClean="0"/>
              <a:t>.</a:t>
            </a:r>
          </a:p>
          <a:p>
            <a:pPr>
              <a:buClr>
                <a:srgbClr val="8AD0D6"/>
              </a:buClr>
            </a:pPr>
            <a:r>
              <a:rPr lang="en-US" dirty="0" smtClean="0"/>
              <a:t> </a:t>
            </a:r>
            <a:r>
              <a:rPr lang="en-US" dirty="0"/>
              <a:t>Air </a:t>
            </a:r>
            <a:r>
              <a:rPr lang="en-US" dirty="0" err="1"/>
              <a:t>india</a:t>
            </a:r>
            <a:r>
              <a:rPr lang="en-US" dirty="0"/>
              <a:t> and </a:t>
            </a:r>
            <a:r>
              <a:rPr lang="en-US" dirty="0" err="1"/>
              <a:t>Vistara</a:t>
            </a:r>
            <a:r>
              <a:rPr lang="en-US" dirty="0"/>
              <a:t> have more number of passengers then others. Air </a:t>
            </a:r>
            <a:r>
              <a:rPr lang="en-US" dirty="0" err="1"/>
              <a:t>india</a:t>
            </a:r>
            <a:r>
              <a:rPr lang="en-US" dirty="0"/>
              <a:t> have highest price range than the other</a:t>
            </a:r>
            <a:r>
              <a:rPr lang="en-US"/>
              <a:t>. </a:t>
            </a:r>
            <a:endParaRPr lang="en-US" smtClean="0"/>
          </a:p>
          <a:p>
            <a:pPr>
              <a:buClr>
                <a:srgbClr val="8AD0D6"/>
              </a:buClr>
            </a:pPr>
            <a:r>
              <a:rPr lang="en-US" smtClean="0"/>
              <a:t>Price </a:t>
            </a:r>
            <a:r>
              <a:rPr lang="en-US" dirty="0"/>
              <a:t>of the ticket decreases as the booking is earlier in the present situation December is cheapest because it is after three months</a:t>
            </a:r>
            <a:endParaRPr lang="en-IN" dirty="0">
              <a:ea typeface="+mj-lt"/>
              <a:cs typeface="+mj-lt"/>
            </a:endParaRPr>
          </a:p>
        </p:txBody>
      </p:sp>
    </p:spTree>
    <p:extLst>
      <p:ext uri="{BB962C8B-B14F-4D97-AF65-F5344CB8AC3E}">
        <p14:creationId xmlns:p14="http://schemas.microsoft.com/office/powerpoint/2010/main" val="222497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469330-935B-4D60-B22B-8C09D48AFF55}"/>
              </a:ext>
            </a:extLst>
          </p:cNvPr>
          <p:cNvSpPr>
            <a:spLocks noGrp="1"/>
          </p:cNvSpPr>
          <p:nvPr>
            <p:ph type="title"/>
          </p:nvPr>
        </p:nvSpPr>
        <p:spPr/>
        <p:txBody>
          <a:bodyPr>
            <a:normAutofit/>
          </a:bodyPr>
          <a:lstStyle/>
          <a:p>
            <a:r>
              <a:rPr lang="en-GB" sz="3600" dirty="0">
                <a:latin typeface="Calibri"/>
                <a:cs typeface="Calibri Light"/>
              </a:rPr>
              <a:t>Content:</a:t>
            </a:r>
            <a:endParaRPr lang="en-GB" sz="3600" dirty="0">
              <a:latin typeface="Calibri"/>
            </a:endParaRPr>
          </a:p>
        </p:txBody>
      </p:sp>
      <p:sp>
        <p:nvSpPr>
          <p:cNvPr id="3" name="Content Placeholder 2">
            <a:extLst>
              <a:ext uri="{FF2B5EF4-FFF2-40B4-BE49-F238E27FC236}">
                <a16:creationId xmlns="" xmlns:a16="http://schemas.microsoft.com/office/drawing/2014/main" id="{DF9F5125-9DC2-40DD-B0BA-BA878DD71388}"/>
              </a:ext>
            </a:extLst>
          </p:cNvPr>
          <p:cNvSpPr>
            <a:spLocks noGrp="1"/>
          </p:cNvSpPr>
          <p:nvPr>
            <p:ph idx="1"/>
          </p:nvPr>
        </p:nvSpPr>
        <p:spPr/>
        <p:txBody>
          <a:bodyPr vert="horz" lIns="91440" tIns="45720" rIns="91440" bIns="45720" rtlCol="0" anchor="t">
            <a:normAutofit/>
          </a:bodyPr>
          <a:lstStyle/>
          <a:p>
            <a:r>
              <a:rPr lang="en-GB" sz="2400" dirty="0">
                <a:cs typeface="Calibri"/>
              </a:rPr>
              <a:t>Problem statement </a:t>
            </a:r>
          </a:p>
          <a:p>
            <a:r>
              <a:rPr lang="en-GB" sz="2400" dirty="0">
                <a:cs typeface="Calibri"/>
              </a:rPr>
              <a:t>Data pre-processing</a:t>
            </a:r>
          </a:p>
          <a:p>
            <a:r>
              <a:rPr lang="en-GB" sz="2400" dirty="0">
                <a:cs typeface="Calibri"/>
              </a:rPr>
              <a:t>Visualization</a:t>
            </a:r>
          </a:p>
          <a:p>
            <a:r>
              <a:rPr lang="en-GB" sz="2400">
                <a:cs typeface="Calibri"/>
              </a:rPr>
              <a:t>Model development and evaluation</a:t>
            </a:r>
            <a:endParaRPr lang="en-GB" sz="2400" dirty="0">
              <a:cs typeface="Calibri"/>
            </a:endParaRPr>
          </a:p>
          <a:p>
            <a:pPr>
              <a:buClr>
                <a:srgbClr val="8AD0D6"/>
              </a:buClr>
            </a:pPr>
            <a:r>
              <a:rPr lang="en-GB" sz="2400">
                <a:cs typeface="Calibri"/>
              </a:rPr>
              <a:t>Conclusions</a:t>
            </a:r>
            <a:endParaRPr lang="en-GB" sz="2400" dirty="0">
              <a:cs typeface="Calibri"/>
            </a:endParaRPr>
          </a:p>
          <a:p>
            <a:endParaRPr lang="en-GB" dirty="0">
              <a:cs typeface="Calibri"/>
            </a:endParaRPr>
          </a:p>
        </p:txBody>
      </p:sp>
    </p:spTree>
    <p:extLst>
      <p:ext uri="{BB962C8B-B14F-4D97-AF65-F5344CB8AC3E}">
        <p14:creationId xmlns:p14="http://schemas.microsoft.com/office/powerpoint/2010/main" val="45874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7AD3C5-3A05-45FE-A7EB-C866EBE112F5}"/>
              </a:ext>
            </a:extLst>
          </p:cNvPr>
          <p:cNvSpPr>
            <a:spLocks noGrp="1"/>
          </p:cNvSpPr>
          <p:nvPr>
            <p:ph type="title"/>
          </p:nvPr>
        </p:nvSpPr>
        <p:spPr/>
        <p:txBody>
          <a:bodyPr>
            <a:normAutofit/>
          </a:bodyPr>
          <a:lstStyle/>
          <a:p>
            <a:r>
              <a:rPr lang="en-GB" sz="3600" dirty="0">
                <a:latin typeface="Calibri"/>
                <a:cs typeface="Calibri Light"/>
              </a:rPr>
              <a:t>Problem statement</a:t>
            </a:r>
            <a:r>
              <a:rPr lang="en-GB" sz="3600" dirty="0">
                <a:cs typeface="Calibri Light"/>
              </a:rPr>
              <a:t>:</a:t>
            </a:r>
            <a:endParaRPr lang="en-GB" sz="3600">
              <a:cs typeface="Calibri Light"/>
            </a:endParaRPr>
          </a:p>
        </p:txBody>
      </p:sp>
      <p:sp>
        <p:nvSpPr>
          <p:cNvPr id="3" name="Content Placeholder 2">
            <a:extLst>
              <a:ext uri="{FF2B5EF4-FFF2-40B4-BE49-F238E27FC236}">
                <a16:creationId xmlns="" xmlns:a16="http://schemas.microsoft.com/office/drawing/2014/main" id="{3EB1EAC2-1D6E-4452-8FA8-A71388228144}"/>
              </a:ext>
            </a:extLst>
          </p:cNvPr>
          <p:cNvSpPr>
            <a:spLocks noGrp="1"/>
          </p:cNvSpPr>
          <p:nvPr>
            <p:ph idx="1"/>
          </p:nvPr>
        </p:nvSpPr>
        <p:spPr>
          <a:xfrm>
            <a:off x="1103312" y="2052918"/>
            <a:ext cx="8946541" cy="2851955"/>
          </a:xfrm>
        </p:spPr>
        <p:txBody>
          <a:bodyPr vert="horz" lIns="91440" tIns="45720" rIns="91440" bIns="45720" rtlCol="0" anchor="t">
            <a:normAutofit fontScale="85000" lnSpcReduction="20000"/>
          </a:bodyPr>
          <a:lstStyle/>
          <a:p>
            <a:pPr marL="0" indent="0">
              <a:buNone/>
            </a:pPr>
            <a:r>
              <a:rPr lang="en-US" dirty="0"/>
              <a:t>Anyone who has booked a flight ticket knows how unexpectedly the prices vary. Airlines use using sophisticated quasi-academic tactics known as "revenue management" or "yield management". The cheapest available ticket for a given date gets more or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if we could inform the travellers with the optimal time to buy their flight tickets based on the historic data and also show them various trends in the airline industry we could help them save money on their travels. This would be a practical implementation of a data analysis, statistics and machine learning techniques to solve a daily problem faced by travellers.</a:t>
            </a:r>
            <a:endParaRPr lang="en-IN" dirty="0">
              <a:ea typeface="+mj-lt"/>
              <a:cs typeface="+mj-lt"/>
            </a:endParaRPr>
          </a:p>
        </p:txBody>
      </p:sp>
    </p:spTree>
    <p:extLst>
      <p:ext uri="{BB962C8B-B14F-4D97-AF65-F5344CB8AC3E}">
        <p14:creationId xmlns:p14="http://schemas.microsoft.com/office/powerpoint/2010/main" val="396365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C16C30-D878-4298-9257-011273AE1A74}"/>
              </a:ext>
            </a:extLst>
          </p:cNvPr>
          <p:cNvSpPr>
            <a:spLocks noGrp="1"/>
          </p:cNvSpPr>
          <p:nvPr>
            <p:ph type="title"/>
          </p:nvPr>
        </p:nvSpPr>
        <p:spPr/>
        <p:txBody>
          <a:bodyPr/>
          <a:lstStyle/>
          <a:p>
            <a:r>
              <a:rPr lang="en-GB" sz="3600" dirty="0">
                <a:latin typeface="Calibri"/>
                <a:cs typeface="Calibri Light"/>
              </a:rPr>
              <a:t>Data </a:t>
            </a:r>
            <a:r>
              <a:rPr lang="en-GB" sz="3600" err="1">
                <a:latin typeface="Calibri"/>
                <a:cs typeface="Calibri Light"/>
              </a:rPr>
              <a:t>pre</a:t>
            </a:r>
            <a:r>
              <a:rPr lang="en-GB" sz="3600" dirty="0">
                <a:latin typeface="Calibri"/>
                <a:cs typeface="Calibri Light"/>
              </a:rPr>
              <a:t> -processing</a:t>
            </a:r>
            <a:endParaRPr lang="en-GB" sz="3600">
              <a:latin typeface="Calibri"/>
              <a:cs typeface="Calibri"/>
            </a:endParaRPr>
          </a:p>
        </p:txBody>
      </p:sp>
      <p:sp>
        <p:nvSpPr>
          <p:cNvPr id="3" name="Content Placeholder 2">
            <a:extLst>
              <a:ext uri="{FF2B5EF4-FFF2-40B4-BE49-F238E27FC236}">
                <a16:creationId xmlns="" xmlns:a16="http://schemas.microsoft.com/office/drawing/2014/main" id="{B5A06F8F-96ED-49F6-A10B-EEB273B11B9F}"/>
              </a:ext>
            </a:extLst>
          </p:cNvPr>
          <p:cNvSpPr>
            <a:spLocks noGrp="1"/>
          </p:cNvSpPr>
          <p:nvPr>
            <p:ph idx="1"/>
          </p:nvPr>
        </p:nvSpPr>
        <p:spPr>
          <a:xfrm>
            <a:off x="882249" y="1556387"/>
            <a:ext cx="8935336" cy="4722157"/>
          </a:xfrm>
        </p:spPr>
        <p:txBody>
          <a:bodyPr vert="horz" lIns="91440" tIns="45720" rIns="91440" bIns="45720" rtlCol="0" anchor="t">
            <a:normAutofit/>
          </a:bodyPr>
          <a:lstStyle/>
          <a:p>
            <a:pPr>
              <a:lnSpc>
                <a:spcPct val="200000"/>
              </a:lnSpc>
              <a:buClr>
                <a:srgbClr val="8AD0D6"/>
              </a:buClr>
            </a:pPr>
            <a:r>
              <a:rPr lang="en-US" dirty="0"/>
              <a:t>The data set consists of 1644 rows and 10 columns </a:t>
            </a:r>
          </a:p>
          <a:p>
            <a:pPr>
              <a:lnSpc>
                <a:spcPct val="200000"/>
              </a:lnSpc>
              <a:buClr>
                <a:srgbClr val="8AD0D6"/>
              </a:buClr>
            </a:pPr>
            <a:r>
              <a:rPr lang="en-US" dirty="0" smtClean="0"/>
              <a:t> </a:t>
            </a:r>
            <a:r>
              <a:rPr lang="en-US" dirty="0"/>
              <a:t>we have to remove unnamo:0 column and I converted the price value which is in string format to float . </a:t>
            </a:r>
            <a:endParaRPr lang="en-US" dirty="0" smtClean="0"/>
          </a:p>
          <a:p>
            <a:pPr>
              <a:lnSpc>
                <a:spcPct val="200000"/>
              </a:lnSpc>
              <a:buClr>
                <a:srgbClr val="8AD0D6"/>
              </a:buClr>
            </a:pPr>
            <a:r>
              <a:rPr lang="en-US" dirty="0" smtClean="0"/>
              <a:t>The </a:t>
            </a:r>
            <a:r>
              <a:rPr lang="en-US" dirty="0"/>
              <a:t>important step in the data </a:t>
            </a:r>
            <a:r>
              <a:rPr lang="en-US" dirty="0" err="1"/>
              <a:t>peprocessing</a:t>
            </a:r>
            <a:r>
              <a:rPr lang="en-US" dirty="0"/>
              <a:t> is to check is there an null value present in the data .</a:t>
            </a:r>
            <a:r>
              <a:rPr lang="en-IN" dirty="0" smtClean="0">
                <a:ea typeface="+mj-lt"/>
                <a:cs typeface="+mj-lt"/>
              </a:rPr>
              <a:t>.</a:t>
            </a:r>
            <a:endParaRPr lang="en-IN" dirty="0">
              <a:ea typeface="+mj-lt"/>
              <a:cs typeface="+mj-lt"/>
            </a:endParaRPr>
          </a:p>
          <a:p>
            <a:pPr>
              <a:lnSpc>
                <a:spcPct val="200000"/>
              </a:lnSpc>
              <a:buClr>
                <a:srgbClr val="8AD0D6"/>
              </a:buClr>
            </a:pPr>
            <a:endParaRPr lang="en-IN" dirty="0">
              <a:cs typeface="Calibri"/>
            </a:endParaRPr>
          </a:p>
          <a:p>
            <a:endParaRPr lang="en-GB" dirty="0">
              <a:cs typeface="Calibri"/>
            </a:endParaRPr>
          </a:p>
        </p:txBody>
      </p:sp>
    </p:spTree>
    <p:extLst>
      <p:ext uri="{BB962C8B-B14F-4D97-AF65-F5344CB8AC3E}">
        <p14:creationId xmlns:p14="http://schemas.microsoft.com/office/powerpoint/2010/main" val="262870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566F517-74C2-43C6-92C1-857C0ABD6B38}"/>
              </a:ext>
            </a:extLst>
          </p:cNvPr>
          <p:cNvSpPr txBox="1"/>
          <p:nvPr/>
        </p:nvSpPr>
        <p:spPr>
          <a:xfrm>
            <a:off x="1306607" y="1093695"/>
            <a:ext cx="9175375" cy="4304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200000"/>
              </a:lnSpc>
              <a:buFont typeface="Arial" pitchFamily="34" charset="0"/>
              <a:buChar char="•"/>
            </a:pPr>
            <a:r>
              <a:rPr lang="en-US" sz="2000" dirty="0"/>
              <a:t>pandas and </a:t>
            </a:r>
            <a:r>
              <a:rPr lang="en-US" sz="2000" dirty="0" err="1"/>
              <a:t>NumPy</a:t>
            </a:r>
            <a:r>
              <a:rPr lang="en-US" sz="2000" dirty="0"/>
              <a:t> are the basic libraries imported</a:t>
            </a:r>
            <a:r>
              <a:rPr lang="en-US" sz="2000" dirty="0" smtClean="0"/>
              <a:t>.</a:t>
            </a:r>
          </a:p>
          <a:p>
            <a:pPr marL="342900" indent="-342900">
              <a:lnSpc>
                <a:spcPct val="200000"/>
              </a:lnSpc>
              <a:buFont typeface="Arial" pitchFamily="34" charset="0"/>
              <a:buChar char="•"/>
            </a:pPr>
            <a:r>
              <a:rPr lang="en-US" sz="2000" dirty="0" smtClean="0"/>
              <a:t> </a:t>
            </a:r>
            <a:r>
              <a:rPr lang="en-US" sz="2000" dirty="0" err="1"/>
              <a:t>Matplotlib.pyplot</a:t>
            </a:r>
            <a:r>
              <a:rPr lang="en-US" sz="2000" dirty="0"/>
              <a:t> and </a:t>
            </a:r>
            <a:r>
              <a:rPr lang="en-US" sz="2000" dirty="0" err="1"/>
              <a:t>seaborn</a:t>
            </a:r>
            <a:r>
              <a:rPr lang="en-US" sz="2000" dirty="0"/>
              <a:t> are used for visualization</a:t>
            </a:r>
            <a:r>
              <a:rPr lang="en-US" sz="2000" dirty="0" smtClean="0"/>
              <a:t>.</a:t>
            </a:r>
          </a:p>
          <a:p>
            <a:pPr marL="342900" indent="-342900">
              <a:lnSpc>
                <a:spcPct val="200000"/>
              </a:lnSpc>
              <a:buFont typeface="Arial" pitchFamily="34" charset="0"/>
              <a:buChar char="•"/>
            </a:pPr>
            <a:r>
              <a:rPr lang="en-US" sz="2000" dirty="0" smtClean="0"/>
              <a:t> </a:t>
            </a:r>
            <a:r>
              <a:rPr lang="en-US" sz="2000" dirty="0" err="1"/>
              <a:t>Sklearn</a:t>
            </a:r>
            <a:r>
              <a:rPr lang="en-US" sz="2000" dirty="0"/>
              <a:t> is used for pre-processing and model building steps</a:t>
            </a:r>
            <a:r>
              <a:rPr lang="en-US" sz="2000" dirty="0" smtClean="0"/>
              <a:t>.</a:t>
            </a:r>
          </a:p>
          <a:p>
            <a:pPr marL="342900" indent="-342900">
              <a:lnSpc>
                <a:spcPct val="200000"/>
              </a:lnSpc>
              <a:buFont typeface="Arial" pitchFamily="34" charset="0"/>
              <a:buChar char="•"/>
            </a:pPr>
            <a:r>
              <a:rPr lang="en-US" sz="2000" dirty="0" smtClean="0"/>
              <a:t> </a:t>
            </a:r>
            <a:r>
              <a:rPr lang="en-US" sz="2000" dirty="0"/>
              <a:t>All algorithms for processing are imported</a:t>
            </a:r>
            <a:r>
              <a:rPr lang="en-US" sz="2000" dirty="0" smtClean="0"/>
              <a:t>.</a:t>
            </a:r>
          </a:p>
          <a:p>
            <a:pPr marL="342900" indent="-342900">
              <a:lnSpc>
                <a:spcPct val="200000"/>
              </a:lnSpc>
              <a:buFont typeface="Arial" pitchFamily="34" charset="0"/>
              <a:buChar char="•"/>
            </a:pPr>
            <a:r>
              <a:rPr lang="en-US" sz="2000" dirty="0" smtClean="0"/>
              <a:t> </a:t>
            </a:r>
            <a:r>
              <a:rPr lang="en-US" sz="2000" dirty="0" err="1"/>
              <a:t>Sklearn.metrics</a:t>
            </a:r>
            <a:r>
              <a:rPr lang="en-US" sz="2000" dirty="0"/>
              <a:t> will provide the needed evaluation metrics such as accuracy score, classification report and confusion matrix. </a:t>
            </a:r>
            <a:endParaRPr lang="en-IN" sz="2000" dirty="0"/>
          </a:p>
          <a:p>
            <a:pPr>
              <a:lnSpc>
                <a:spcPct val="200000"/>
              </a:lnSpc>
            </a:pPr>
            <a:endParaRPr lang="en-IN" sz="2000" dirty="0"/>
          </a:p>
        </p:txBody>
      </p:sp>
    </p:spTree>
    <p:extLst>
      <p:ext uri="{BB962C8B-B14F-4D97-AF65-F5344CB8AC3E}">
        <p14:creationId xmlns:p14="http://schemas.microsoft.com/office/powerpoint/2010/main" val="102189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37E7CE-3346-4B87-A03E-5458D6657155}"/>
              </a:ext>
            </a:extLst>
          </p:cNvPr>
          <p:cNvSpPr>
            <a:spLocks noGrp="1"/>
          </p:cNvSpPr>
          <p:nvPr>
            <p:ph type="title"/>
          </p:nvPr>
        </p:nvSpPr>
        <p:spPr/>
        <p:txBody>
          <a:bodyPr>
            <a:normAutofit fontScale="90000"/>
          </a:bodyPr>
          <a:lstStyle/>
          <a:p>
            <a:r>
              <a:rPr lang="en-GB" sz="3600" dirty="0">
                <a:solidFill>
                  <a:schemeClr val="bg1"/>
                </a:solidFill>
                <a:latin typeface="Calibri"/>
                <a:cs typeface="Calibri Light"/>
              </a:rPr>
              <a:t/>
            </a:r>
            <a:br>
              <a:rPr lang="en-GB" sz="3600" dirty="0">
                <a:solidFill>
                  <a:schemeClr val="bg1"/>
                </a:solidFill>
                <a:latin typeface="Calibri"/>
                <a:cs typeface="Calibri Light"/>
              </a:rPr>
            </a:br>
            <a:r>
              <a:rPr lang="en-GB" sz="3600" dirty="0">
                <a:latin typeface="Calibri"/>
                <a:cs typeface="Calibri Light"/>
              </a:rPr>
              <a:t/>
            </a:r>
            <a:br>
              <a:rPr lang="en-GB" sz="3600" dirty="0">
                <a:latin typeface="Calibri"/>
                <a:cs typeface="Calibri Light"/>
              </a:rPr>
            </a:br>
            <a:endParaRPr lang="en-GB" sz="2400" dirty="0">
              <a:solidFill>
                <a:schemeClr val="bg1"/>
              </a:solidFill>
              <a:latin typeface="Calibri"/>
              <a:cs typeface="Calibri Light"/>
            </a:endParaRPr>
          </a:p>
        </p:txBody>
      </p:sp>
      <p:sp>
        <p:nvSpPr>
          <p:cNvPr id="4" name="Content Placeholder 3"/>
          <p:cNvSpPr>
            <a:spLocks noGrp="1"/>
          </p:cNvSpPr>
          <p:nvPr>
            <p:ph idx="1"/>
          </p:nvPr>
        </p:nvSpPr>
        <p:spPr>
          <a:xfrm>
            <a:off x="1004836" y="1447800"/>
            <a:ext cx="5596932" cy="4572000"/>
          </a:xfrm>
        </p:spPr>
        <p:txBody>
          <a:bodyPr/>
          <a:lstStyle/>
          <a:p>
            <a:pPr marL="0" indent="0">
              <a:buNone/>
            </a:pPr>
            <a:r>
              <a:rPr lang="en-US"/>
              <a:t>From </a:t>
            </a:r>
            <a:r>
              <a:rPr lang="en-US" smtClean="0"/>
              <a:t>the above </a:t>
            </a:r>
            <a:r>
              <a:rPr lang="en-US" dirty="0"/>
              <a:t>graph we can able to conclude Air </a:t>
            </a:r>
            <a:r>
              <a:rPr lang="en-US" dirty="0" err="1"/>
              <a:t>india</a:t>
            </a:r>
            <a:r>
              <a:rPr lang="en-US" dirty="0"/>
              <a:t> and </a:t>
            </a:r>
            <a:r>
              <a:rPr lang="en-US" dirty="0" err="1"/>
              <a:t>Vistara</a:t>
            </a:r>
            <a:r>
              <a:rPr lang="en-US" dirty="0"/>
              <a:t> have more number of passengers then others. </a:t>
            </a:r>
            <a:endParaRPr lang="en-IN" dirty="0">
              <a:solidFill>
                <a:schemeClr val="bg1"/>
              </a:solidFill>
            </a:endParaRPr>
          </a:p>
        </p:txBody>
      </p:sp>
      <p:sp>
        <p:nvSpPr>
          <p:cNvPr id="3" name="Content Placeholder 2">
            <a:extLst>
              <a:ext uri="{FF2B5EF4-FFF2-40B4-BE49-F238E27FC236}">
                <a16:creationId xmlns="" xmlns:a16="http://schemas.microsoft.com/office/drawing/2014/main" id="{5479F866-800D-460C-86BD-697E0B2CCF5A}"/>
              </a:ext>
            </a:extLst>
          </p:cNvPr>
          <p:cNvSpPr>
            <a:spLocks noGrp="1"/>
          </p:cNvSpPr>
          <p:nvPr>
            <p:ph type="body" sz="half" idx="2"/>
          </p:nvPr>
        </p:nvSpPr>
        <p:spPr>
          <a:xfrm>
            <a:off x="1154953" y="713434"/>
            <a:ext cx="3401063" cy="974689"/>
          </a:xfrm>
        </p:spPr>
        <p:txBody>
          <a:bodyPr vert="horz" lIns="91440" tIns="45720" rIns="91440" bIns="45720" rtlCol="0" anchor="t">
            <a:normAutofit fontScale="77500" lnSpcReduction="20000"/>
          </a:bodyPr>
          <a:lstStyle/>
          <a:p>
            <a:r>
              <a:rPr lang="en-GB" dirty="0">
                <a:cs typeface="Calibri" panose="020F0502020204030204"/>
              </a:rPr>
              <a:t>          </a:t>
            </a:r>
            <a:r>
              <a:rPr lang="en-GB" sz="4000" dirty="0">
                <a:solidFill>
                  <a:schemeClr val="bg1"/>
                </a:solidFill>
                <a:latin typeface="Calibri"/>
                <a:cs typeface="Calibri Light"/>
              </a:rPr>
              <a:t>Visualizations:</a:t>
            </a:r>
            <a:endParaRPr lang="en-IN" sz="4000" dirty="0"/>
          </a:p>
          <a:p>
            <a:pPr marL="0" indent="0">
              <a:buNone/>
            </a:pPr>
            <a:r>
              <a:rPr lang="en-GB" sz="4000" dirty="0" smtClean="0">
                <a:cs typeface="Calibri" panose="020F0502020204030204"/>
              </a:rPr>
              <a:t> </a:t>
            </a:r>
            <a:r>
              <a:rPr lang="en-GB" sz="4000" dirty="0">
                <a:cs typeface="Calibri" panose="020F0502020204030204"/>
              </a:rPr>
              <a:t>                 </a:t>
            </a:r>
            <a:endParaRPr lang="en-IN" sz="4000" dirty="0">
              <a:cs typeface="Calibri" panose="020F0502020204030204"/>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402" y="1555994"/>
            <a:ext cx="4968875"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530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4294967295"/>
          </p:nvPr>
        </p:nvSpPr>
        <p:spPr>
          <a:xfrm>
            <a:off x="492369" y="2516013"/>
            <a:ext cx="3400425" cy="2895600"/>
          </a:xfrm>
        </p:spPr>
        <p:txBody>
          <a:bodyPr>
            <a:normAutofit/>
          </a:bodyPr>
          <a:lstStyle/>
          <a:p>
            <a:r>
              <a:rPr lang="en-US" sz="1800" dirty="0"/>
              <a:t>The above graph tells that the Air </a:t>
            </a:r>
            <a:r>
              <a:rPr lang="en-US" sz="1800" dirty="0" err="1"/>
              <a:t>india</a:t>
            </a:r>
            <a:r>
              <a:rPr lang="en-US" sz="1800" dirty="0"/>
              <a:t> have highest price range than the other.</a:t>
            </a:r>
            <a:endParaRPr lang="en-IN" sz="1800" dirty="0"/>
          </a:p>
        </p:txBody>
      </p:sp>
      <p:pic>
        <p:nvPicPr>
          <p:cNvPr id="2050"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481566" y="1856851"/>
            <a:ext cx="6203182"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451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4294967295"/>
          </p:nvPr>
        </p:nvSpPr>
        <p:spPr>
          <a:xfrm>
            <a:off x="1045029" y="2315046"/>
            <a:ext cx="3838470" cy="2895600"/>
          </a:xfrm>
        </p:spPr>
        <p:txBody>
          <a:bodyPr>
            <a:normAutofit/>
          </a:bodyPr>
          <a:lstStyle/>
          <a:p>
            <a:r>
              <a:rPr lang="en-US" sz="1800" dirty="0"/>
              <a:t>Price of the ticket decreases as the booking is earlier in the present situation December is cheapest because it is after three months</a:t>
            </a:r>
            <a:endParaRPr lang="en-IN" sz="1800" dirty="0"/>
          </a:p>
        </p:txBody>
      </p:sp>
      <p:pic>
        <p:nvPicPr>
          <p:cNvPr id="3074"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6034506" y="1581168"/>
            <a:ext cx="4519612" cy="424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82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935DA3-D406-405E-A34B-775F48035D22}"/>
              </a:ext>
            </a:extLst>
          </p:cNvPr>
          <p:cNvSpPr>
            <a:spLocks noGrp="1"/>
          </p:cNvSpPr>
          <p:nvPr>
            <p:ph type="title"/>
          </p:nvPr>
        </p:nvSpPr>
        <p:spPr>
          <a:xfrm>
            <a:off x="646111" y="452718"/>
            <a:ext cx="9404723" cy="761795"/>
          </a:xfrm>
        </p:spPr>
        <p:txBody>
          <a:bodyPr>
            <a:normAutofit/>
          </a:bodyPr>
          <a:lstStyle/>
          <a:p>
            <a:r>
              <a:rPr lang="en-GB" sz="2800">
                <a:latin typeface="Calibri"/>
                <a:cs typeface="Calibri Light"/>
              </a:rPr>
              <a:t>Model development and evaluation:</a:t>
            </a:r>
            <a:endParaRPr lang="en-GB" sz="2800">
              <a:latin typeface="Calibri"/>
              <a:cs typeface="Calibri"/>
            </a:endParaRPr>
          </a:p>
        </p:txBody>
      </p:sp>
      <p:sp>
        <p:nvSpPr>
          <p:cNvPr id="3" name="Content Placeholder 2">
            <a:extLst>
              <a:ext uri="{FF2B5EF4-FFF2-40B4-BE49-F238E27FC236}">
                <a16:creationId xmlns="" xmlns:a16="http://schemas.microsoft.com/office/drawing/2014/main" id="{6B9EC396-BA43-4DD2-B684-6198F756EE23}"/>
              </a:ext>
            </a:extLst>
          </p:cNvPr>
          <p:cNvSpPr>
            <a:spLocks noGrp="1"/>
          </p:cNvSpPr>
          <p:nvPr>
            <p:ph idx="1"/>
          </p:nvPr>
        </p:nvSpPr>
        <p:spPr>
          <a:xfrm>
            <a:off x="838200" y="1712976"/>
            <a:ext cx="10515600" cy="4351338"/>
          </a:xfrm>
        </p:spPr>
        <p:txBody>
          <a:bodyPr vert="horz" lIns="91440" tIns="45720" rIns="91440" bIns="45720" rtlCol="0" anchor="t">
            <a:normAutofit/>
          </a:bodyPr>
          <a:lstStyle/>
          <a:p>
            <a:r>
              <a:rPr lang="en-US" sz="2400" dirty="0"/>
              <a:t>The data set consists of 1644 rows and 10 columns but we have to remove unnamo:0 </a:t>
            </a:r>
            <a:r>
              <a:rPr lang="en-US" sz="2400" dirty="0" smtClean="0"/>
              <a:t>column.</a:t>
            </a:r>
          </a:p>
          <a:p>
            <a:r>
              <a:rPr lang="en-US" sz="2400" dirty="0" smtClean="0"/>
              <a:t> </a:t>
            </a:r>
            <a:r>
              <a:rPr lang="en-US" sz="2400" dirty="0"/>
              <a:t>I converted the price value which is in string format to float </a:t>
            </a:r>
            <a:r>
              <a:rPr lang="en-US" sz="2400" dirty="0" smtClean="0"/>
              <a:t>.</a:t>
            </a:r>
          </a:p>
          <a:p>
            <a:r>
              <a:rPr lang="en-US" sz="2400" dirty="0" smtClean="0"/>
              <a:t> </a:t>
            </a:r>
            <a:r>
              <a:rPr lang="en-US" sz="2400" dirty="0"/>
              <a:t>The important step in the data </a:t>
            </a:r>
            <a:r>
              <a:rPr lang="en-US" sz="2400" dirty="0" err="1"/>
              <a:t>peprocessing</a:t>
            </a:r>
            <a:r>
              <a:rPr lang="en-US" sz="2400" dirty="0"/>
              <a:t> is to check is there an null value present in the data .</a:t>
            </a:r>
            <a:endParaRPr lang="en-GB" sz="2200" dirty="0">
              <a:cs typeface="Calibri"/>
            </a:endParaRPr>
          </a:p>
        </p:txBody>
      </p:sp>
    </p:spTree>
    <p:extLst>
      <p:ext uri="{BB962C8B-B14F-4D97-AF65-F5344CB8AC3E}">
        <p14:creationId xmlns:p14="http://schemas.microsoft.com/office/powerpoint/2010/main" val="2470307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474</Words>
  <Application>Microsoft Office PowerPoint</Application>
  <PresentationFormat>Custom</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 FLIGHT PRICE PREDICTION</vt:lpstr>
      <vt:lpstr>Content:</vt:lpstr>
      <vt:lpstr>Problem statement:</vt:lpstr>
      <vt:lpstr>Data pre -processing</vt:lpstr>
      <vt:lpstr>PowerPoint Presentation</vt:lpstr>
      <vt:lpstr>  </vt:lpstr>
      <vt:lpstr>PowerPoint Presentation</vt:lpstr>
      <vt:lpstr>PowerPoint Presentation</vt:lpstr>
      <vt:lpstr>Model development and evaluation:</vt:lpstr>
      <vt:lpstr>PowerPoint Presentation</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1269</cp:revision>
  <dcterms:created xsi:type="dcterms:W3CDTF">2021-02-17T06:52:06Z</dcterms:created>
  <dcterms:modified xsi:type="dcterms:W3CDTF">2021-10-16T14:03:55Z</dcterms:modified>
</cp:coreProperties>
</file>