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6" r:id="rId6"/>
    <p:sldId id="260" r:id="rId7"/>
    <p:sldId id="262" r:id="rId8"/>
    <p:sldId id="267" r:id="rId9"/>
    <p:sldId id="263" r:id="rId10"/>
    <p:sldId id="264" r:id="rId11"/>
    <p:sldId id="265"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41238-3283-47EC-8C5F-4938DDB97EFA}" v="1765" dt="2021-06-19T07:58:55.773"/>
    <p1510:client id="{1AEDB3A3-F55C-4323-8972-23D16A0CAA87}" v="785" dt="2021-07-08T14:29:55.429"/>
    <p1510:client id="{BC154D49-434E-4A37-A6A5-0416388304BB}" v="2545" dt="2021-06-04T14:22:15.497"/>
    <p1510:client id="{C490ED18-55BF-48D8-8CA7-D9CB2F3E0DBE}" v="236" dt="2021-02-17T06:56:08.993"/>
    <p1510:client id="{DB2032CA-8283-473E-9B75-5EFF3996F9BA}" v="3824" dt="2021-02-17T10:00:05.7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57" d="100"/>
          <a:sy n="57" d="100"/>
        </p:scale>
        <p:origin x="-226"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3338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38969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85474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466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9022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78028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5639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88144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7607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0141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0019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79287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0251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8/12/2021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9570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8/12/2021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0017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8/12/2021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7739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97075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8/12/2021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407006351"/>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0336"/>
            <a:ext cx="9144000" cy="1124559"/>
          </a:xfrm>
        </p:spPr>
        <p:txBody>
          <a:bodyPr>
            <a:normAutofit/>
          </a:bodyPr>
          <a:lstStyle/>
          <a:p>
            <a:pPr algn="ctr"/>
            <a:r>
              <a:rPr lang="en-GB" sz="4400" dirty="0">
                <a:latin typeface="Calibri"/>
                <a:cs typeface="Calibri Light"/>
              </a:rPr>
              <a:t> RATINGS PREDICTION PROJECT</a:t>
            </a:r>
          </a:p>
        </p:txBody>
      </p:sp>
      <p:sp>
        <p:nvSpPr>
          <p:cNvPr id="3" name="Subtitle 2"/>
          <p:cNvSpPr>
            <a:spLocks noGrp="1"/>
          </p:cNvSpPr>
          <p:nvPr>
            <p:ph type="subTitle" idx="1"/>
          </p:nvPr>
        </p:nvSpPr>
        <p:spPr>
          <a:xfrm>
            <a:off x="1524000" y="3800367"/>
            <a:ext cx="9144000" cy="1655762"/>
          </a:xfrm>
        </p:spPr>
        <p:txBody>
          <a:bodyPr vert="horz" lIns="91440" tIns="45720" rIns="91440" bIns="45720" rtlCol="0" anchor="t">
            <a:normAutofit/>
          </a:bodyPr>
          <a:lstStyle/>
          <a:p>
            <a:pPr algn="just"/>
            <a:r>
              <a:rPr lang="en-GB" dirty="0">
                <a:cs typeface="Calibri"/>
              </a:rPr>
              <a:t>                                                         By:</a:t>
            </a:r>
          </a:p>
          <a:p>
            <a:pPr algn="just"/>
            <a:r>
              <a:rPr lang="en-GB" dirty="0">
                <a:cs typeface="Calibri"/>
              </a:rPr>
              <a:t>                                                  </a:t>
            </a:r>
            <a:r>
              <a:rPr lang="en-GB" dirty="0" err="1" smtClean="0">
                <a:cs typeface="Calibri"/>
              </a:rPr>
              <a:t>poojashree</a:t>
            </a:r>
            <a:r>
              <a:rPr lang="en-GB" dirty="0" smtClean="0">
                <a:cs typeface="Calibri"/>
              </a:rPr>
              <a:t>  d s</a:t>
            </a:r>
            <a:endParaRPr lang="en-GB"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xmlns="" id="{0C6ADABC-52DE-4D03-AD01-E927F7CB4D68}"/>
              </a:ext>
            </a:extLst>
          </p:cNvPr>
          <p:cNvPicPr>
            <a:picLocks noChangeAspect="1"/>
          </p:cNvPicPr>
          <p:nvPr/>
        </p:nvPicPr>
        <p:blipFill rotWithShape="1">
          <a:blip r:embed="rId2"/>
          <a:srcRect r="252" b="70940"/>
          <a:stretch/>
        </p:blipFill>
        <p:spPr>
          <a:xfrm>
            <a:off x="354107" y="168152"/>
            <a:ext cx="5387797" cy="1303104"/>
          </a:xfrm>
          <a:prstGeom prst="rect">
            <a:avLst/>
          </a:prstGeom>
        </p:spPr>
      </p:pic>
      <p:sp>
        <p:nvSpPr>
          <p:cNvPr id="9" name="TextBox 8">
            <a:extLst>
              <a:ext uri="{FF2B5EF4-FFF2-40B4-BE49-F238E27FC236}">
                <a16:creationId xmlns:a16="http://schemas.microsoft.com/office/drawing/2014/main" xmlns="" id="{C06C7DC1-6F27-4D00-B198-A5432E4BFF2B}"/>
              </a:ext>
            </a:extLst>
          </p:cNvPr>
          <p:cNvSpPr txBox="1"/>
          <p:nvPr/>
        </p:nvSpPr>
        <p:spPr>
          <a:xfrm>
            <a:off x="6001870" y="2931459"/>
            <a:ext cx="54326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b="1" dirty="0" err="1">
                <a:ea typeface="+mn-lt"/>
                <a:cs typeface="+mn-lt"/>
              </a:rPr>
              <a:t>Gridsearch</a:t>
            </a:r>
            <a:r>
              <a:rPr lang="en-IN" sz="1600" b="1" dirty="0">
                <a:ea typeface="+mn-lt"/>
                <a:cs typeface="+mn-lt"/>
              </a:rPr>
              <a:t> CV is applied on SVM to obtain a better version of the algorithm. The best parameters yielded from Gridsearch CV are:</a:t>
            </a:r>
            <a:endParaRPr lang="en-GB" sz="1600" b="1" dirty="0">
              <a:ea typeface="+mn-lt"/>
              <a:cs typeface="+mn-lt"/>
            </a:endParaRPr>
          </a:p>
          <a:p>
            <a:r>
              <a:rPr lang="en-IN" sz="1600" b="1" dirty="0">
                <a:ea typeface="+mn-lt"/>
                <a:cs typeface="+mn-lt"/>
              </a:rPr>
              <a:t>{'C': 1, 'gamma': 0.1, 'kernel': '</a:t>
            </a:r>
            <a:r>
              <a:rPr lang="en-IN" sz="1600" b="1" dirty="0" err="1">
                <a:ea typeface="+mn-lt"/>
                <a:cs typeface="+mn-lt"/>
              </a:rPr>
              <a:t>rbf</a:t>
            </a:r>
            <a:r>
              <a:rPr lang="en-IN" sz="1600" b="1" dirty="0">
                <a:ea typeface="+mn-lt"/>
                <a:cs typeface="+mn-lt"/>
              </a:rPr>
              <a:t>'}</a:t>
            </a:r>
            <a:endParaRPr lang="en-GB" sz="1600" b="1" dirty="0">
              <a:ea typeface="+mn-lt"/>
              <a:cs typeface="+mn-lt"/>
            </a:endParaRPr>
          </a:p>
          <a:p>
            <a:pPr algn="l"/>
            <a:endParaRPr lang="en-GB" sz="1600" dirty="0"/>
          </a:p>
        </p:txBody>
      </p:sp>
      <p:pic>
        <p:nvPicPr>
          <p:cNvPr id="3074" name="Picture 2" descr="C:\Users\Dell\Pictures\s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540" y="1680883"/>
            <a:ext cx="5495364" cy="218347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Dell\Pictures\s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4107" y="4025717"/>
            <a:ext cx="5387797" cy="24019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Dell\Pictures\s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22656" y="0"/>
            <a:ext cx="5355262" cy="27016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Dell\Pictures\IMG_20210812_20374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00800" y="4056976"/>
            <a:ext cx="5177118" cy="240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45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4E444E-F905-49C7-B05A-CA6968476194}"/>
              </a:ext>
            </a:extLst>
          </p:cNvPr>
          <p:cNvSpPr>
            <a:spLocks noGrp="1"/>
          </p:cNvSpPr>
          <p:nvPr>
            <p:ph type="title"/>
          </p:nvPr>
        </p:nvSpPr>
        <p:spPr/>
        <p:txBody>
          <a:bodyPr/>
          <a:lstStyle/>
          <a:p>
            <a:r>
              <a:rPr lang="en-GB" sz="3600">
                <a:latin typeface="Calibri"/>
                <a:cs typeface="Calibri"/>
              </a:rPr>
              <a:t>Conclusions:</a:t>
            </a:r>
          </a:p>
        </p:txBody>
      </p:sp>
      <p:sp>
        <p:nvSpPr>
          <p:cNvPr id="3" name="Content Placeholder 2">
            <a:extLst>
              <a:ext uri="{FF2B5EF4-FFF2-40B4-BE49-F238E27FC236}">
                <a16:creationId xmlns:a16="http://schemas.microsoft.com/office/drawing/2014/main" xmlns="" id="{A68AA5E7-C59A-436A-B6F1-1FB56B6FC499}"/>
              </a:ext>
            </a:extLst>
          </p:cNvPr>
          <p:cNvSpPr>
            <a:spLocks noGrp="1"/>
          </p:cNvSpPr>
          <p:nvPr>
            <p:ph idx="1"/>
          </p:nvPr>
        </p:nvSpPr>
        <p:spPr>
          <a:xfrm>
            <a:off x="1103312" y="1660713"/>
            <a:ext cx="8935336" cy="4587686"/>
          </a:xfrm>
        </p:spPr>
        <p:txBody>
          <a:bodyPr vert="horz" lIns="91440" tIns="45720" rIns="91440" bIns="45720" rtlCol="0" anchor="t">
            <a:normAutofit/>
          </a:bodyPr>
          <a:lstStyle/>
          <a:p>
            <a:pPr>
              <a:buClr>
                <a:srgbClr val="8AD0D6"/>
              </a:buClr>
            </a:pPr>
            <a:r>
              <a:rPr lang="en-IN" dirty="0">
                <a:ea typeface="+mj-lt"/>
                <a:cs typeface="+mj-lt"/>
              </a:rPr>
              <a:t>The most suitable model for this problem comes out to be SVM classifier. The accuracy score of </a:t>
            </a:r>
            <a:r>
              <a:rPr lang="en-IN" dirty="0" smtClean="0">
                <a:ea typeface="+mj-lt"/>
                <a:cs typeface="+mj-lt"/>
              </a:rPr>
              <a:t>0.52 can </a:t>
            </a:r>
            <a:r>
              <a:rPr lang="en-IN" dirty="0">
                <a:ea typeface="+mj-lt"/>
                <a:cs typeface="+mj-lt"/>
              </a:rPr>
              <a:t>only be considered as an average performance.</a:t>
            </a:r>
          </a:p>
          <a:p>
            <a:pPr>
              <a:buClr>
                <a:srgbClr val="8AD0D6"/>
              </a:buClr>
            </a:pPr>
            <a:r>
              <a:rPr lang="en-IN" dirty="0">
                <a:ea typeface="+mj-lt"/>
                <a:cs typeface="+mj-lt"/>
              </a:rPr>
              <a:t> The model is not able to predicted the star ratings well, it is clear from this that the data scraping phase must include much more entries with diversified background to avoid noise.</a:t>
            </a:r>
          </a:p>
          <a:p>
            <a:pPr>
              <a:buClr>
                <a:srgbClr val="8AD0D6"/>
              </a:buClr>
            </a:pPr>
            <a:r>
              <a:rPr lang="en-IN" dirty="0">
                <a:ea typeface="+mj-lt"/>
                <a:cs typeface="+mj-lt"/>
              </a:rPr>
              <a:t>The length of a review does not influence the nature or the star category of a rating.</a:t>
            </a:r>
            <a:endParaRPr lang="en-GB" dirty="0">
              <a:ea typeface="+mj-lt"/>
              <a:cs typeface="+mj-lt"/>
            </a:endParaRPr>
          </a:p>
          <a:p>
            <a:pPr>
              <a:buClr>
                <a:srgbClr val="8AD0D6"/>
              </a:buClr>
            </a:pPr>
            <a:r>
              <a:rPr lang="en-IN" dirty="0">
                <a:ea typeface="+mj-lt"/>
                <a:cs typeface="+mj-lt"/>
              </a:rPr>
              <a:t>There are common loud words in all star ratings which hints at the performance of the model.</a:t>
            </a:r>
          </a:p>
        </p:txBody>
      </p:sp>
    </p:spTree>
    <p:extLst>
      <p:ext uri="{BB962C8B-B14F-4D97-AF65-F5344CB8AC3E}">
        <p14:creationId xmlns:p14="http://schemas.microsoft.com/office/powerpoint/2010/main" val="222497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69330-935B-4D60-B22B-8C09D48AFF55}"/>
              </a:ext>
            </a:extLst>
          </p:cNvPr>
          <p:cNvSpPr>
            <a:spLocks noGrp="1"/>
          </p:cNvSpPr>
          <p:nvPr>
            <p:ph type="title"/>
          </p:nvPr>
        </p:nvSpPr>
        <p:spPr/>
        <p:txBody>
          <a:bodyPr>
            <a:normAutofit/>
          </a:bodyPr>
          <a:lstStyle/>
          <a:p>
            <a:r>
              <a:rPr lang="en-GB" sz="3600" dirty="0">
                <a:latin typeface="Calibri"/>
                <a:cs typeface="Calibri Light"/>
              </a:rPr>
              <a:t>Content:</a:t>
            </a:r>
            <a:endParaRPr lang="en-GB" sz="3600" dirty="0">
              <a:latin typeface="Calibri"/>
            </a:endParaRPr>
          </a:p>
        </p:txBody>
      </p:sp>
      <p:sp>
        <p:nvSpPr>
          <p:cNvPr id="3" name="Content Placeholder 2">
            <a:extLst>
              <a:ext uri="{FF2B5EF4-FFF2-40B4-BE49-F238E27FC236}">
                <a16:creationId xmlns:a16="http://schemas.microsoft.com/office/drawing/2014/main" xmlns="" id="{DF9F5125-9DC2-40DD-B0BA-BA878DD71388}"/>
              </a:ext>
            </a:extLst>
          </p:cNvPr>
          <p:cNvSpPr>
            <a:spLocks noGrp="1"/>
          </p:cNvSpPr>
          <p:nvPr>
            <p:ph idx="1"/>
          </p:nvPr>
        </p:nvSpPr>
        <p:spPr/>
        <p:txBody>
          <a:bodyPr vert="horz" lIns="91440" tIns="45720" rIns="91440" bIns="45720" rtlCol="0" anchor="t">
            <a:normAutofit/>
          </a:bodyPr>
          <a:lstStyle/>
          <a:p>
            <a:r>
              <a:rPr lang="en-GB" sz="2400" dirty="0">
                <a:cs typeface="Calibri"/>
              </a:rPr>
              <a:t>Problem statement </a:t>
            </a:r>
          </a:p>
          <a:p>
            <a:r>
              <a:rPr lang="en-GB" sz="2400" dirty="0">
                <a:cs typeface="Calibri"/>
              </a:rPr>
              <a:t>Data pre-processing</a:t>
            </a:r>
          </a:p>
          <a:p>
            <a:r>
              <a:rPr lang="en-GB" sz="2400" dirty="0">
                <a:cs typeface="Calibri"/>
              </a:rPr>
              <a:t>Visualization</a:t>
            </a:r>
          </a:p>
          <a:p>
            <a:r>
              <a:rPr lang="en-GB" sz="2400">
                <a:cs typeface="Calibri"/>
              </a:rPr>
              <a:t>Model development and evaluation</a:t>
            </a:r>
            <a:endParaRPr lang="en-GB" sz="2400" dirty="0">
              <a:cs typeface="Calibri"/>
            </a:endParaRPr>
          </a:p>
          <a:p>
            <a:pPr>
              <a:buClr>
                <a:srgbClr val="8AD0D6"/>
              </a:buClr>
            </a:pPr>
            <a:r>
              <a:rPr lang="en-GB" sz="2400">
                <a:cs typeface="Calibri"/>
              </a:rPr>
              <a:t>Conclusions</a:t>
            </a:r>
            <a:endParaRPr lang="en-GB" sz="2400" dirty="0">
              <a:cs typeface="Calibri"/>
            </a:endParaRPr>
          </a:p>
          <a:p>
            <a:endParaRPr lang="en-GB" dirty="0">
              <a:cs typeface="Calibri"/>
            </a:endParaRPr>
          </a:p>
        </p:txBody>
      </p:sp>
    </p:spTree>
    <p:extLst>
      <p:ext uri="{BB962C8B-B14F-4D97-AF65-F5344CB8AC3E}">
        <p14:creationId xmlns:p14="http://schemas.microsoft.com/office/powerpoint/2010/main" val="45874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7AD3C5-3A05-45FE-A7EB-C866EBE112F5}"/>
              </a:ext>
            </a:extLst>
          </p:cNvPr>
          <p:cNvSpPr>
            <a:spLocks noGrp="1"/>
          </p:cNvSpPr>
          <p:nvPr>
            <p:ph type="title"/>
          </p:nvPr>
        </p:nvSpPr>
        <p:spPr/>
        <p:txBody>
          <a:bodyPr>
            <a:normAutofit/>
          </a:bodyPr>
          <a:lstStyle/>
          <a:p>
            <a:r>
              <a:rPr lang="en-GB" sz="3600" dirty="0">
                <a:latin typeface="Calibri"/>
                <a:cs typeface="Calibri Light"/>
              </a:rPr>
              <a:t>Problem statement</a:t>
            </a:r>
            <a:r>
              <a:rPr lang="en-GB" sz="3600" dirty="0">
                <a:cs typeface="Calibri Light"/>
              </a:rPr>
              <a:t>:</a:t>
            </a:r>
            <a:endParaRPr lang="en-GB" sz="3600">
              <a:cs typeface="Calibri Light"/>
            </a:endParaRPr>
          </a:p>
        </p:txBody>
      </p:sp>
      <p:sp>
        <p:nvSpPr>
          <p:cNvPr id="3" name="Content Placeholder 2">
            <a:extLst>
              <a:ext uri="{FF2B5EF4-FFF2-40B4-BE49-F238E27FC236}">
                <a16:creationId xmlns:a16="http://schemas.microsoft.com/office/drawing/2014/main" xmlns="" id="{3EB1EAC2-1D6E-4452-8FA8-A71388228144}"/>
              </a:ext>
            </a:extLst>
          </p:cNvPr>
          <p:cNvSpPr>
            <a:spLocks noGrp="1"/>
          </p:cNvSpPr>
          <p:nvPr>
            <p:ph idx="1"/>
          </p:nvPr>
        </p:nvSpPr>
        <p:spPr>
          <a:xfrm>
            <a:off x="1103312" y="2052918"/>
            <a:ext cx="8946541" cy="2851955"/>
          </a:xfrm>
        </p:spPr>
        <p:txBody>
          <a:bodyPr vert="horz" lIns="91440" tIns="45720" rIns="91440" bIns="45720" rtlCol="0" anchor="t">
            <a:normAutofit/>
          </a:bodyPr>
          <a:lstStyle/>
          <a:p>
            <a:pPr marL="0" indent="0">
              <a:buNone/>
            </a:pPr>
            <a:r>
              <a:rPr lang="en-IN" dirty="0">
                <a:ea typeface="+mj-lt"/>
                <a:cs typeface="+mj-lt"/>
              </a:rPr>
              <a:t>Missing ratings from products may result in the decrease in their popularity, most of the online shoppers view a product owing to its rating.</a:t>
            </a:r>
            <a:endParaRPr lang="en-US" dirty="0">
              <a:ea typeface="+mj-lt"/>
              <a:cs typeface="+mj-lt"/>
            </a:endParaRPr>
          </a:p>
          <a:p>
            <a:pPr marL="0" indent="0">
              <a:buNone/>
            </a:pPr>
            <a:r>
              <a:rPr lang="en-IN" dirty="0">
                <a:ea typeface="+mj-lt"/>
                <a:cs typeface="+mj-lt"/>
              </a:rPr>
              <a:t>Rating is what attracts the first response. The aim of this problem is to generate ratings from the review text. </a:t>
            </a:r>
            <a:endParaRPr lang="en-IN" dirty="0"/>
          </a:p>
          <a:p>
            <a:pPr marL="0" indent="0">
              <a:buNone/>
            </a:pPr>
            <a:r>
              <a:rPr lang="en-IN" dirty="0">
                <a:ea typeface="+mj-lt"/>
                <a:cs typeface="+mj-lt"/>
              </a:rPr>
              <a:t>Ratings prediction and generation is a popular sentiment analysis application. It has wide spread use in e commerce platforms with missing ratings.</a:t>
            </a:r>
          </a:p>
        </p:txBody>
      </p:sp>
    </p:spTree>
    <p:extLst>
      <p:ext uri="{BB962C8B-B14F-4D97-AF65-F5344CB8AC3E}">
        <p14:creationId xmlns:p14="http://schemas.microsoft.com/office/powerpoint/2010/main" val="396365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C16C30-D878-4298-9257-011273AE1A74}"/>
              </a:ext>
            </a:extLst>
          </p:cNvPr>
          <p:cNvSpPr>
            <a:spLocks noGrp="1"/>
          </p:cNvSpPr>
          <p:nvPr>
            <p:ph type="title"/>
          </p:nvPr>
        </p:nvSpPr>
        <p:spPr/>
        <p:txBody>
          <a:bodyPr/>
          <a:lstStyle/>
          <a:p>
            <a:r>
              <a:rPr lang="en-GB" sz="3600" dirty="0">
                <a:latin typeface="Calibri"/>
                <a:cs typeface="Calibri Light"/>
              </a:rPr>
              <a:t>Data </a:t>
            </a:r>
            <a:r>
              <a:rPr lang="en-GB" sz="3600" err="1">
                <a:latin typeface="Calibri"/>
                <a:cs typeface="Calibri Light"/>
              </a:rPr>
              <a:t>pre</a:t>
            </a:r>
            <a:r>
              <a:rPr lang="en-GB" sz="3600" dirty="0">
                <a:latin typeface="Calibri"/>
                <a:cs typeface="Calibri Light"/>
              </a:rPr>
              <a:t> -processing</a:t>
            </a:r>
            <a:endParaRPr lang="en-GB" sz="3600">
              <a:latin typeface="Calibri"/>
              <a:cs typeface="Calibri"/>
            </a:endParaRPr>
          </a:p>
        </p:txBody>
      </p:sp>
      <p:sp>
        <p:nvSpPr>
          <p:cNvPr id="3" name="Content Placeholder 2">
            <a:extLst>
              <a:ext uri="{FF2B5EF4-FFF2-40B4-BE49-F238E27FC236}">
                <a16:creationId xmlns:a16="http://schemas.microsoft.com/office/drawing/2014/main" xmlns="" id="{B5A06F8F-96ED-49F6-A10B-EEB273B11B9F}"/>
              </a:ext>
            </a:extLst>
          </p:cNvPr>
          <p:cNvSpPr>
            <a:spLocks noGrp="1"/>
          </p:cNvSpPr>
          <p:nvPr>
            <p:ph idx="1"/>
          </p:nvPr>
        </p:nvSpPr>
        <p:spPr>
          <a:xfrm>
            <a:off x="1103312" y="1526242"/>
            <a:ext cx="8935336" cy="4722157"/>
          </a:xfrm>
        </p:spPr>
        <p:txBody>
          <a:bodyPr vert="horz" lIns="91440" tIns="45720" rIns="91440" bIns="45720" rtlCol="0" anchor="t">
            <a:normAutofit/>
          </a:bodyPr>
          <a:lstStyle/>
          <a:p>
            <a:pPr>
              <a:buClr>
                <a:srgbClr val="8AD0D6"/>
              </a:buClr>
            </a:pPr>
            <a:r>
              <a:rPr lang="en-IN">
                <a:ea typeface="+mj-lt"/>
                <a:cs typeface="+mj-lt"/>
              </a:rPr>
              <a:t>The data set consists of about twenty thousand entries with one feature column - Review and one target column - Rating.</a:t>
            </a:r>
          </a:p>
          <a:p>
            <a:pPr>
              <a:buClr>
                <a:srgbClr val="8AD0D6"/>
              </a:buClr>
            </a:pPr>
            <a:r>
              <a:rPr lang="en-IN">
                <a:ea typeface="+mj-lt"/>
                <a:cs typeface="+mj-lt"/>
              </a:rPr>
              <a:t>The counts of different classes of target are obtained by .value_counts() method, it is clear that the data is balanced from the obtained output.</a:t>
            </a:r>
            <a:endParaRPr lang="en-IN" dirty="0"/>
          </a:p>
          <a:p>
            <a:pPr>
              <a:buClr>
                <a:srgbClr val="8AD0D6"/>
              </a:buClr>
            </a:pPr>
            <a:r>
              <a:rPr lang="en-IN">
                <a:ea typeface="+mj-lt"/>
                <a:cs typeface="+mj-lt"/>
              </a:rPr>
              <a:t>The data consists of one NaN value in the review column, we remove the row associated with it using dropna.</a:t>
            </a:r>
          </a:p>
          <a:p>
            <a:pPr>
              <a:buClr>
                <a:srgbClr val="8AD0D6"/>
              </a:buClr>
            </a:pPr>
            <a:r>
              <a:rPr lang="en-IN">
                <a:ea typeface="+mj-lt"/>
                <a:cs typeface="+mj-lt"/>
              </a:rPr>
              <a:t>It is vital to convert all text data into lower cases to maintain the uniformity of words and to make sure that the model does not differentiate between capital and small letters.</a:t>
            </a:r>
          </a:p>
          <a:p>
            <a:pPr>
              <a:buClr>
                <a:srgbClr val="8AD0D6"/>
              </a:buClr>
            </a:pPr>
            <a:r>
              <a:rPr lang="en-IN">
                <a:ea typeface="+mj-lt"/>
                <a:cs typeface="+mj-lt"/>
              </a:rPr>
              <a:t>Unnecessary characters that do not provide any information such as punctuations, numbers and stopwords are also removed.</a:t>
            </a:r>
          </a:p>
          <a:p>
            <a:pPr>
              <a:buClr>
                <a:srgbClr val="8AD0D6"/>
              </a:buClr>
            </a:pPr>
            <a:endParaRPr lang="en-IN" dirty="0">
              <a:cs typeface="Calibri"/>
            </a:endParaRPr>
          </a:p>
          <a:p>
            <a:endParaRPr lang="en-GB" dirty="0">
              <a:cs typeface="Calibri"/>
            </a:endParaRPr>
          </a:p>
        </p:txBody>
      </p:sp>
    </p:spTree>
    <p:extLst>
      <p:ext uri="{BB962C8B-B14F-4D97-AF65-F5344CB8AC3E}">
        <p14:creationId xmlns:p14="http://schemas.microsoft.com/office/powerpoint/2010/main" val="262870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566F517-74C2-43C6-92C1-857C0ABD6B38}"/>
              </a:ext>
            </a:extLst>
          </p:cNvPr>
          <p:cNvSpPr txBox="1"/>
          <p:nvPr/>
        </p:nvSpPr>
        <p:spPr>
          <a:xfrm>
            <a:off x="1306607" y="1093695"/>
            <a:ext cx="917537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Sans-Serif"/>
              <a:buChar char="Ø"/>
            </a:pPr>
            <a:r>
              <a:rPr lang="en-IN" sz="2000" dirty="0">
                <a:ea typeface="+mn-lt"/>
                <a:cs typeface="+mn-lt"/>
              </a:rPr>
              <a:t>Rare and common words in the text data are generated to get a general idea of the review emotion. Common words are generated with the help of Counter().</a:t>
            </a:r>
          </a:p>
          <a:p>
            <a:endParaRPr lang="en-IN" sz="2000" dirty="0"/>
          </a:p>
          <a:p>
            <a:pPr marL="342900" indent="-342900">
              <a:buFont typeface="Wingdings"/>
              <a:buChar char="Ø"/>
            </a:pPr>
            <a:r>
              <a:rPr lang="en-IN" sz="2000" dirty="0">
                <a:ea typeface="+mn-lt"/>
                <a:cs typeface="+mn-lt"/>
              </a:rPr>
              <a:t>Some of the common words are- product, good, quality, nice, battery and sound. Some of the rare words are – </a:t>
            </a:r>
            <a:r>
              <a:rPr lang="en-IN" sz="2000" dirty="0" err="1">
                <a:ea typeface="+mn-lt"/>
                <a:cs typeface="+mn-lt"/>
              </a:rPr>
              <a:t>compitable</a:t>
            </a:r>
            <a:r>
              <a:rPr lang="en-IN" sz="2000" dirty="0">
                <a:ea typeface="+mn-lt"/>
                <a:cs typeface="+mn-lt"/>
              </a:rPr>
              <a:t>, keyboard, existed and prolific</a:t>
            </a:r>
            <a:r>
              <a:rPr lang="en-IN" sz="2000" dirty="0" smtClean="0">
                <a:ea typeface="+mn-lt"/>
                <a:cs typeface="+mn-lt"/>
              </a:rPr>
              <a:t>.</a:t>
            </a:r>
            <a:endParaRPr lang="en-IN" sz="2000" dirty="0">
              <a:ea typeface="+mn-lt"/>
              <a:cs typeface="+mn-lt"/>
            </a:endParaRPr>
          </a:p>
          <a:p>
            <a:endParaRPr lang="en-IN" sz="2000" dirty="0">
              <a:ea typeface="+mn-lt"/>
              <a:cs typeface="+mn-lt"/>
            </a:endParaRPr>
          </a:p>
          <a:p>
            <a:pPr marL="342900" indent="-342900">
              <a:buFont typeface="Wingdings"/>
              <a:buChar char="Ø"/>
            </a:pPr>
            <a:r>
              <a:rPr lang="en-IN" sz="2000" dirty="0"/>
              <a:t>Tokenization is performed and the length of the text is computed in a new column.</a:t>
            </a:r>
          </a:p>
          <a:p>
            <a:endParaRPr lang="en-IN" sz="2000" dirty="0">
              <a:ea typeface="+mn-lt"/>
              <a:cs typeface="+mn-lt"/>
            </a:endParaRPr>
          </a:p>
          <a:p>
            <a:pPr marL="342900" indent="-342900">
              <a:buFont typeface="Wingdings"/>
              <a:buChar char="Ø"/>
            </a:pPr>
            <a:r>
              <a:rPr lang="en-IN" sz="2000" dirty="0">
                <a:ea typeface="+mn-lt"/>
                <a:cs typeface="+mn-lt"/>
              </a:rPr>
              <a:t> We use </a:t>
            </a:r>
            <a:r>
              <a:rPr lang="en-IN" sz="2000" dirty="0" err="1">
                <a:ea typeface="+mn-lt"/>
                <a:cs typeface="+mn-lt"/>
              </a:rPr>
              <a:t>Tfidf</a:t>
            </a:r>
            <a:r>
              <a:rPr lang="en-IN" sz="2000" dirty="0">
                <a:ea typeface="+mn-lt"/>
                <a:cs typeface="+mn-lt"/>
              </a:rPr>
              <a:t> vectorizer to achieve vectorization.</a:t>
            </a:r>
            <a:endParaRPr lang="en-IN" sz="2000" dirty="0"/>
          </a:p>
          <a:p>
            <a:endParaRPr lang="en-IN" sz="2000" dirty="0"/>
          </a:p>
          <a:p>
            <a:endParaRPr lang="en-IN" sz="2000" dirty="0"/>
          </a:p>
        </p:txBody>
      </p:sp>
    </p:spTree>
    <p:extLst>
      <p:ext uri="{BB962C8B-B14F-4D97-AF65-F5344CB8AC3E}">
        <p14:creationId xmlns:p14="http://schemas.microsoft.com/office/powerpoint/2010/main" val="102189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7E7CE-3346-4B87-A03E-5458D6657155}"/>
              </a:ext>
            </a:extLst>
          </p:cNvPr>
          <p:cNvSpPr>
            <a:spLocks noGrp="1"/>
          </p:cNvSpPr>
          <p:nvPr>
            <p:ph type="title"/>
          </p:nvPr>
        </p:nvSpPr>
        <p:spPr>
          <a:xfrm>
            <a:off x="827762" y="365125"/>
            <a:ext cx="10526038" cy="1824956"/>
          </a:xfrm>
        </p:spPr>
        <p:txBody>
          <a:bodyPr>
            <a:normAutofit fontScale="90000"/>
          </a:bodyPr>
          <a:lstStyle/>
          <a:p>
            <a:r>
              <a:rPr lang="en-GB" sz="3600" dirty="0">
                <a:solidFill>
                  <a:schemeClr val="bg1"/>
                </a:solidFill>
                <a:latin typeface="Calibri"/>
                <a:cs typeface="Calibri Light"/>
              </a:rPr>
              <a:t>Visualizations:</a:t>
            </a:r>
            <a:br>
              <a:rPr lang="en-GB" sz="3600" dirty="0">
                <a:solidFill>
                  <a:schemeClr val="bg1"/>
                </a:solidFill>
                <a:latin typeface="Calibri"/>
                <a:cs typeface="Calibri Light"/>
              </a:rPr>
            </a:br>
            <a:r>
              <a:rPr lang="en-GB" sz="3600" dirty="0">
                <a:latin typeface="Calibri"/>
                <a:cs typeface="Calibri Light"/>
              </a:rPr>
              <a:t/>
            </a:r>
            <a:br>
              <a:rPr lang="en-GB" sz="3600" dirty="0">
                <a:latin typeface="Calibri"/>
                <a:cs typeface="Calibri Light"/>
              </a:rPr>
            </a:br>
            <a:r>
              <a:rPr lang="en-IN" sz="2400" b="1" u="sng" dirty="0">
                <a:solidFill>
                  <a:schemeClr val="bg1"/>
                </a:solidFill>
                <a:ea typeface="+mj-lt"/>
                <a:cs typeface="+mj-lt"/>
              </a:rPr>
              <a:t>Count plot</a:t>
            </a:r>
            <a:r>
              <a:rPr lang="en-IN" sz="2400" b="1" dirty="0">
                <a:solidFill>
                  <a:schemeClr val="bg1"/>
                </a:solidFill>
                <a:ea typeface="+mj-lt"/>
                <a:cs typeface="+mj-lt"/>
              </a:rPr>
              <a:t> </a:t>
            </a:r>
            <a:r>
              <a:rPr lang="en-IN" sz="2400">
                <a:solidFill>
                  <a:schemeClr val="bg1"/>
                </a:solidFill>
                <a:ea typeface="+mj-lt"/>
                <a:cs typeface="+mj-lt"/>
              </a:rPr>
              <a:t>is used to get a grip on the number of entries in different classes of </a:t>
            </a:r>
            <a:r>
              <a:rPr lang="en-IN" sz="2400" dirty="0">
                <a:solidFill>
                  <a:schemeClr val="bg1"/>
                </a:solidFill>
                <a:ea typeface="+mj-lt"/>
                <a:cs typeface="+mj-lt"/>
              </a:rPr>
              <a:t>the target.</a:t>
            </a:r>
            <a:endParaRPr lang="en-GB" sz="2400" dirty="0">
              <a:solidFill>
                <a:schemeClr val="bg1"/>
              </a:solidFill>
              <a:latin typeface="Calibri"/>
              <a:cs typeface="Calibri Light"/>
            </a:endParaRPr>
          </a:p>
        </p:txBody>
      </p:sp>
      <p:sp>
        <p:nvSpPr>
          <p:cNvPr id="3" name="Content Placeholder 2">
            <a:extLst>
              <a:ext uri="{FF2B5EF4-FFF2-40B4-BE49-F238E27FC236}">
                <a16:creationId xmlns:a16="http://schemas.microsoft.com/office/drawing/2014/main" xmlns="" id="{5479F866-800D-460C-86BD-697E0B2CCF5A}"/>
              </a:ext>
            </a:extLst>
          </p:cNvPr>
          <p:cNvSpPr>
            <a:spLocks noGrp="1"/>
          </p:cNvSpPr>
          <p:nvPr>
            <p:ph idx="1"/>
          </p:nvPr>
        </p:nvSpPr>
        <p:spPr>
          <a:xfrm>
            <a:off x="6026063" y="1825625"/>
            <a:ext cx="5327737" cy="430354"/>
          </a:xfrm>
        </p:spPr>
        <p:txBody>
          <a:bodyPr vert="horz" lIns="91440" tIns="45720" rIns="91440" bIns="45720" rtlCol="0" anchor="t">
            <a:normAutofit/>
          </a:bodyPr>
          <a:lstStyle/>
          <a:p>
            <a:pPr marL="0" indent="0">
              <a:buNone/>
            </a:pPr>
            <a:r>
              <a:rPr lang="en-GB" dirty="0">
                <a:cs typeface="Calibri" panose="020F0502020204030204"/>
              </a:rPr>
              <a:t>                            </a:t>
            </a:r>
            <a:endParaRPr lang="en-IN">
              <a:cs typeface="Calibri" panose="020F0502020204030204"/>
            </a:endParaRPr>
          </a:p>
        </p:txBody>
      </p:sp>
      <p:sp>
        <p:nvSpPr>
          <p:cNvPr id="11" name="TextBox 10">
            <a:extLst>
              <a:ext uri="{FF2B5EF4-FFF2-40B4-BE49-F238E27FC236}">
                <a16:creationId xmlns:a16="http://schemas.microsoft.com/office/drawing/2014/main" xmlns="" id="{A2480FCD-DD8A-4BDA-B5A5-29DD9D38AC07}"/>
              </a:ext>
            </a:extLst>
          </p:cNvPr>
          <p:cNvSpPr txBox="1"/>
          <p:nvPr/>
        </p:nvSpPr>
        <p:spPr>
          <a:xfrm>
            <a:off x="8202756" y="3298304"/>
            <a:ext cx="292213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dirty="0">
                <a:solidFill>
                  <a:schemeClr val="bg1"/>
                </a:solidFill>
                <a:ea typeface="+mn-lt"/>
                <a:cs typeface="+mn-lt"/>
              </a:rPr>
              <a:t>The target is fairly balanced with each </a:t>
            </a:r>
            <a:r>
              <a:rPr lang="en-IN" b="1">
                <a:solidFill>
                  <a:schemeClr val="bg1"/>
                </a:solidFill>
                <a:ea typeface="+mn-lt"/>
                <a:cs typeface="+mn-lt"/>
              </a:rPr>
              <a:t>class consisting approximately four thousand entries.</a:t>
            </a:r>
            <a:endParaRPr lang="en-IN" b="1" dirty="0">
              <a:solidFill>
                <a:schemeClr val="bg1"/>
              </a:solidFill>
              <a:ea typeface="+mn-lt"/>
              <a:cs typeface="+mn-lt"/>
            </a:endParaRPr>
          </a:p>
        </p:txBody>
      </p:sp>
      <p:sp>
        <p:nvSpPr>
          <p:cNvPr id="4" name="AutoShape 2" descr="data:image/png;base64,iVBORw0KGgoAAAANSUhEUgAAAmoAAAFNCAYAAACwk0NsAAAABHNCSVQICAgIfAhkiAAAAAlwSFlzAAALEgAACxIB0t1+/AAAADh0RVh0U29mdHdhcmUAbWF0cGxvdGxpYiB2ZXJzaW9uMy4yLjIsIGh0dHA6Ly9tYXRwbG90bGliLm9yZy+WH4yJAAAZpklEQVR4nO3df9TedX3f8eeL8EMqpILcYEzQ0C3TAlWQLMPhrJNOYqvCdLRxR4kOTzYOOD1z88DO2ay1Wd2OdooKLfMHQa2Y+ovoxJYT0R46JgZFgSAjFQoZPxKxarAdFnzvj+uTehluwn1Drvv63Nf9fJzzPd/v9319P9/rfef655Xvz1QVkiRJ6s9+425AkiRJ0zOoSZIkdcqgJkmS1CmDmiRJUqcMapIkSZ0yqEmSJHXKoCZJjyHJHyT5T+PuQ9LCE5+jJmkSJbkDOAp4GHgA+BJwXlU98BjjXge8oapeMOoeJemxeERN0iR7eVUdApwAnAhcMOZ+JGlWDGqSJl5V3Qv8CYPARpLzk/xFkl1Jtib5563+y8AfAM9P8kCSH7T6pUl+ty2/KMn2JG9JsiPJPUlev/u7kjw1yeeT/CjJ15P8bpJr2mdJ8t/buB8m+XaS4+f2X0PSfGJQkzTxkiwDXgpsa6W/AP4J8IvA24GPJVlSVbcA/wa4tqoOqaqnPMoun9bGLgXOBj6Q5LD22QeAH7dt1rZpt5cALwT+AfAU4LeA+/fJHylpIhnUJE2yzyXZBdwF7ADeBlBVf1xVd1fVT6vqk8BtwKpZ7Pdvgd+pqr+tqi8yuAbuWUkWAa8C3lZVf11VW4ENe4w7FHg2g2uEb6mqe57oHylpchnUJE2yM6rqUOBFDMLREQBJzkpyQ5IftNObx+/+bIbur6qHhtb/GjgEmAL2ZxAMd/u75ar6MvB+Bkfd7ktySZLFs/+zJC0UBjVJE6+qvgpcCrwryTOB/wGcBzy1nd68CcjuzZ/AV+0EHgKWDdWO3qOXC6vqJOA4BqdA/8MT+D5JE86gJmmheA/wzxhcV1YMQhXtRoDhC/rvA5YlOXC2X1BVDwOfAX47yS8keTZw1u7Pk/zDJP8oyQEMrmP7fwweHyJJ0zKoSVoQqmoncBnwFuDdwLUMQtmvAH8+tOmXgZuBe5N873F81XkMbjS4F/go8AngwfbZYgZH8/4K+EsGNxK863F8h6QFwgfeStIIJfmvwNOqau1jbixJe/CImiTtQ0meneQ57Zlpqxg8vuOz4+5L0vy0/7gbkKQJcyiD051PZ/BIkHcDV4y1I0nzlqc+JUmSOuWpT0mSpE4Z1CRJkjo1sdeoHXHEEbV8+fJxtyFJkvSYrr/++u9V1dSe9YkNasuXL2fLli3jbkOSJOkxJfnL6eqe+pQkSeqUQU2SJKlTBjVJkqROGdQkSZI6ZVCTJEnqlEFNkiSpUwY1SZKkThnUJEmSOmVQkyRJ6pRBTZIkqVMGNUmSpE5N7Ls+Z+MFx/zquFuYeNfc/tVxtyBJ0rzjETVJkqROGdQkSZI6ZVCTJEnqlEFNkiSpUwY1SZKkThnUJEmSOmVQkyRJ6pRBTZIkqVMGNUmSpE4Z1CRJkjplUJMkSeqUQU2SJKlTBjVJkqROGdQkSZI6ZVCTJEnqlEFNkiSpUwY1SZKkThnUJEmSOjXSoJbkKUk+leQ7SW5J8vwkhye5KsltbX7Y0PYXJNmW5NYkpw3VT0pyY/vswiQZZd+SJEk9GPURtfcCX6qqZwPPBW4Bzgc2V9UKYHNbJ8mxwBrgOGA1cFGSRW0/FwPrgBVtWj3iviVJksZuZEEtyWLghcCHAKrqJ1X1A+B0YEPbbANwRls+Hbi8qh6sqtuBbcCqJEuAxVV1bVUVcNnQGEmSpIk1yiNqvwTsBD6S5JtJPpjkycBRVXUPQJsf2bZfCtw1NH57qy1ty3vWJUmSJtoog9r+wPOAi6vqRODHtNOcj2K6685qL/VH7iBZl2RLki07d+6cbb+SJEldGWVQ2w5sr6qvtfVPMQhu97XTmbT5jqHtjx4avwy4u9WXTVN/hKq6pKpWVtXKqampffaHSJIkjcPIglpV3QvcleRZrXQqsBXYBKxttbXAFW15E7AmyUFJjmFw08B17fToriQnt7s9zxoaI0mSNLH2H/H+3wh8PMmBwHeB1zMIhxuTnA3cCZwJUFU3J9nIIMw9BJxbVQ+3/ZwDXAocDFzZJkmSpIk20qBWVTcAK6f56NRH2X49sH6a+hbg+H3bnSRJUt98M4EkSVKnDGqSJEmdMqhJkiR1yqAmSZLUKYOaJElSpwxqkiRJnTKoSZIkdcqgJkmS1CmDmiRJUqcMapIkSZ0yqEmSJHXKoCZJktQpg5okSVKnDGqSJEmdMqhJkiR1yqAmSZLUKYOaJElSpwxqkiRJnTKoSZIkdcqgJkmS1CmDmiRJUqcMapIkSZ0yqEmSJHXKoCZJktQpg5okSVKnDGqSJEmdMqhJkiR1yqAmSZLUKYOaJElSpwxqkiRJnRppUEtyR5Ibk9yQZEurHZ7kqiS3tflhQ9tfkGRbkluTnDZUP6ntZ1uSC5NklH1LkiT1YC6OqP3Tqjqhqla29fOBzVW1Atjc1klyLLAGOA5YDVyUZFEbczGwDljRptVz0LckSdJYjePU5+nAhra8AThjqH55VT1YVbcD24BVSZYAi6vq2qoq4LKhMZIkSRNr1EGtgD9Ncn2Sda12VFXdA9DmR7b6UuCuobHbW21pW96zLkmSNNH2H/H+T6mqu5McCVyV5Dt72Xa6685qL/VH7mAQBtcBPOMZz5htr5IkSV0Z6RG1qrq7zXcAnwVWAfe105m0+Y62+Xbg6KHhy4C7W33ZNPXpvu+SqlpZVSunpqb25Z8iSZI050YW1JI8Ocmhu5eBlwA3AZuAtW2ztcAVbXkTsCbJQUmOYXDTwHXt9OiuJCe3uz3PGhojSZI0sUZ56vMo4LPtSRr7A39UVV9K8nVgY5KzgTuBMwGq6uYkG4GtwEPAuVX1cNvXOcClwMHAlW2SJEmaaCMLalX1XeC509TvB059lDHrgfXT1LcAx+/rHiVJknrmmwkkSZI6ZVCTJEnqlEFNkiSpUwY1SZKkThnUJEmSOmVQkyRJ6pRBTZIkqVMGNUmSpE4Z1CRJkjplUJMkSerUKN/1KUmaYNve9C/H3cLE+/vv/aNxt6Ax84iaJElSpwxqkiRJnfLUp6Sx+eLzXj3uFiber3/jE+NuQdIT4BE1SZKkThnUJEmSOmVQkyRJ6pRBTZIkqVMGNUmSpE4Z1CRJkjrl4zkkSVpg7vvc+8bdwoJw1BlvfML78IiaJElSpwxqkiRJnTKoSZIkdcqgJkmS1CmDmiRJUqcMapIkSZ0yqEmSJHXKoCZJktQpg5okSVKnRh7UkixK8s0kX2jrhye5KsltbX7Y0LYXJNmW5NYkpw3VT0pyY/vswiQZdd+SJEnjNhdH1N4E3DK0fj6wuapWAJvbOkmOBdYAxwGrgYuSLGpjLgbWASvatHoO+pYkSRqrkQa1JMuA3wA+OFQ+HdjQljcAZwzVL6+qB6vqdmAbsCrJEmBxVV1bVQVcNjRGkiRpYo36iNp7gLcCPx2qHVVV9wC0+ZGtvhS4a2i77a22tC3vWZckSZpoIwtqSV4G7Kiq62c6ZJpa7aU+3XeuS7IlyZadO3fO8GslSZL6NMojaqcAr0hyB3A58OIkHwPua6czafMdbfvtwNFD45cBd7f6smnqj1BVl1TVyqpaOTU1tS//FkmSpDk3sqBWVRdU1bKqWs7gJoEvV9VrgE3A2rbZWuCKtrwJWJPkoCTHMLhp4Lp2enRXkpPb3Z5nDY2RJEmaWPuP4TvfCWxMcjZwJ3AmQFXdnGQjsBV4CDi3qh5uY84BLgUOBq5skyRJ0kSbk6BWVV8BvtKW7wdOfZTt1gPrp6lvAY4fXYeSJEn98c0EkiRJnTKoSZIkdcqgJkmS1CmDmiRJUqcMapIkSZ2aUVBLsnkmNUmSJO07e308R5InAb8AHJHkMH72OqfFwNNH3JskSdKC9ljPUfvXwJsZhLLr+VlQ+xHwgRH2JUmStODtNahV1XuB9yZ5Y1W9b456kiRJEjN8M0FVvS/JPwaWD4+pqstG1JckSdKCN6OgluSjwN8DbgB2v3+zAIOaJEnSiMz0XZ8rgWOrqkbZjCRJkn5mps9Ruwl42igbkSRJ0s+b6RG1I4CtSa4DHtxdrKpXjKQrSZIkzTio/fYom5AkSdIjzfSuz6+OuhFJkiT9vJne9bmLwV2eAAcCBwA/rqrFo2pMkiRpoZvpEbVDh9eTnAGsGklH0iycf/yrx93CgvDOmz4x7hYkaUGa6V2fP6eqPge8eB/3IkmSpCEzPfX5yqHV/Rg8V81nqkmSJI3QTO/6fPnQ8kPAHcDp+7wbSZIk/Z2ZXqP2+lE3IkmSpJ83o2vUkixL8tkkO5Lcl+TTSZaNujlJkqSFbKY3E3wE2AQ8HVgKfL7VJEmSNCIzDWpTVfWRqnqoTZcCUyPsS5IkacGbaVD7XpLXJFnUptcA94+yMUmSpIVupkHtXwG/CdwL3AP8C8AbDCRJkkZopo/neAewtqr+CiDJ4cC7GAQ4SZIkjcBMj6g9Z3dIA6iq7wMnjqYlSZIkwcyD2n5JDtu90o6ozfRonCRJkh6HmYatdwP/K8mnGLw66jeB9SPrSpIkSTM7olZVlwGvAu4DdgKvrKqP7m1MkicluS7Jt5LcnOTtrX54kquS3Nbmw0fqLkiyLcmtSU4bqp+U5Mb22YVJ8nj+WEmSpPlkpqc+qaqtVfX+qnpfVW2dwZAHgRdX1XOBE4DVSU4Gzgc2V9UKYHNbJ8mxwBrgOGA1cFGSRW1fFwPrgBVtWj3TviVJkuarGQe12aqBB9rqAW0qBi9z39DqG4Az2vLpwOVV9WBV3Q5sA1YlWQIsrqprq6qAy4bGSJIkTayRBTWA9nDcG4AdwFVV9TXgqKq6B6DNj2ybLwXuGhq+vdWWtuU965IkSRNtpEGtqh6uqhOAZQyOjh2/l82nu+6s9lJ/5A6SdUm2JNmyc+fO2TcsSZLUkZEGtd2q6gfAVxhcW3ZfO51Jm+9om20Hjh4atgy4u9WXTVOf7nsuqaqVVbVyaspXkUqSpPltZEEtyVSSp7Tlg4FfA74DbALWts3WAle05U3AmiQHJTmGwU0D17XTo7uSnNzu9jxraIwkSdLEGuVDa5cAG9qdm/sBG6vqC0muBTYmORu4EzgToKpuTrIR2Ao8BJxbVQ+3fZ0DXAocDFzZJkmSpIk2sqBWVd9mmtdMVdX9wKmPMmY90zxIt6q2AHu7vk2SJGnizMk1apIkSZo9g5okSVKnDGqSJEmdMqhJkiR1yqAmSZLUKYOaJElSpwxqkiRJnTKoSZIkdcqgJkmS1CmDmiRJUqcMapIkSZ0yqEmSJHXKoCZJktQpg5okSVKnDGqSJEmdMqhJkiR1yqAmSZLUKYOaJElSpwxqkiRJnTKoSZIkdcqgJkmS1CmDmiRJUqcMapIkSZ0yqEmSJHXKoCZJktQpg5okSVKnDGqSJEmdMqhJkiR1yqAmSZLUKYOaJElSp0YW1JIcneTqJLckuTnJm1r98CRXJbmtzQ8bGnNBkm1Jbk1y2lD9pCQ3ts8uTJJR9S1JktSLUR5Rewh4S1X9MnAycG6SY4Hzgc1VtQLY3NZpn60BjgNWAxclWdT2dTGwDljRptUj7FuSJKkLIwtqVXVPVX2jLe8CbgGWAqcDG9pmG4Az2vLpwOVV9WBV3Q5sA1YlWQIsrqprq6qAy4bGSJIkTaw5uUYtyXLgROBrwFFVdQ8MwhxwZNtsKXDX0LDtrba0Le9ZlyRJmmgjD2pJDgE+Dby5qn60t02nqdVe6tN917okW5Js2blz5+yblSRJ6shIg1qSAxiEtI9X1Wda+b52OpM239Hq24Gjh4YvA+5u9WXT1B+hqi6pqpVVtXJqamrf/SGSJEljMMq7PgN8CLilqn5/6KNNwNq2vBa4Yqi+JslBSY5hcNPAde306K4kJ7d9njU0RpIkaWLtP8J9nwK8FrgxyQ2t9h+BdwIbk5wN3AmcCVBVNyfZCGxlcMfouVX1cBt3DnApcDBwZZskSZIm2siCWlVdw/TXlwGc+ihj1gPrp6lvAY7fd91JkiT1zzcTSJIkdcqgJkmS1CmDmiRJUqcMapIkSZ0yqEmSJHXKoCZJktQpg5okSVKnDGqSJEmdMqhJkiR1yqAmSZLUKYOaJElSpwxqkiRJnTKoSZIkdcqgJkmS1CmDmiRJUqcMapIkSZ0yqEmSJHXKoCZJktQpg5okSVKnDGqSJEmdMqhJkiR1yqAmSZLUKYOaJElSpwxqkiRJnTKoSZIkdcqgJkmS1CmDmiRJUqcMapIkSZ0yqEmSJHXKoCZJktQpg5okSVKnRhbUknw4yY4kNw3VDk9yVZLb2vywoc8uSLItya1JThuqn5TkxvbZhUkyqp4lSZJ6MsojapcCq/eonQ9srqoVwOa2TpJjgTXAcW3MRUkWtTEXA+uAFW3ac5+SJEkTaWRBrar+DPj+HuXTgQ1teQNwxlD98qp6sKpuB7YBq5IsARZX1bVVVcBlQ2MkSZIm2lxfo3ZUVd0D0OZHtvpS4K6h7ba32tK2vGd9WknWJdmSZMvOnTv3aeOSJElzrZebCaa77qz2Up9WVV1SVSurauXU1NQ+a06SJGkc5jqo3ddOZ9LmO1p9O3D00HbLgLtbfdk0dUmSpIk310FtE7C2La8Frhiqr0lyUJJjGNw0cF07Pborycntbs+zhsZIkiRNtP1HteMknwBeBByRZDvwNuCdwMYkZwN3AmcCVNXNSTYCW4GHgHOr6uG2q3MY3EF6MHBlmyRJkibeyIJaVb36UT469VG2Xw+sn6a+BTh+H7YmSZI0L/RyM4EkSZL2YFCTJEnqlEFNkiSpUwY1SZKkThnUJEmSOmVQkyRJ6pRBTZIkqVMGNUmSpE4Z1CRJkjplUJMkSeqUQU2SJKlTBjVJkqROGdQkSZI6ZVCTJEnqlEFNkiSpUwY1SZKkThnUJEmSOmVQkyRJ6pRBTZIkqVMGNUmSpE4Z1CRJkjplUJMkSeqUQU2SJKlTBjVJkqROGdQkSZI6ZVCTJEnqlEFNkiSpUwY1SZKkThnUJEmSOmVQkyRJ6tS8CWpJVie5Ncm2JOePux9JkqRRmxdBLcki4APAS4FjgVcnOXa8XUmSJI3WvAhqwCpgW1V9t6p+AlwOnD7mniRJkkZqvgS1pcBdQ+vbW02SJGliparG3cNjSnImcFpVvaGtvxZYVVVv3GO7dcC6tvos4NY5bXRuHQF8b9xN6HHxt5vf/P3mL3+7+W3Sf79nVtXUnsX9x9HJ47AdOHpofRlw954bVdUlwCVz1dQ4JdlSVSvH3Ydmz99ufvP3m7/87ea3hfr7zZdTn18HViQ5JsmBwBpg05h7kiRJGql5cUStqh5Kch7wJ8Ai4MNVdfOY25IkSRqpeRHUAKrqi8AXx91HRxbEKd4J5W83v/n7zV/+dvPbgvz95sXNBJIkSQvRfLlGTZIkacExqM0jST6cZEeSm8bdi2YvydFJrk5yS5Kbk7xp3D1pZpI8Kcl1Sb7Vfru3j7snzV6SRUm+meQL4+5Fs5PkjiQ3JrkhyZZx9zOXPPU5jyR5IfAAcFlVHT/ufjQ7SZYAS6rqG0kOBa4HzqiqrWNuTY8hSYAnV9UDSQ4ArgHeVFX/e8ytaRaS/DtgJbC4ql427n40c0nuAFZW1SQ/R21aHlGbR6rqz4Dvj7sPPT5VdU9VfaMt7wJuwTdszAs18EBbPaBN/i93HkmyDPgN4IPj7kWaDYOaNAZJlgMnAl8bbyeaqXba7AZgB3BVVfnbzS/vAd4K/HTcjehxKeBPk1zf3kK0YBjUpDmW5BDg08Cbq+pH4+5HM1NVD1fVCQzejLIqiZcfzBNJXgbsqKrrx92LHrdTqup5wEuBc9ulQAuCQU2aQ+36pk8DH6+qz4y7H81eVf0A+AqwesytaOZOAV7RrnO6HHhxko+NtyXNRlXd3eY7gM8Cq8bb0dwxqElzpF2Q/iHglqr6/XH3o5lLMpXkKW35YODXgO+MtyvNVFVdUFXLqmo5g1cQfrmqXjPmtjRDSZ7cbsAiyZOBlwAL5ukHBrV5JMkngGuBZyXZnuTscfekWTkFeC2D/83f0KZfH3dTmpElwNVJvs3g3cNXVZWPeJDmxlHANUm+BVwH/M+q+tKYe5ozPp5DkiSpUx5RkyRJ6pRBTZIkqVMGNUmSpE4Z1CRJkjplUJMkSeqUQU3SgpPk4fZ4lJuSfH73M9L2sv0Jw49SSfKKJOePvlNJC52P55C04CR5oKoOacsbgP9TVev3sv3rgJVVdd4ctShJAOw/7gYkacyuBZ4DkGQVg5d3Hwz8DfB64Hbgd4CDk7wA+L32+cqqOi/JpcCPgJXA04C3VtWnkuwHvB/41baP/YAPV9Wn5vBvkzTPeepT0oKVZBFwKrCplb4DvLCqTgT+M/BfquonbfmTVXVCVX1yml0tAV4AvAx4Z6u9ElgO/ArwBuD5o/o7JE0uj6hJWogOTnIDgyB1PXBVq/8isCHJCqCAA2a4v89V1U+BrUmOarUXAH/c6vcmuXqfdS9pwfCImqSF6G+q6gTgmcCBwLmt/g7g6qo6Hng58KQZ7u/BoeXsMZekx82gJmnBqqofAv8W+PdJDmBwRO3/to9fN7TpLuDQWe7+GuBVSfZrR9le9MS6lbQQGdQkLWhV9U3gW8Aa4L8Bv5fkz4FFQ5tdDRzbHunxWzPc9aeB7cBNwB8CXwN+uM8al7Qg+HgOSRqRJIdU1QNJngpcB5xSVfeOuy9J84c3E0jS6HyhPUz3QOAdhjRJs+URNUmSpE55jZokSVKnDGqSJEmdMqhJkiR1yqAmSZLUKYOaJElSpwxqkiRJnfr/bEVZTTgnJA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AmoAAAFNCAYAAACwk0NsAAAABHNCSVQICAgIfAhkiAAAAAlwSFlzAAALEgAACxIB0t1+/AAAADh0RVh0U29mdHdhcmUAbWF0cGxvdGxpYiB2ZXJzaW9uMy4yLjIsIGh0dHA6Ly9tYXRwbG90bGliLm9yZy+WH4yJAAAZpklEQVR4nO3df9TedX3f8eeL8EMqpILcYEzQ0C3TAlWQLMPhrJNOYqvCdLRxR4kOTzYOOD1z88DO2ay1Wd2OdooKLfMHQa2Y+ovoxJYT0R46JgZFgSAjFQoZPxKxarAdFnzvj+uTehluwn1Drvv63Nf9fJzzPd/v9319P9/rfef655Xvz1QVkiRJ6s9+425AkiRJ0zOoSZIkdcqgJkmS1CmDmiRJUqcMapIkSZ0yqEmSJHXKoCZJjyHJHyT5T+PuQ9LCE5+jJmkSJbkDOAp4GHgA+BJwXlU98BjjXge8oapeMOoeJemxeERN0iR7eVUdApwAnAhcMOZ+JGlWDGqSJl5V3Qv8CYPARpLzk/xFkl1Jtib5563+y8AfAM9P8kCSH7T6pUl+ty2/KMn2JG9JsiPJPUlev/u7kjw1yeeT/CjJ15P8bpJr2mdJ8t/buB8m+XaS4+f2X0PSfGJQkzTxkiwDXgpsa6W/AP4J8IvA24GPJVlSVbcA/wa4tqoOqaqnPMoun9bGLgXOBj6Q5LD22QeAH7dt1rZpt5cALwT+AfAU4LeA+/fJHylpIhnUJE2yzyXZBdwF7ADeBlBVf1xVd1fVT6vqk8BtwKpZ7Pdvgd+pqr+tqi8yuAbuWUkWAa8C3lZVf11VW4ENe4w7FHg2g2uEb6mqe57oHylpchnUJE2yM6rqUOBFDMLREQBJzkpyQ5IftNObx+/+bIbur6qHhtb/GjgEmAL2ZxAMd/u75ar6MvB+Bkfd7ktySZLFs/+zJC0UBjVJE6+qvgpcCrwryTOB/wGcBzy1nd68CcjuzZ/AV+0EHgKWDdWO3qOXC6vqJOA4BqdA/8MT+D5JE86gJmmheA/wzxhcV1YMQhXtRoDhC/rvA5YlOXC2X1BVDwOfAX47yS8keTZw1u7Pk/zDJP8oyQEMrmP7fwweHyJJ0zKoSVoQqmoncBnwFuDdwLUMQtmvAH8+tOmXgZuBe5N873F81XkMbjS4F/go8AngwfbZYgZH8/4K+EsGNxK863F8h6QFwgfeStIIJfmvwNOqau1jbixJe/CImiTtQ0meneQ57Zlpqxg8vuOz4+5L0vy0/7gbkKQJcyiD051PZ/BIkHcDV4y1I0nzlqc+JUmSOuWpT0mSpE4Z1CRJkjo1sdeoHXHEEbV8+fJxtyFJkvSYrr/++u9V1dSe9YkNasuXL2fLli3jbkOSJOkxJfnL6eqe+pQkSeqUQU2SJKlTBjVJkqROGdQkSZI6ZVCTJEnqlEFNkiSpUwY1SZKkThnUJEmSOmVQkyRJ6pRBTZIkqVMGNUmSpE5N7Ls+Z+MFx/zquFuYeNfc/tVxtyBJ0rzjETVJkqROGdQkSZI6ZVCTJEnqlEFNkiSpUwY1SZKkThnUJEmSOmVQkyRJ6pRBTZIkqVMGNUmSpE4Z1CRJkjplUJMkSeqUQU2SJKlTBjVJkqROGdQkSZI6ZVCTJEnqlEFNkiSpUwY1SZKkThnUJEmSOjXSoJbkKUk+leQ7SW5J8vwkhye5KsltbX7Y0PYXJNmW5NYkpw3VT0pyY/vswiQZZd+SJEk9GPURtfcCX6qqZwPPBW4Bzgc2V9UKYHNbJ8mxwBrgOGA1cFGSRW0/FwPrgBVtWj3iviVJksZuZEEtyWLghcCHAKrqJ1X1A+B0YEPbbANwRls+Hbi8qh6sqtuBbcCqJEuAxVV1bVUVcNnQGEmSpIk1yiNqvwTsBD6S5JtJPpjkycBRVXUPQJsf2bZfCtw1NH57qy1ty3vWJUmSJtoog9r+wPOAi6vqRODHtNOcj2K6685qL/VH7iBZl2RLki07d+6cbb+SJEldGWVQ2w5sr6qvtfVPMQhu97XTmbT5jqHtjx4avwy4u9WXTVN/hKq6pKpWVtXKqampffaHSJIkjcPIglpV3QvcleRZrXQqsBXYBKxttbXAFW15E7AmyUFJjmFw08B17fToriQnt7s9zxoaI0mSNLH2H/H+3wh8PMmBwHeB1zMIhxuTnA3cCZwJUFU3J9nIIMw9BJxbVQ+3/ZwDXAocDFzZJkmSpIk20qBWVTcAK6f56NRH2X49sH6a+hbg+H3bnSRJUt98M4EkSVKnDGqSJEmdMqhJkiR1yqAmSZLUKYOaJElSpwxqkiRJnTKoSZIkdcqgJkmS1CmDmiRJUqcMapIkSZ0yqEmSJHXKoCZJktQpg5okSVKnDGqSJEmdMqhJkiR1yqAmSZLUKYOaJElSpwxqkiRJnTKoSZIkdcqgJkmS1CmDmiRJUqcMapIkSZ0yqEmSJHXKoCZJktQpg5okSVKnDGqSJEmdMqhJkiR1yqAmSZLUKYOaJElSpwxqkiRJnRppUEtyR5Ibk9yQZEurHZ7kqiS3tflhQ9tfkGRbkluTnDZUP6ntZ1uSC5NklH1LkiT1YC6OqP3Tqjqhqla29fOBzVW1Atjc1klyLLAGOA5YDVyUZFEbczGwDljRptVz0LckSdJYjePU5+nAhra8AThjqH55VT1YVbcD24BVSZYAi6vq2qoq4LKhMZIkSRNr1EGtgD9Ncn2Sda12VFXdA9DmR7b6UuCuobHbW21pW96zLkmSNNH2H/H+T6mqu5McCVyV5Dt72Xa6685qL/VH7mAQBtcBPOMZz5htr5IkSV0Z6RG1qrq7zXcAnwVWAfe105m0+Y62+Xbg6KHhy4C7W33ZNPXpvu+SqlpZVSunpqb25Z8iSZI050YW1JI8Ocmhu5eBlwA3AZuAtW2ztcAVbXkTsCbJQUmOYXDTwHXt9OiuJCe3uz3PGhojSZI0sUZ56vMo4LPtSRr7A39UVV9K8nVgY5KzgTuBMwGq6uYkG4GtwEPAuVX1cNvXOcClwMHAlW2SJEmaaCMLalX1XeC509TvB059lDHrgfXT1LcAx+/rHiVJknrmmwkkSZI6ZVCTJEnqlEFNkiSpUwY1SZKkThnUJEmSOmVQkyRJ6pRBTZIkqVMGNUmSpE4Z1CRJkjplUJMkSerUKN/1KUmaYNve9C/H3cLE+/vv/aNxt6Ax84iaJElSpwxqkiRJnfLUp6Sx+eLzXj3uFiber3/jE+NuQdIT4BE1SZKkThnUJEmSOmVQkyRJ6pRBTZIkqVMGNUmSpE4Z1CRJkjrl4zkkSVpg7vvc+8bdwoJw1BlvfML78IiaJElSpwxqkiRJnTKoSZIkdcqgJkmS1CmDmiRJUqcMapIkSZ0yqEmSJHXKoCZJktQpg5okSVKnRh7UkixK8s0kX2jrhye5KsltbX7Y0LYXJNmW5NYkpw3VT0pyY/vswiQZdd+SJEnjNhdH1N4E3DK0fj6wuapWAJvbOkmOBdYAxwGrgYuSLGpjLgbWASvatHoO+pYkSRqrkQa1JMuA3wA+OFQ+HdjQljcAZwzVL6+qB6vqdmAbsCrJEmBxVV1bVQVcNjRGkiRpYo36iNp7gLcCPx2qHVVV9wC0+ZGtvhS4a2i77a22tC3vWZckSZpoIwtqSV4G7Kiq62c6ZJpa7aU+3XeuS7IlyZadO3fO8GslSZL6NMojaqcAr0hyB3A58OIkHwPua6czafMdbfvtwNFD45cBd7f6smnqj1BVl1TVyqpaOTU1tS//FkmSpDk3sqBWVRdU1bKqWs7gJoEvV9VrgE3A2rbZWuCKtrwJWJPkoCTHMLhp4Lp2enRXkpPb3Z5nDY2RJEmaWPuP4TvfCWxMcjZwJ3AmQFXdnGQjsBV4CDi3qh5uY84BLgUOBq5skyRJ0kSbk6BWVV8BvtKW7wdOfZTt1gPrp6lvAY4fXYeSJEn98c0EkiRJnTKoSZIkdcqgJkmS1CmDmiRJUqcMapIkSZ2aUVBLsnkmNUmSJO07e308R5InAb8AHJHkMH72OqfFwNNH3JskSdKC9ljPUfvXwJsZhLLr+VlQ+xHwgRH2JUmStODtNahV1XuB9yZ5Y1W9b456kiRJEjN8M0FVvS/JPwaWD4+pqstG1JckSdKCN6OgluSjwN8DbgB2v3+zAIOaJEnSiMz0XZ8rgWOrqkbZjCRJkn5mps9Ruwl42igbkSRJ0s+b6RG1I4CtSa4DHtxdrKpXjKQrSZIkzTio/fYom5AkSdIjzfSuz6+OuhFJkiT9vJne9bmLwV2eAAcCBwA/rqrFo2pMkiRpoZvpEbVDh9eTnAGsGklH0iycf/yrx93CgvDOmz4x7hYkaUGa6V2fP6eqPge8eB/3IkmSpCEzPfX5yqHV/Rg8V81nqkmSJI3QTO/6fPnQ8kPAHcDp+7wbSZIk/Z2ZXqP2+lE3IkmSpJ83o2vUkixL8tkkO5Lcl+TTSZaNujlJkqSFbKY3E3wE2AQ8HVgKfL7VJEmSNCIzDWpTVfWRqnqoTZcCUyPsS5IkacGbaVD7XpLXJFnUptcA94+yMUmSpIVupkHtXwG/CdwL3AP8C8AbDCRJkkZopo/neAewtqr+CiDJ4cC7GAQ4SZIkjcBMj6g9Z3dIA6iq7wMnjqYlSZIkwcyD2n5JDtu90o6ozfRonCRJkh6HmYatdwP/K8mnGLw66jeB9SPrSpIkSTM7olZVlwGvAu4DdgKvrKqP7m1MkicluS7Jt5LcnOTtrX54kquS3Nbmw0fqLkiyLcmtSU4bqp+U5Mb22YVJ8nj+WEmSpPlkpqc+qaqtVfX+qnpfVW2dwZAHgRdX1XOBE4DVSU4Gzgc2V9UKYHNbJ8mxwBrgOGA1cFGSRW1fFwPrgBVtWj3TviVJkuarGQe12aqBB9rqAW0qBi9z39DqG4Az2vLpwOVV9WBV3Q5sA1YlWQIsrqprq6qAy4bGSJIkTayRBTWA9nDcG4AdwFVV9TXgqKq6B6DNj2ybLwXuGhq+vdWWtuU965IkSRNtpEGtqh6uqhOAZQyOjh2/l82nu+6s9lJ/5A6SdUm2JNmyc+fO2TcsSZLUkZEGtd2q6gfAVxhcW3ZfO51Jm+9om20Hjh4atgy4u9WXTVOf7nsuqaqVVbVyaspXkUqSpPltZEEtyVSSp7Tlg4FfA74DbALWts3WAle05U3AmiQHJTmGwU0D17XTo7uSnNzu9jxraIwkSdLEGuVDa5cAG9qdm/sBG6vqC0muBTYmORu4EzgToKpuTrIR2Ao8BJxbVQ+3fZ0DXAocDFzZJkmSpIk2sqBWVd9mmtdMVdX9wKmPMmY90zxIt6q2AHu7vk2SJGnizMk1apIkSZo9g5okSVKnDGqSJEmdMqhJkiR1yqAmSZLUKYOaJElSpwxqkiRJnTKoSZIkdcqgJkmS1CmDmiRJUqcMapIkSZ0yqEmSJHXKoCZJktQpg5okSVKnDGqSJEmdMqhJkiR1yqAmSZLUKYOaJElSpwxqkiRJnTKoSZIkdcqgJkmS1CmDmiRJUqcMapIkSZ0yqEmSJHXKoCZJktQpg5okSVKnDGqSJEmdMqhJkiR1yqAmSZLUKYOaJElSp0YW1JIcneTqJLckuTnJm1r98CRXJbmtzQ8bGnNBkm1Jbk1y2lD9pCQ3ts8uTJJR9S1JktSLUR5Rewh4S1X9MnAycG6SY4Hzgc1VtQLY3NZpn60BjgNWAxclWdT2dTGwDljRptUj7FuSJKkLIwtqVXVPVX2jLe8CbgGWAqcDG9pmG4Az2vLpwOVV9WBV3Q5sA1YlWQIsrqprq6qAy4bGSJIkTaw5uUYtyXLgROBrwFFVdQ8MwhxwZNtsKXDX0LDtrba0Le9ZlyRJmmgjD2pJDgE+Dby5qn60t02nqdVe6tN917okW5Js2blz5+yblSRJ6shIg1qSAxiEtI9X1Wda+b52OpM239Hq24Gjh4YvA+5u9WXT1B+hqi6pqpVVtXJqamrf/SGSJEljMMq7PgN8CLilqn5/6KNNwNq2vBa4Yqi+JslBSY5hcNPAde306K4kJ7d9njU0RpIkaWLtP8J9nwK8FrgxyQ2t9h+BdwIbk5wN3AmcCVBVNyfZCGxlcMfouVX1cBt3DnApcDBwZZskSZIm2siCWlVdw/TXlwGc+ihj1gPrp6lvAY7fd91JkiT1zzcTSJIkdcqgJkmS1CmDmiRJUqcMapIkSZ0yqEmSJHXKoCZJktQpg5okSVKnDGqSJEmdMqhJkiR1yqAmSZLUKYOaJElSpwxqkiRJnTKoSZIkdcqgJkmS1CmDmiRJUqcMapIkSZ0yqEmSJHXKoCZJktQpg5okSVKnDGqSJEmdMqhJkiR1yqAmSZLUKYOaJElSpwxqkiRJnTKoSZIkdcqgJkmS1CmDmiRJUqcMapIkSZ0yqEmSJHXKoCZJktQpg5okSVKnRhbUknw4yY4kNw3VDk9yVZLb2vywoc8uSLItya1JThuqn5TkxvbZhUkyqp4lSZJ6MsojapcCq/eonQ9srqoVwOa2TpJjgTXAcW3MRUkWtTEXA+uAFW3ac5+SJEkTaWRBrar+DPj+HuXTgQ1teQNwxlD98qp6sKpuB7YBq5IsARZX1bVVVcBlQ2MkSZIm2lxfo3ZUVd0D0OZHtvpS4K6h7ba32tK2vGd9WknWJdmSZMvOnTv3aeOSJElzrZebCaa77qz2Up9WVV1SVSurauXU1NQ+a06SJGkc5jqo3ddOZ9LmO1p9O3D00HbLgLtbfdk0dUmSpIk310FtE7C2La8Frhiqr0lyUJJjGNw0cF07Pborycntbs+zhsZIkiRNtP1HteMknwBeBByRZDvwNuCdwMYkZwN3AmcCVNXNSTYCW4GHgHOr6uG2q3MY3EF6MHBlmyRJkibeyIJaVb36UT469VG2Xw+sn6a+BTh+H7YmSZI0L/RyM4EkSZL2YFCTJEnqlEFNkiSpUwY1SZKkThnUJEmSOmVQkyRJ6pRBTZIkqVMGNUmSpE4Z1CRJkjplUJMkSeqUQU2SJKlTBjVJkqROGdQkSZI6ZVCTJEnqlEFNkiSpUwY1SZKkThnUJEmSOmVQkyRJ6pRBTZIkqVMGNUmSpE4Z1CRJkjplUJMkSeqUQU2SJKlTBjVJkqROGdQkSZI6ZVCTJEnqlEFNkiSpUwY1SZKkThnUJEmSOmVQkyRJ6tS8CWpJVie5Ncm2JOePux9JkqRRmxdBLcki4APAS4FjgVcnOXa8XUmSJI3WvAhqwCpgW1V9t6p+AlwOnD7mniRJkkZqvgS1pcBdQ+vbW02SJGliparG3cNjSnImcFpVvaGtvxZYVVVv3GO7dcC6tvos4NY5bXRuHQF8b9xN6HHxt5vf/P3mL3+7+W3Sf79nVtXUnsX9x9HJ47AdOHpofRlw954bVdUlwCVz1dQ4JdlSVSvH3Ydmz99ufvP3m7/87ea3hfr7zZdTn18HViQ5JsmBwBpg05h7kiRJGql5cUStqh5Kch7wJ8Ai4MNVdfOY25IkSRqpeRHUAKrqi8AXx91HRxbEKd4J5W83v/n7zV/+dvPbgvz95sXNBJIkSQvRfLlGTZIkacExqM0jST6cZEeSm8bdi2YvydFJrk5yS5Kbk7xp3D1pZpI8Kcl1Sb7Vfru3j7snzV6SRUm+meQL4+5Fs5PkjiQ3JrkhyZZx9zOXPPU5jyR5IfAAcFlVHT/ufjQ7SZYAS6rqG0kOBa4HzqiqrWNuTY8hSYAnV9UDSQ4ArgHeVFX/e8ytaRaS/DtgJbC4ql427n40c0nuAFZW1SQ/R21aHlGbR6rqz4Dvj7sPPT5VdU9VfaMt7wJuwTdszAs18EBbPaBN/i93HkmyDPgN4IPj7kWaDYOaNAZJlgMnAl8bbyeaqXba7AZgB3BVVfnbzS/vAd4K/HTcjehxKeBPk1zf3kK0YBjUpDmW5BDg08Cbq+pH4+5HM1NVD1fVCQzejLIqiZcfzBNJXgbsqKrrx92LHrdTqup5wEuBc9ulQAuCQU2aQ+36pk8DH6+qz4y7H81eVf0A+AqwesytaOZOAV7RrnO6HHhxko+NtyXNRlXd3eY7gM8Cq8bb0dwxqElzpF2Q/iHglqr6/XH3o5lLMpXkKW35YODXgO+MtyvNVFVdUFXLqmo5g1cQfrmqXjPmtjRDSZ7cbsAiyZOBlwAL5ukHBrV5JMkngGuBZyXZnuTscfekWTkFeC2D/83f0KZfH3dTmpElwNVJvs3g3cNXVZWPeJDmxlHANUm+BVwH/M+q+tKYe5ozPp5DkiSpUx5RkyRJ6pRBTZIkqVMGNUmSpE4Z1CRJkjplUJMkSeqUQU3SgpPk4fZ4lJuSfH73M9L2sv0Jw49SSfKKJOePvlNJC52P55C04CR5oKoOacsbgP9TVev3sv3rgJVVdd4ctShJAOw/7gYkacyuBZ4DkGQVg5d3Hwz8DfB64Hbgd4CDk7wA+L32+cqqOi/JpcCPgJXA04C3VtWnkuwHvB/41baP/YAPV9Wn5vBvkzTPeepT0oKVZBFwKrCplb4DvLCqTgT+M/BfquonbfmTVXVCVX1yml0tAV4AvAx4Z6u9ElgO/ArwBuD5o/o7JE0uj6hJWogOTnIDgyB1PXBVq/8isCHJCqCAA2a4v89V1U+BrUmOarUXAH/c6vcmuXqfdS9pwfCImqSF6G+q6gTgmcCBwLmt/g7g6qo6Hng58KQZ7u/BoeXsMZekx82gJmnBqqofAv8W+PdJDmBwRO3/to9fN7TpLuDQWe7+GuBVSfZrR9le9MS6lbQQGdQkLWhV9U3gW8Aa4L8Bv5fkz4FFQ5tdDRzbHunxWzPc9aeB7cBNwB8CXwN+uM8al7Qg+HgOSRqRJIdU1QNJngpcB5xSVfeOuy9J84c3E0jS6HyhPUz3QOAdhjRJs+URNUmSpE55jZokSVKnDGqSJEmdMqhJkiR1yqAmSZLUKYOaJElSpwxqkiRJnfr/bEVZTTgnJAQ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png;base64,iVBORw0KGgoAAAANSUhEUgAAAmoAAAFNCAYAAACwk0NsAAAABHNCSVQICAgIfAhkiAAAAAlwSFlzAAALEgAACxIB0t1+/AAAADh0RVh0U29mdHdhcmUAbWF0cGxvdGxpYiB2ZXJzaW9uMy4yLjIsIGh0dHA6Ly9tYXRwbG90bGliLm9yZy+WH4yJAAAZpklEQVR4nO3df9TedX3f8eeL8EMqpILcYEzQ0C3TAlWQLMPhrJNOYqvCdLRxR4kOTzYOOD1z88DO2ay1Wd2OdooKLfMHQa2Y+ovoxJYT0R46JgZFgSAjFQoZPxKxarAdFnzvj+uTehluwn1Drvv63Nf9fJzzPd/v9319P9/rfef655Xvz1QVkiRJ6s9+425AkiRJ0zOoSZIkdcqgJkmS1CmDmiRJUqcMapIkSZ0yqEmSJHXKoCZJjyHJHyT5T+PuQ9LCE5+jJmkSJbkDOAp4GHgA+BJwXlU98BjjXge8oapeMOoeJemxeERN0iR7eVUdApwAnAhcMOZ+JGlWDGqSJl5V3Qv8CYPARpLzk/xFkl1Jtib5563+y8AfAM9P8kCSH7T6pUl+ty2/KMn2JG9JsiPJPUlev/u7kjw1yeeT/CjJ15P8bpJr2mdJ8t/buB8m+XaS4+f2X0PSfGJQkzTxkiwDXgpsa6W/AP4J8IvA24GPJVlSVbcA/wa4tqoOqaqnPMoun9bGLgXOBj6Q5LD22QeAH7dt1rZpt5cALwT+AfAU4LeA+/fJHylpIhnUJE2yzyXZBdwF7ADeBlBVf1xVd1fVT6vqk8BtwKpZ7Pdvgd+pqr+tqi8yuAbuWUkWAa8C3lZVf11VW4ENe4w7FHg2g2uEb6mqe57oHylpchnUJE2yM6rqUOBFDMLREQBJzkpyQ5IftNObx+/+bIbur6qHhtb/GjgEmAL2ZxAMd/u75ar6MvB+Bkfd7ktySZLFs/+zJC0UBjVJE6+qvgpcCrwryTOB/wGcBzy1nd68CcjuzZ/AV+0EHgKWDdWO3qOXC6vqJOA4BqdA/8MT+D5JE86gJmmheA/wzxhcV1YMQhXtRoDhC/rvA5YlOXC2X1BVDwOfAX47yS8keTZw1u7Pk/zDJP8oyQEMrmP7fwweHyJJ0zKoSVoQqmoncBnwFuDdwLUMQtmvAH8+tOmXgZuBe5N873F81XkMbjS4F/go8AngwfbZYgZH8/4K+EsGNxK863F8h6QFwgfeStIIJfmvwNOqau1jbixJe/CImiTtQ0meneQ57Zlpqxg8vuOz4+5L0vy0/7gbkKQJcyiD051PZ/BIkHcDV4y1I0nzlqc+JUmSOuWpT0mSpE4Z1CRJkjo1sdeoHXHEEbV8+fJxtyFJkvSYrr/++u9V1dSe9YkNasuXL2fLli3jbkOSJOkxJfnL6eqe+pQkSeqUQU2SJKlTBjVJkqROGdQkSZI6ZVCTJEnqlEFNkiSpUwY1SZKkThnUJEmSOmVQkyRJ6pRBTZIkqVMGNUmSpE5N7Ls+Z+MFx/zquFuYeNfc/tVxtyBJ0rzjETVJkqROGdQkSZI6ZVCTJEnqlEFNkiSpUwY1SZKkThnUJEmSOmVQkyRJ6pRBTZIkqVMGNUmSpE4Z1CRJkjplUJMkSeqUQU2SJKlTBjVJkqROGdQkSZI6ZVCTJEnqlEFNkiSpUwY1SZKkThnUJEmSOjXSoJbkKUk+leQ7SW5J8vwkhye5KsltbX7Y0PYXJNmW5NYkpw3VT0pyY/vswiQZZd+SJEk9GPURtfcCX6qqZwPPBW4Bzgc2V9UKYHNbJ8mxwBrgOGA1cFGSRW0/FwPrgBVtWj3iviVJksZuZEEtyWLghcCHAKrqJ1X1A+B0YEPbbANwRls+Hbi8qh6sqtuBbcCqJEuAxVV1bVUVcNnQGEmSpIk1yiNqvwTsBD6S5JtJPpjkycBRVXUPQJsf2bZfCtw1NH57qy1ty3vWJUmSJtoog9r+wPOAi6vqRODHtNOcj2K6685qL/VH7iBZl2RLki07d+6cbb+SJEldGWVQ2w5sr6qvtfVPMQhu97XTmbT5jqHtjx4avwy4u9WXTVN/hKq6pKpWVtXKqampffaHSJIkjcPIglpV3QvcleRZrXQqsBXYBKxttbXAFW15E7AmyUFJjmFw08B17fToriQnt7s9zxoaI0mSNLH2H/H+3wh8PMmBwHeB1zMIhxuTnA3cCZwJUFU3J9nIIMw9BJxbVQ+3/ZwDXAocDFzZJkmSpIk20qBWVTcAK6f56NRH2X49sH6a+hbg+H3bnSRJUt98M4EkSVKnDGqSJEmdMqhJkiR1yqAmSZLUKYOaJElSpwxqkiRJnTKoSZIkdcqgJkmS1CmDmiRJUqcMapIkSZ0yqEmSJHXKoCZJktQpg5okSVKnDGqSJEmdMqhJkiR1yqAmSZLUKYOaJElSpwxqkiRJnTKoSZIkdcqgJkmS1CmDmiRJUqcMapIkSZ0yqEmSJHXKoCZJktQpg5okSVKnDGqSJEmdMqhJkiR1yqAmSZLUKYOaJElSpwxqkiRJnRppUEtyR5Ibk9yQZEurHZ7kqiS3tflhQ9tfkGRbkluTnDZUP6ntZ1uSC5NklH1LkiT1YC6OqP3Tqjqhqla29fOBzVW1Atjc1klyLLAGOA5YDVyUZFEbczGwDljRptVz0LckSdJYjePU5+nAhra8AThjqH55VT1YVbcD24BVSZYAi6vq2qoq4LKhMZIkSRNr1EGtgD9Ncn2Sda12VFXdA9DmR7b6UuCuobHbW21pW96zLkmSNNH2H/H+T6mqu5McCVyV5Dt72Xa6685qL/VH7mAQBtcBPOMZz5htr5IkSV0Z6RG1qrq7zXcAnwVWAfe105m0+Y62+Xbg6KHhy4C7W33ZNPXpvu+SqlpZVSunpqb25Z8iSZI050YW1JI8Ocmhu5eBlwA3AZuAtW2ztcAVbXkTsCbJQUmOYXDTwHXt9OiuJCe3uz3PGhojSZI0sUZ56vMo4LPtSRr7A39UVV9K8nVgY5KzgTuBMwGq6uYkG4GtwEPAuVX1cNvXOcClwMHAlW2SJEmaaCMLalX1XeC509TvB059lDHrgfXT1LcAx+/rHiVJknrmmwkkSZI6ZVCTJEnqlEFNkiSpUwY1SZKkThnUJEmSOmVQkyRJ6pRBTZIkqVMGNUmSpE4Z1CRJkjplUJMkSerUKN/1KUmaYNve9C/H3cLE+/vv/aNxt6Ax84iaJElSpwxqkiRJnfLUp6Sx+eLzXj3uFiber3/jE+NuQdIT4BE1SZKkThnUJEmSOmVQkyRJ6pRBTZIkqVMGNUmSpE4Z1CRJkjrl4zkkSVpg7vvc+8bdwoJw1BlvfML78IiaJElSpwxqkiRJnTKoSZIkdcqgJkmS1CmDmiRJUqcMapIkSZ0yqEmSJHXKoCZJktQpg5okSVKnRh7UkixK8s0kX2jrhye5KsltbX7Y0LYXJNmW5NYkpw3VT0pyY/vswiQZdd+SJEnjNhdH1N4E3DK0fj6wuapWAJvbOkmOBdYAxwGrgYuSLGpjLgbWASvatHoO+pYkSRqrkQa1JMuA3wA+OFQ+HdjQljcAZwzVL6+qB6vqdmAbsCrJEmBxVV1bVQVcNjRGkiRpYo36iNp7gLcCPx2qHVVV9wC0+ZGtvhS4a2i77a22tC3vWZckSZpoIwtqSV4G7Kiq62c6ZJpa7aU+3XeuS7IlyZadO3fO8GslSZL6NMojaqcAr0hyB3A58OIkHwPua6czafMdbfvtwNFD45cBd7f6smnqj1BVl1TVyqpaOTU1tS//FkmSpDk3sqBWVRdU1bKqWs7gJoEvV9VrgE3A2rbZWuCKtrwJWJPkoCTHMLhp4Lp2enRXkpPb3Z5nDY2RJEmaWPuP4TvfCWxMcjZwJ3AmQFXdnGQjsBV4CDi3qh5uY84BLgUOBq5skyRJ0kSbk6BWVV8BvtKW7wdOfZTt1gPrp6lvAY4fXYeSJEn98c0EkiRJnTKoSZIkdcqgJkmS1CmDmiRJUqcMapIkSZ2aUVBLsnkmNUmSJO07e308R5InAb8AHJHkMH72OqfFwNNH3JskSdKC9ljPUfvXwJsZhLLr+VlQ+xHwgRH2JUmStODtNahV1XuB9yZ5Y1W9b456kiRJEjN8M0FVvS/JPwaWD4+pqstG1JckSdKCN6OgluSjwN8DbgB2v3+zAIOaJEnSiMz0XZ8rgWOrqkbZjCRJkn5mps9Ruwl42igbkSRJ0s+b6RG1I4CtSa4DHtxdrKpXjKQrSZIkzTio/fYom5AkSdIjzfSuz6+OuhFJkiT9vJne9bmLwV2eAAcCBwA/rqrFo2pMkiRpoZvpEbVDh9eTnAGsGklH0iycf/yrx93CgvDOmz4x7hYkaUGa6V2fP6eqPge8eB/3IkmSpCEzPfX5yqHV/Rg8V81nqkmSJI3QTO/6fPnQ8kPAHcDp+7wbSZIk/Z2ZXqP2+lE3IkmSpJ83o2vUkixL8tkkO5Lcl+TTSZaNujlJkqSFbKY3E3wE2AQ8HVgKfL7VJEmSNCIzDWpTVfWRqnqoTZcCUyPsS5IkacGbaVD7XpLXJFnUptcA94+yMUmSpIVupkHtXwG/CdwL3AP8C8AbDCRJkkZopo/neAewtqr+CiDJ4cC7GAQ4SZIkjcBMj6g9Z3dIA6iq7wMnjqYlSZIkwcyD2n5JDtu90o6ozfRonCRJkh6HmYatdwP/K8mnGLw66jeB9SPrSpIkSTM7olZVlwGvAu4DdgKvrKqP7m1MkicluS7Jt5LcnOTtrX54kquS3Nbmw0fqLkiyLcmtSU4bqp+U5Mb22YVJ8nj+WEmSpPlkpqc+qaqtVfX+qnpfVW2dwZAHgRdX1XOBE4DVSU4Gzgc2V9UKYHNbJ8mxwBrgOGA1cFGSRW1fFwPrgBVtWj3TviVJkuarGQe12aqBB9rqAW0qBi9z39DqG4Az2vLpwOVV9WBV3Q5sA1YlWQIsrqprq6qAy4bGSJIkTayRBTWA9nDcG4AdwFVV9TXgqKq6B6DNj2ybLwXuGhq+vdWWtuU965IkSRNtpEGtqh6uqhOAZQyOjh2/l82nu+6s9lJ/5A6SdUm2JNmyc+fO2TcsSZLUkZEGtd2q6gfAVxhcW3ZfO51Jm+9om20Hjh4atgy4u9WXTVOf7nsuqaqVVbVyaspXkUqSpPltZEEtyVSSp7Tlg4FfA74DbALWts3WAle05U3AmiQHJTmGwU0D17XTo7uSnNzu9jxraIwkSdLEGuVDa5cAG9qdm/sBG6vqC0muBTYmORu4EzgToKpuTrIR2Ao8BJxbVQ+3fZ0DXAocDFzZJkmSpIk2sqBWVd9mmtdMVdX9wKmPMmY90zxIt6q2AHu7vk2SJGnizMk1apIkSZo9g5okSVKnDGqSJEmdMqhJkiR1yqAmSZLUKYOaJElSpwxqkiRJnTKoSZIkdcqgJkmS1CmDmiRJUqcMapIkSZ0yqEmSJHXKoCZJktQpg5okSVKnDGqSJEmdMqhJkiR1yqAmSZLUKYOaJElSpwxqkiRJnTKoSZIkdcqgJkmS1CmDmiRJUqcMapIkSZ0yqEmSJHXKoCZJktQpg5okSVKnDGqSJEmdMqhJkiR1yqAmSZLUKYOaJElSp0YW1JIcneTqJLckuTnJm1r98CRXJbmtzQ8bGnNBkm1Jbk1y2lD9pCQ3ts8uTJJR9S1JktSLUR5Rewh4S1X9MnAycG6SY4Hzgc1VtQLY3NZpn60BjgNWAxclWdT2dTGwDljRptUj7FuSJKkLIwtqVXVPVX2jLe8CbgGWAqcDG9pmG4Az2vLpwOVV9WBV3Q5sA1YlWQIsrqprq6qAy4bGSJIkTaw5uUYtyXLgROBrwFFVdQ8MwhxwZNtsKXDX0LDtrba0Le9ZlyRJmmgjD2pJDgE+Dby5qn60t02nqdVe6tN917okW5Js2blz5+yblSRJ6shIg1qSAxiEtI9X1Wda+b52OpM239Hq24Gjh4YvA+5u9WXT1B+hqi6pqpVVtXJqamrf/SGSJEljMMq7PgN8CLilqn5/6KNNwNq2vBa4Yqi+JslBSY5hcNPAde306K4kJ7d9njU0RpIkaWLtP8J9nwK8FrgxyQ2t9h+BdwIbk5wN3AmcCVBVNyfZCGxlcMfouVX1cBt3DnApcDBwZZskSZIm2siCWlVdw/TXlwGc+ihj1gPrp6lvAY7fd91JkiT1zzcTSJIkdcqgJkmS1CmDmiRJUqcMapIkSZ0yqEmSJHXKoCZJktQpg5okSVKnDGqSJEmdMqhJkiR1yqAmSZLUKYOaJElSpwxqkiRJnTKoSZIkdcqgJkmS1CmDmiRJUqcMapIkSZ0yqEmSJHXKoCZJktQpg5okSVKnDGqSJEmdMqhJkiR1yqAmSZLUKYOaJElSpwxqkiRJnTKoSZIkdcqgJkmS1CmDmiRJUqcMapIkSZ0yqEmSJHXKoCZJktQpg5okSVKnRhbUknw4yY4kNw3VDk9yVZLb2vywoc8uSLItya1JThuqn5TkxvbZhUkyqp4lSZJ6MsojapcCq/eonQ9srqoVwOa2TpJjgTXAcW3MRUkWtTEXA+uAFW3ac5+SJEkTaWRBrar+DPj+HuXTgQ1teQNwxlD98qp6sKpuB7YBq5IsARZX1bVVVcBlQ2MkSZIm2lxfo3ZUVd0D0OZHtvpS4K6h7ba32tK2vGd9WknWJdmSZMvOnTv3aeOSJElzrZebCaa77qz2Up9WVV1SVSurauXU1NQ+a06SJGkc5jqo3ddOZ9LmO1p9O3D00HbLgLtbfdk0dUmSpIk310FtE7C2La8Frhiqr0lyUJJjGNw0cF07Pborycntbs+zhsZIkiRNtP1HteMknwBeBByRZDvwNuCdwMYkZwN3AmcCVNXNSTYCW4GHgHOr6uG2q3MY3EF6MHBlmyRJkibeyIJaVb36UT469VG2Xw+sn6a+BTh+H7YmSZI0L/RyM4EkSZL2YFCTJEnqlEFNkiSpUwY1SZKkThnUJEmSOmVQkyRJ6pRBTZIkqVMGNUmSpE4Z1CRJkjplUJMkSeqUQU2SJKlTBjVJkqROGdQkSZI6ZVCTJEnqlEFNkiSpUwY1SZKkThnUJEmSOmVQkyRJ6pRBTZIkqVMGNUmSpE4Z1CRJkjplUJMkSeqUQU2SJKlTBjVJkqROGdQkSZI6ZVCTJEnqlEFNkiSpUwY1SZKkThnUJEmSOmVQkyRJ6tS8CWpJVie5Ncm2JOePux9JkqRRmxdBLcki4APAS4FjgVcnOXa8XUmSJI3WvAhqwCpgW1V9t6p+AlwOnD7mniRJkkZqvgS1pcBdQ+vbW02SJGliparG3cNjSnImcFpVvaGtvxZYVVVv3GO7dcC6tvos4NY5bXRuHQF8b9xN6HHxt5vf/P3mL3+7+W3Sf79nVtXUnsX9x9HJ47AdOHpofRlw954bVdUlwCVz1dQ4JdlSVSvH3Ydmz99ufvP3m7/87ea3hfr7zZdTn18HViQ5JsmBwBpg05h7kiRJGql5cUStqh5Kch7wJ8Ai4MNVdfOY25IkSRqpeRHUAKrqi8AXx91HRxbEKd4J5W83v/n7zV/+dvPbgvz95sXNBJIkSQvRfLlGTZIkacExqM0jST6cZEeSm8bdi2YvydFJrk5yS5Kbk7xp3D1pZpI8Kcl1Sb7Vfru3j7snzV6SRUm+meQL4+5Fs5PkjiQ3JrkhyZZx9zOXPPU5jyR5IfAAcFlVHT/ufjQ7SZYAS6rqG0kOBa4HzqiqrWNuTY8hSYAnV9UDSQ4ArgHeVFX/e8ytaRaS/DtgJbC4ql427n40c0nuAFZW1SQ/R21aHlGbR6rqz4Dvj7sPPT5VdU9VfaMt7wJuwTdszAs18EBbPaBN/i93HkmyDPgN4IPj7kWaDYOaNAZJlgMnAl8bbyeaqXba7AZgB3BVVfnbzS/vAd4K/HTcjehxKeBPk1zf3kK0YBjUpDmW5BDg08Cbq+pH4+5HM1NVD1fVCQzejLIqiZcfzBNJXgbsqKrrx92LHrdTqup5wEuBc9ulQAuCQU2aQ+36pk8DH6+qz4y7H81eVf0A+AqwesytaOZOAV7RrnO6HHhxko+NtyXNRlXd3eY7gM8Cq8bb0dwxqElzpF2Q/iHglqr6/XH3o5lLMpXkKW35YODXgO+MtyvNVFVdUFXLqmo5g1cQfrmqXjPmtjRDSZ7cbsAiyZOBlwAL5ukHBrV5JMkngGuBZyXZnuTscfekWTkFeC2D/83f0KZfH3dTmpElwNVJvs3g3cNXVZWPeJDmxlHANUm+BVwH/M+q+tKYe5ozPp5DkiSpUx5RkyRJ6pRBTZIkqVMGNUmSpE4Z1CRJkjplUJMkSeqUQU3SgpPk4fZ4lJuSfH73M9L2sv0Jw49SSfKKJOePvlNJC52P55C04CR5oKoOacsbgP9TVev3sv3rgJVVdd4ctShJAOw/7gYkacyuBZ4DkGQVg5d3Hwz8DfB64Hbgd4CDk7wA+L32+cqqOi/JpcCPgJXA04C3VtWnkuwHvB/41baP/YAPV9Wn5vBvkzTPeepT0oKVZBFwKrCplb4DvLCqTgT+M/BfquonbfmTVXVCVX1yml0tAV4AvAx4Z6u9ElgO/ArwBuD5o/o7JE0uj6hJWogOTnIDgyB1PXBVq/8isCHJCqCAA2a4v89V1U+BrUmOarUXAH/c6vcmuXqfdS9pwfCImqSF6G+q6gTgmcCBwLmt/g7g6qo6Hng58KQZ7u/BoeXsMZekx82gJmnBqqofAv8W+PdJDmBwRO3/to9fN7TpLuDQWe7+GuBVSfZrR9le9MS6lbQQGdQkLWhV9U3gW8Aa4L8Bv5fkz4FFQ5tdDRzbHunxWzPc9aeB7cBNwB8CXwN+uM8al7Qg+HgOSRqRJIdU1QNJngpcB5xSVfeOuy9J84c3E0jS6HyhPUz3QOAdhjRJs+URNUmSpE55jZokSVKnDGqSJEmdMqhJkiR1yqAmSZLUKYOaJElSpwxqkiRJnfr/bEVZTTgnJAQ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data:image/png;base64,iVBORw0KGgoAAAANSUhEUgAAAmoAAAFNCAYAAACwk0NsAAAABHNCSVQICAgIfAhkiAAAAAlwSFlzAAALEgAACxIB0t1+/AAAADh0RVh0U29mdHdhcmUAbWF0cGxvdGxpYiB2ZXJzaW9uMy4yLjIsIGh0dHA6Ly9tYXRwbG90bGliLm9yZy+WH4yJAAAZpklEQVR4nO3df9TedX3f8eeL8EMqpILcYEzQ0C3TAlWQLMPhrJNOYqvCdLRxR4kOTzYOOD1z88DO2ay1Wd2OdooKLfMHQa2Y+ovoxJYT0R46JgZFgSAjFQoZPxKxarAdFnzvj+uTehluwn1Drvv63Nf9fJzzPd/v9319P9/rfef655Xvz1QVkiRJ6s9+425AkiRJ0zOoSZIkdcqgJkmS1CmDmiRJUqcMapIkSZ0yqEmSJHXKoCZJjyHJHyT5T+PuQ9LCE5+jJmkSJbkDOAp4GHgA+BJwXlU98BjjXge8oapeMOoeJemxeERN0iR7eVUdApwAnAhcMOZ+JGlWDGqSJl5V3Qv8CYPARpLzk/xFkl1Jtib5563+y8AfAM9P8kCSH7T6pUl+ty2/KMn2JG9JsiPJPUlev/u7kjw1yeeT/CjJ15P8bpJr2mdJ8t/buB8m+XaS4+f2X0PSfGJQkzTxkiwDXgpsa6W/AP4J8IvA24GPJVlSVbcA/wa4tqoOqaqnPMoun9bGLgXOBj6Q5LD22QeAH7dt1rZpt5cALwT+AfAU4LeA+/fJHylpIhnUJE2yzyXZBdwF7ADeBlBVf1xVd1fVT6vqk8BtwKpZ7Pdvgd+pqr+tqi8yuAbuWUkWAa8C3lZVf11VW4ENe4w7FHg2g2uEb6mqe57oHylpchnUJE2yM6rqUOBFDMLREQBJzkpyQ5IftNObx+/+bIbur6qHhtb/GjgEmAL2ZxAMd/u75ar6MvB+Bkfd7ktySZLFs/+zJC0UBjVJE6+qvgpcCrwryTOB/wGcBzy1nd68CcjuzZ/AV+0EHgKWDdWO3qOXC6vqJOA4BqdA/8MT+D5JE86gJmmheA/wzxhcV1YMQhXtRoDhC/rvA5YlOXC2X1BVDwOfAX47yS8keTZw1u7Pk/zDJP8oyQEMrmP7fwweHyJJ0zKoSVoQqmoncBnwFuDdwLUMQtmvAH8+tOmXgZuBe5N873F81XkMbjS4F/go8AngwfbZYgZH8/4K+EsGNxK863F8h6QFwgfeStIIJfmvwNOqau1jbixJe/CImiTtQ0meneQ57Zlpqxg8vuOz4+5L0vy0/7gbkKQJcyiD051PZ/BIkHcDV4y1I0nzlqc+JUmSOuWpT0mSpE4Z1CRJkjo1sdeoHXHEEbV8+fJxtyFJkvSYrr/++u9V1dSe9YkNasuXL2fLli3jbkOSJOkxJfnL6eqe+pQkSeqUQU2SJKlTBjVJkqROGdQkSZI6ZVCTJEnqlEFNkiSpUwY1SZKkThnUJEmSOmVQkyRJ6pRBTZIkqVMGNUmSpE5N7Ls+Z+MFx/zquFuYeNfc/tVxtyBJ0rzjETVJkqROGdQkSZI6ZVCTJEnqlEFNkiSpUwY1SZKkThnUJEmSOmVQkyRJ6pRBTZIkqVMGNUmSpE4Z1CRJkjplUJMkSeqUQU2SJKlTBjVJkqROGdQkSZI6ZVCTJEnqlEFNkiSpUwY1SZKkThnUJEmSOjXSoJbkKUk+leQ7SW5J8vwkhye5KsltbX7Y0PYXJNmW5NYkpw3VT0pyY/vswiQZZd+SJEk9GPURtfcCX6qqZwPPBW4Bzgc2V9UKYHNbJ8mxwBrgOGA1cFGSRW0/FwPrgBVtWj3iviVJksZuZEEtyWLghcCHAKrqJ1X1A+B0YEPbbANwRls+Hbi8qh6sqtuBbcCqJEuAxVV1bVUVcNnQGEmSpIk1yiNqvwTsBD6S5JtJPpjkycBRVXUPQJsf2bZfCtw1NH57qy1ty3vWJUmSJtoog9r+wPOAi6vqRODHtNOcj2K6685qL/VH7iBZl2RLki07d+6cbb+SJEldGWVQ2w5sr6qvtfVPMQhu97XTmbT5jqHtjx4avwy4u9WXTVN/hKq6pKpWVtXKqampffaHSJIkjcPIglpV3QvcleRZrXQqsBXYBKxttbXAFW15E7AmyUFJjmFw08B17fToriQnt7s9zxoaI0mSNLH2H/H+3wh8PMmBwHeB1zMIhxuTnA3cCZwJUFU3J9nIIMw9BJxbVQ+3/ZwDXAocDFzZJkmSpIk20qBWVTcAK6f56NRH2X49sH6a+hbg+H3bnSRJUt98M4EkSVKnDGqSJEmdMqhJkiR1yqAmSZLUKYOaJElSpwxqkiRJnTKoSZIkdcqgJkmS1CmDmiRJUqcMapIkSZ0yqEmSJHXKoCZJktQpg5okSVKnDGqSJEmdMqhJkiR1yqAmSZLUKYOaJElSpwxqkiRJnTKoSZIkdcqgJkmS1CmDmiRJUqcMapIkSZ0yqEmSJHXKoCZJktQpg5okSVKnDGqSJEmdMqhJkiR1yqAmSZLUKYOaJElSpwxqkiRJnRppUEtyR5Ibk9yQZEurHZ7kqiS3tflhQ9tfkGRbkluTnDZUP6ntZ1uSC5NklH1LkiT1YC6OqP3Tqjqhqla29fOBzVW1Atjc1klyLLAGOA5YDVyUZFEbczGwDljRptVz0LckSdJYjePU5+nAhra8AThjqH55VT1YVbcD24BVSZYAi6vq2qoq4LKhMZIkSRNr1EGtgD9Ncn2Sda12VFXdA9DmR7b6UuCuobHbW21pW96zLkmSNNH2H/H+T6mqu5McCVyV5Dt72Xa6685qL/VH7mAQBtcBPOMZz5htr5IkSV0Z6RG1qrq7zXcAnwVWAfe105m0+Y62+Xbg6KHhy4C7W33ZNPXpvu+SqlpZVSunpqb25Z8iSZI050YW1JI8Ocmhu5eBlwA3AZuAtW2ztcAVbXkTsCbJQUmOYXDTwHXt9OiuJCe3uz3PGhojSZI0sUZ56vMo4LPtSRr7A39UVV9K8nVgY5KzgTuBMwGq6uYkG4GtwEPAuVX1cNvXOcClwMHAlW2SJEmaaCMLalX1XeC509TvB059lDHrgfXT1LcAx+/rHiVJknrmmwkkSZI6ZVCTJEnqlEFNkiSpUwY1SZKkThnUJEmSOmVQkyRJ6pRBTZIkqVMGNUmSpE4Z1CRJkjplUJMkSerUKN/1KUmaYNve9C/H3cLE+/vv/aNxt6Ax84iaJElSpwxqkiRJnfLUp6Sx+eLzXj3uFiber3/jE+NuQdIT4BE1SZKkThnUJEmSOmVQkyRJ6pRBTZIkqVMGNUmSpE4Z1CRJkjrl4zkkSVpg7vvc+8bdwoJw1BlvfML78IiaJElSpwxqkiRJnTKoSZIkdcqgJkmS1CmDmiRJUqcMapIkSZ0yqEmSJHXKoCZJktQpg5okSVKnRh7UkixK8s0kX2jrhye5KsltbX7Y0LYXJNmW5NYkpw3VT0pyY/vswiQZdd+SJEnjNhdH1N4E3DK0fj6wuapWAJvbOkmOBdYAxwGrgYuSLGpjLgbWASvatHoO+pYkSRqrkQa1JMuA3wA+OFQ+HdjQljcAZwzVL6+qB6vqdmAbsCrJEmBxVV1bVQVcNjRGkiRpYo36iNp7gLcCPx2qHVVV9wC0+ZGtvhS4a2i77a22tC3vWZckSZpoIwtqSV4G7Kiq62c6ZJpa7aU+3XeuS7IlyZadO3fO8GslSZL6NMojaqcAr0hyB3A58OIkHwPua6czafMdbfvtwNFD45cBd7f6smnqj1BVl1TVyqpaOTU1tS//FkmSpDk3sqBWVRdU1bKqWs7gJoEvV9VrgE3A2rbZWuCKtrwJWJPkoCTHMLhp4Lp2enRXkpPb3Z5nDY2RJEmaWPuP4TvfCWxMcjZwJ3AmQFXdnGQjsBV4CDi3qh5uY84BLgUOBq5skyRJ0kSbk6BWVV8BvtKW7wdOfZTt1gPrp6lvAY4fXYeSJEn98c0EkiRJnTKoSZIkdcqgJkmS1CmDmiRJUqcMapIkSZ2aUVBLsnkmNUmSJO07e308R5InAb8AHJHkMH72OqfFwNNH3JskSdKC9ljPUfvXwJsZhLLr+VlQ+xHwgRH2JUmStODtNahV1XuB9yZ5Y1W9b456kiRJEjN8M0FVvS/JPwaWD4+pqstG1JckSdKCN6OgluSjwN8DbgB2v3+zAIOaJEnSiMz0XZ8rgWOrqkbZjCRJkn5mps9Ruwl42igbkSRJ0s+b6RG1I4CtSa4DHtxdrKpXjKQrSZIkzTio/fYom5AkSdIjzfSuz6+OuhFJkiT9vJne9bmLwV2eAAcCBwA/rqrFo2pMkiRpoZvpEbVDh9eTnAGsGklH0iycf/yrx93CgvDOmz4x7hYkaUGa6V2fP6eqPge8eB/3IkmSpCEzPfX5yqHV/Rg8V81nqkmSJI3QTO/6fPnQ8kPAHcDp+7wbSZIk/Z2ZXqP2+lE3IkmSpJ83o2vUkixL8tkkO5Lcl+TTSZaNujlJkqSFbKY3E3wE2AQ8HVgKfL7VJEmSNCIzDWpTVfWRqnqoTZcCUyPsS5IkacGbaVD7XpLXJFnUptcA94+yMUmSpIVupkHtXwG/CdwL3AP8C8AbDCRJkkZopo/neAewtqr+CiDJ4cC7GAQ4SZIkjcBMj6g9Z3dIA6iq7wMnjqYlSZIkwcyD2n5JDtu90o6ozfRonCRJkh6HmYatdwP/K8mnGLw66jeB9SPrSpIkSTM7olZVlwGvAu4DdgKvrKqP7m1MkicluS7Jt5LcnOTtrX54kquS3Nbmw0fqLkiyLcmtSU4bqp+U5Mb22YVJ8nj+WEmSpPlkpqc+qaqtVfX+qnpfVW2dwZAHgRdX1XOBE4DVSU4Gzgc2V9UKYHNbJ8mxwBrgOGA1cFGSRW1fFwPrgBVtWj3TviVJkuarGQe12aqBB9rqAW0qBi9z39DqG4Az2vLpwOVV9WBV3Q5sA1YlWQIsrqprq6qAy4bGSJIkTayRBTWA9nDcG4AdwFVV9TXgqKq6B6DNj2ybLwXuGhq+vdWWtuU965IkSRNtpEGtqh6uqhOAZQyOjh2/l82nu+6s9lJ/5A6SdUm2JNmyc+fO2TcsSZLUkZEGtd2q6gfAVxhcW3ZfO51Jm+9om20Hjh4atgy4u9WXTVOf7nsuqaqVVbVyaspXkUqSpPltZEEtyVSSp7Tlg4FfA74DbALWts3WAle05U3AmiQHJTmGwU0D17XTo7uSnNzu9jxraIwkSdLEGuVDa5cAG9qdm/sBG6vqC0muBTYmORu4EzgToKpuTrIR2Ao8BJxbVQ+3fZ0DXAocDFzZJkmSpIk2sqBWVd9mmtdMVdX9wKmPMmY90zxIt6q2AHu7vk2SJGnizMk1apIkSZo9g5okSVKnDGqSJEmdMqhJkiR1yqAmSZLUKYOaJElSpwxqkiRJnTKoSZIkdcqgJkmS1CmDmiRJUqcMapIkSZ0yqEmSJHXKoCZJktQpg5okSVKnDGqSJEmdMqhJkiR1yqAmSZLUKYOaJElSpwxqkiRJnTKoSZIkdcqgJkmS1CmDmiRJUqcMapIkSZ0yqEmSJHXKoCZJktQpg5okSVKnDGqSJEmdMqhJkiR1yqAmSZLUKYOaJElSp0YW1JIcneTqJLckuTnJm1r98CRXJbmtzQ8bGnNBkm1Jbk1y2lD9pCQ3ts8uTJJR9S1JktSLUR5Rewh4S1X9MnAycG6SY4Hzgc1VtQLY3NZpn60BjgNWAxclWdT2dTGwDljRptUj7FuSJKkLIwtqVXVPVX2jLe8CbgGWAqcDG9pmG4Az2vLpwOVV9WBV3Q5sA1YlWQIsrqprq6qAy4bGSJIkTaw5uUYtyXLgROBrwFFVdQ8MwhxwZNtsKXDX0LDtrba0Le9ZlyRJmmgjD2pJDgE+Dby5qn60t02nqdVe6tN917okW5Js2blz5+yblSRJ6shIg1qSAxiEtI9X1Wda+b52OpM239Hq24Gjh4YvA+5u9WXT1B+hqi6pqpVVtXJqamrf/SGSJEljMMq7PgN8CLilqn5/6KNNwNq2vBa4Yqi+JslBSY5hcNPAde306K4kJ7d9njU0RpIkaWLtP8J9nwK8FrgxyQ2t9h+BdwIbk5wN3AmcCVBVNyfZCGxlcMfouVX1cBt3DnApcDBwZZskSZIm2siCWlVdw/TXlwGc+ihj1gPrp6lvAY7fd91JkiT1zzcTSJIkdcqgJkmS1CmDmiRJUqcMapIkSZ0yqEmSJHXKoCZJktQpg5okSVKnDGqSJEmdMqhJkiR1yqAmSZLUKYOaJElSpwxqkiRJnTKoSZIkdcqgJkmS1CmDmiRJUqcMapIkSZ0yqEmSJHXKoCZJktQpg5okSVKnDGqSJEmdMqhJkiR1yqAmSZLUKYOaJElSpwxqkiRJnTKoSZIkdcqgJkmS1CmDmiRJUqcMapIkSZ0yqEmSJHXKoCZJktQpg5okSVKnRhbUknw4yY4kNw3VDk9yVZLb2vywoc8uSLItya1JThuqn5TkxvbZhUkyqp4lSZJ6MsojapcCq/eonQ9srqoVwOa2TpJjgTXAcW3MRUkWtTEXA+uAFW3ac5+SJEkTaWRBrar+DPj+HuXTgQ1teQNwxlD98qp6sKpuB7YBq5IsARZX1bVVVcBlQ2MkSZIm2lxfo3ZUVd0D0OZHtvpS4K6h7ba32tK2vGd9WknWJdmSZMvOnTv3aeOSJElzrZebCaa77qz2Up9WVV1SVSurauXU1NQ+a06SJGkc5jqo3ddOZ9LmO1p9O3D00HbLgLtbfdk0dUmSpIk310FtE7C2La8Frhiqr0lyUJJjGNw0cF07Pborycntbs+zhsZIkiRNtP1HteMknwBeBByRZDvwNuCdwMYkZwN3AmcCVNXNSTYCW4GHgHOr6uG2q3MY3EF6MHBlmyRJkibeyIJaVb36UT469VG2Xw+sn6a+BTh+H7YmSZI0L/RyM4EkSZL2YFCTJEnqlEFNkiSpUwY1SZKkThnUJEmSOmVQkyRJ6pRBTZIkqVMGNUmSpE4Z1CRJkjplUJMkSeqUQU2SJKlTBjVJkqROGdQkSZI6ZVCTJEnqlEFNkiSpUwY1SZKkThnUJEmSOmVQkyRJ6pRBTZIkqVMGNUmSpE4Z1CRJkjplUJMkSeqUQU2SJKlTBjVJkqROGdQkSZI6ZVCTJEnqlEFNkiSpUwY1SZKkThnUJEmSOmVQkyRJ6tS8CWpJVie5Ncm2JOePux9JkqRRmxdBLcki4APAS4FjgVcnOXa8XUmSJI3WvAhqwCpgW1V9t6p+AlwOnD7mniRJkkZqvgS1pcBdQ+vbW02SJGliparG3cNjSnImcFpVvaGtvxZYVVVv3GO7dcC6tvos4NY5bXRuHQF8b9xN6HHxt5vf/P3mL3+7+W3Sf79nVtXUnsX9x9HJ47AdOHpofRlw954bVdUlwCVz1dQ4JdlSVSvH3Ydmz99ufvP3m7/87ea3hfr7zZdTn18HViQ5JsmBwBpg05h7kiRJGql5cUStqh5Kch7wJ8Ai4MNVdfOY25IkSRqpeRHUAKrqi8AXx91HRxbEKd4J5W83v/n7zV/+dvPbgvz95sXNBJIkSQvRfLlGTZIkacExqM0jST6cZEeSm8bdi2YvydFJrk5yS5Kbk7xp3D1pZpI8Kcl1Sb7Vfru3j7snzV6SRUm+meQL4+5Fs5PkjiQ3JrkhyZZx9zOXPPU5jyR5IfAAcFlVHT/ufjQ7SZYAS6rqG0kOBa4HzqiqrWNuTY8hSYAnV9UDSQ4ArgHeVFX/e8ytaRaS/DtgJbC4ql427n40c0nuAFZW1SQ/R21aHlGbR6rqz4Dvj7sPPT5VdU9VfaMt7wJuwTdszAs18EBbPaBN/i93HkmyDPgN4IPj7kWaDYOaNAZJlgMnAl8bbyeaqXba7AZgB3BVVfnbzS/vAd4K/HTcjehxKeBPk1zf3kK0YBjUpDmW5BDg08Cbq+pH4+5HM1NVD1fVCQzejLIqiZcfzBNJXgbsqKrrx92LHrdTqup5wEuBc9ulQAuCQU2aQ+36pk8DH6+qz4y7H81eVf0A+AqwesytaOZOAV7RrnO6HHhxko+NtyXNRlXd3eY7gM8Cq8bb0dwxqElzpF2Q/iHglqr6/XH3o5lLMpXkKW35YODXgO+MtyvNVFVdUFXLqmo5g1cQfrmqXjPmtjRDSZ7cbsAiyZOBlwAL5ukHBrV5JMkngGuBZyXZnuTscfekWTkFeC2D/83f0KZfH3dTmpElwNVJvs3g3cNXVZWPeJDmxlHANUm+BVwH/M+q+tKYe5ozPp5DkiSpUx5RkyRJ6pRBTZIkqVMGNUmSpE4Z1CRJkjplUJMkSeqUQU3SgpPk4fZ4lJuSfH73M9L2sv0Jw49SSfKKJOePvlNJC52P55C04CR5oKoOacsbgP9TVev3sv3rgJVVdd4ctShJAOw/7gYkacyuBZ4DkGQVg5d3Hwz8DfB64Hbgd4CDk7wA+L32+cqqOi/JpcCPgJXA04C3VtWnkuwHvB/41baP/YAPV9Wn5vBvkzTPeepT0oKVZBFwKrCplb4DvLCqTgT+M/BfquonbfmTVXVCVX1yml0tAV4AvAx4Z6u9ElgO/ArwBuD5o/o7JE0uj6hJWogOTnIDgyB1PXBVq/8isCHJCqCAA2a4v89V1U+BrUmOarUXAH/c6vcmuXqfdS9pwfCImqSF6G+q6gTgmcCBwLmt/g7g6qo6Hng58KQZ7u/BoeXsMZekx82gJmnBqqofAv8W+PdJDmBwRO3/to9fN7TpLuDQWe7+GuBVSfZrR9le9MS6lbQQGdQkLWhV9U3gW8Aa4L8Bv5fkz4FFQ5tdDRzbHunxWzPc9aeB7cBNwB8CXwN+uM8al7Qg+HgOSRqRJIdU1QNJngpcB5xSVfeOuy9J84c3E0jS6HyhPUz3QOAdhjRJs+URNUmSpE55jZokSVKnDGqSJEmdMqhJkiR1yqAmSZLUKYOaJElSpwxqkiRJnfr/bEVZTTgnJAQ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data:image/png;base64,iVBORw0KGgoAAAANSUhEUgAAAmoAAAFNCAYAAACwk0NsAAAABHNCSVQICAgIfAhkiAAAAAlwSFlzAAALEgAACxIB0t1+/AAAADh0RVh0U29mdHdhcmUAbWF0cGxvdGxpYiB2ZXJzaW9uMy4yLjIsIGh0dHA6Ly9tYXRwbG90bGliLm9yZy+WH4yJAAAZpklEQVR4nO3df9TedX3f8eeL8EMqpILcYEzQ0C3TAlWQLMPhrJNOYqvCdLRxR4kOTzYOOD1z88DO2ay1Wd2OdooKLfMHQa2Y+ovoxJYT0R46JgZFgSAjFQoZPxKxarAdFnzvj+uTehluwn1Drvv63Nf9fJzzPd/v9319P9/rfef655Xvz1QVkiRJ6s9+425AkiRJ0zOoSZIkdcqgJkmS1CmDmiRJUqcMapIkSZ0yqEmSJHXKoCZJjyHJHyT5T+PuQ9LCE5+jJmkSJbkDOAp4GHgA+BJwXlU98BjjXge8oapeMOoeJemxeERN0iR7eVUdApwAnAhcMOZ+JGlWDGqSJl5V3Qv8CYPARpLzk/xFkl1Jtib5563+y8AfAM9P8kCSH7T6pUl+ty2/KMn2JG9JsiPJPUlev/u7kjw1yeeT/CjJ15P8bpJr2mdJ8t/buB8m+XaS4+f2X0PSfGJQkzTxkiwDXgpsa6W/AP4J8IvA24GPJVlSVbcA/wa4tqoOqaqnPMoun9bGLgXOBj6Q5LD22QeAH7dt1rZpt5cALwT+AfAU4LeA+/fJHylpIhnUJE2yzyXZBdwF7ADeBlBVf1xVd1fVT6vqk8BtwKpZ7Pdvgd+pqr+tqi8yuAbuWUkWAa8C3lZVf11VW4ENe4w7FHg2g2uEb6mqe57oHylpchnUJE2yM6rqUOBFDMLREQBJzkpyQ5IftNObx+/+bIbur6qHhtb/GjgEmAL2ZxAMd/u75ar6MvB+Bkfd7ktySZLFs/+zJC0UBjVJE6+qvgpcCrwryTOB/wGcBzy1nd68CcjuzZ/AV+0EHgKWDdWO3qOXC6vqJOA4BqdA/8MT+D5JE86gJmmheA/wzxhcV1YMQhXtRoDhC/rvA5YlOXC2X1BVDwOfAX47yS8keTZw1u7Pk/zDJP8oyQEMrmP7fwweHyJJ0zKoSVoQqmoncBnwFuDdwLUMQtmvAH8+tOmXgZuBe5N873F81XkMbjS4F/go8AngwfbZYgZH8/4K+EsGNxK863F8h6QFwgfeStIIJfmvwNOqau1jbixJe/CImiTtQ0meneQ57Zlpqxg8vuOz4+5L0vy0/7gbkKQJcyiD051PZ/BIkHcDV4y1I0nzlqc+JUmSOuWpT0mSpE4Z1CRJkjo1sdeoHXHEEbV8+fJxtyFJkvSYrr/++u9V1dSe9YkNasuXL2fLli3jbkOSJOkxJfnL6eqe+pQkSeqUQU2SJKlTBjVJkqROGdQkSZI6ZVCTJEnqlEFNkiSpUwY1SZKkThnUJEmSOmVQkyRJ6pRBTZIkqVMGNUmSpE5N7Ls+Z+MFx/zquFuYeNfc/tVxtyBJ0rzjETVJkqROGdQkSZI6ZVCTJEnqlEFNkiSpUwY1SZKkThnUJEmSOmVQkyRJ6pRBTZIkqVMGNUmSpE4Z1CRJkjplUJMkSeqUQU2SJKlTBjVJkqROGdQkSZI6ZVCTJEnqlEFNkiSpUwY1SZKkThnUJEmSOjXSoJbkKUk+leQ7SW5J8vwkhye5KsltbX7Y0PYXJNmW5NYkpw3VT0pyY/vswiQZZd+SJEk9GPURtfcCX6qqZwPPBW4Bzgc2V9UKYHNbJ8mxwBrgOGA1cFGSRW0/FwPrgBVtWj3iviVJksZuZEEtyWLghcCHAKrqJ1X1A+B0YEPbbANwRls+Hbi8qh6sqtuBbcCqJEuAxVV1bVUVcNnQGEmSpIk1yiNqvwTsBD6S5JtJPpjkycBRVXUPQJsf2bZfCtw1NH57qy1ty3vWJUmSJtoog9r+wPOAi6vqRODHtNOcj2K6685qL/VH7iBZl2RLki07d+6cbb+SJEldGWVQ2w5sr6qvtfVPMQhu97XTmbT5jqHtjx4avwy4u9WXTVN/hKq6pKpWVtXKqampffaHSJIkjcPIglpV3QvcleRZrXQqsBXYBKxttbXAFW15E7AmyUFJjmFw08B17fToriQnt7s9zxoaI0mSNLH2H/H+3wh8PMmBwHeB1zMIhxuTnA3cCZwJUFU3J9nIIMw9BJxbVQ+3/ZwDXAocDFzZJkmSpIk20qBWVTcAK6f56NRH2X49sH6a+hbg+H3bnSRJUt98M4EkSVKnDGqSJEmdMqhJkiR1yqAmSZLUKYOaJElSpwxqkiRJnTKoSZIkdcqgJkmS1CmDmiRJUqcMapIkSZ0yqEmSJHXKoCZJktQpg5okSVKnDGqSJEmdMqhJkiR1yqAmSZLUKYOaJElSpwxqkiRJnTKoSZIkdcqgJkmS1CmDmiRJUqcMapIkSZ0yqEmSJHXKoCZJktQpg5okSVKnDGqSJEmdMqhJkiR1yqAmSZLUKYOaJElSpwxqkiRJnRppUEtyR5Ibk9yQZEurHZ7kqiS3tflhQ9tfkGRbkluTnDZUP6ntZ1uSC5NklH1LkiT1YC6OqP3Tqjqhqla29fOBzVW1Atjc1klyLLAGOA5YDVyUZFEbczGwDljRptVz0LckSdJYjePU5+nAhra8AThjqH55VT1YVbcD24BVSZYAi6vq2qoq4LKhMZIkSRNr1EGtgD9Ncn2Sda12VFXdA9DmR7b6UuCuobHbW21pW96zLkmSNNH2H/H+T6mqu5McCVyV5Dt72Xa6685qL/VH7mAQBtcBPOMZz5htr5IkSV0Z6RG1qrq7zXcAnwVWAfe105m0+Y62+Xbg6KHhy4C7W33ZNPXpvu+SqlpZVSunpqb25Z8iSZI050YW1JI8Ocmhu5eBlwA3AZuAtW2ztcAVbXkTsCbJQUmOYXDTwHXt9OiuJCe3uz3PGhojSZI0sUZ56vMo4LPtSRr7A39UVV9K8nVgY5KzgTuBMwGq6uYkG4GtwEPAuVX1cNvXOcClwMHAlW2SJEmaaCMLalX1XeC509TvB059lDHrgfXT1LcAx+/rHiVJknrmmwkkSZI6ZVCTJEnqlEFNkiSpUwY1SZKkThnUJEmSOmVQkyRJ6pRBTZIkqVMGNUmSpE4Z1CRJkjplUJMkSerUKN/1KUmaYNve9C/H3cLE+/vv/aNxt6Ax84iaJElSpwxqkiRJnfLUp6Sx+eLzXj3uFiber3/jE+NuQdIT4BE1SZKkThnUJEmSOmVQkyRJ6pRBTZIkqVMGNUmSpE4Z1CRJkjrl4zkkSVpg7vvc+8bdwoJw1BlvfML78IiaJElSpwxqkiRJnTKoSZIkdcqgJkmS1CmDmiRJUqcMapIkSZ0yqEmSJHXKoCZJktQpg5okSVKnRh7UkixK8s0kX2jrhye5KsltbX7Y0LYXJNmW5NYkpw3VT0pyY/vswiQZdd+SJEnjNhdH1N4E3DK0fj6wuapWAJvbOkmOBdYAxwGrgYuSLGpjLgbWASvatHoO+pYkSRqrkQa1JMuA3wA+OFQ+HdjQljcAZwzVL6+qB6vqdmAbsCrJEmBxVV1bVQVcNjRGkiRpYo36iNp7gLcCPx2qHVVV9wC0+ZGtvhS4a2i77a22tC3vWZckSZpoIwtqSV4G7Kiq62c6ZJpa7aU+3XeuS7IlyZadO3fO8GslSZL6NMojaqcAr0hyB3A58OIkHwPua6czafMdbfvtwNFD45cBd7f6smnqj1BVl1TVyqpaOTU1tS//FkmSpDk3sqBWVRdU1bKqWs7gJoEvV9VrgE3A2rbZWuCKtrwJWJPkoCTHMLhp4Lp2enRXkpPb3Z5nDY2RJEmaWPuP4TvfCWxMcjZwJ3AmQFXdnGQjsBV4CDi3qh5uY84BLgUOBq5skyRJ0kSbk6BWVV8BvtKW7wdOfZTt1gPrp6lvAY4fXYeSJEn98c0EkiRJnTKoSZIkdcqgJkmS1CmDmiRJUqcMapIkSZ2aUVBLsnkmNUmSJO07e308R5InAb8AHJHkMH72OqfFwNNH3JskSdKC9ljPUfvXwJsZhLLr+VlQ+xHwgRH2JUmStODtNahV1XuB9yZ5Y1W9b456kiRJEjN8M0FVvS/JPwaWD4+pqstG1JckSdKCN6OgluSjwN8DbgB2v3+zAIOaJEnSiMz0XZ8rgWOrqkbZjCRJkn5mps9Ruwl42igbkSRJ0s+b6RG1I4CtSa4DHtxdrKpXjKQrSZIkzTio/fYom5AkSdIjzfSuz6+OuhFJkiT9vJne9bmLwV2eAAcCBwA/rqrFo2pMkiRpoZvpEbVDh9eTnAGsGklH0iycf/yrx93CgvDOmz4x7hYkaUGa6V2fP6eqPge8eB/3IkmSpCEzPfX5yqHV/Rg8V81nqkmSJI3QTO/6fPnQ8kPAHcDp+7wbSZIk/Z2ZXqP2+lE3IkmSpJ83o2vUkixL8tkkO5Lcl+TTSZaNujlJkqSFbKY3E3wE2AQ8HVgKfL7VJEmSNCIzDWpTVfWRqnqoTZcCUyPsS5IkacGbaVD7XpLXJFnUptcA94+yMUmSpIVupkHtXwG/CdwL3AP8C8AbDCRJkkZopo/neAewtqr+CiDJ4cC7GAQ4SZIkjcBMj6g9Z3dIA6iq7wMnjqYlSZIkwcyD2n5JDtu90o6ozfRonCRJkh6HmYatdwP/K8mnGLw66jeB9SPrSpIkSTM7olZVlwGvAu4DdgKvrKqP7m1MkicluS7Jt5LcnOTtrX54kquS3Nbmw0fqLkiyLcmtSU4bqp+U5Mb22YVJ8nj+WEmSpPlkpqc+qaqtVfX+qnpfVW2dwZAHgRdX1XOBE4DVSU4Gzgc2V9UKYHNbJ8mxwBrgOGA1cFGSRW1fFwPrgBVtWj3TviVJkuarGQe12aqBB9rqAW0qBi9z39DqG4Az2vLpwOVV9WBV3Q5sA1YlWQIsrqprq6qAy4bGSJIkTayRBTWA9nDcG4AdwFVV9TXgqKq6B6DNj2ybLwXuGhq+vdWWtuU965IkSRNtpEGtqh6uqhOAZQyOjh2/l82nu+6s9lJ/5A6SdUm2JNmyc+fO2TcsSZLUkZEGtd2q6gfAVxhcW3ZfO51Jm+9om20Hjh4atgy4u9WXTVOf7nsuqaqVVbVyaspXkUqSpPltZEEtyVSSp7Tlg4FfA74DbALWts3WAle05U3AmiQHJTmGwU0D17XTo7uSnNzu9jxraIwkSdLEGuVDa5cAG9qdm/sBG6vqC0muBTYmORu4EzgToKpuTrIR2Ao8BJxbVQ+3fZ0DXAocDFzZJkmSpIk2sqBWVd9mmtdMVdX9wKmPMmY90zxIt6q2AHu7vk2SJGnizMk1apIkSZo9g5okSVKnDGqSJEmdMqhJkiR1yqAmSZLUKYOaJElSpwxqkiRJnTKoSZIkdcqgJkmS1CmDmiRJUqcMapIkSZ0yqEmSJHXKoCZJktQpg5okSVKnDGqSJEmdMqhJkiR1yqAmSZLUKYOaJElSpwxqkiRJnTKoSZIkdcqgJkmS1CmDmiRJUqcMapIkSZ0yqEmSJHXKoCZJktQpg5okSVKnDGqSJEmdMqhJkiR1yqAmSZLUKYOaJElSp0YW1JIcneTqJLckuTnJm1r98CRXJbmtzQ8bGnNBkm1Jbk1y2lD9pCQ3ts8uTJJR9S1JktSLUR5Rewh4S1X9MnAycG6SY4Hzgc1VtQLY3NZpn60BjgNWAxclWdT2dTGwDljRptUj7FuSJKkLIwtqVXVPVX2jLe8CbgGWAqcDG9pmG4Az2vLpwOVV9WBV3Q5sA1YlWQIsrqprq6qAy4bGSJIkTaw5uUYtyXLgROBrwFFVdQ8MwhxwZNtsKXDX0LDtrba0Le9ZlyRJmmgjD2pJDgE+Dby5qn60t02nqdVe6tN917okW5Js2blz5+yblSRJ6shIg1qSAxiEtI9X1Wda+b52OpM239Hq24Gjh4YvA+5u9WXT1B+hqi6pqpVVtXJqamrf/SGSJEljMMq7PgN8CLilqn5/6KNNwNq2vBa4Yqi+JslBSY5hcNPAde306K4kJ7d9njU0RpIkaWLtP8J9nwK8FrgxyQ2t9h+BdwIbk5wN3AmcCVBVNyfZCGxlcMfouVX1cBt3DnApcDBwZZskSZIm2siCWlVdw/TXlwGc+ihj1gPrp6lvAY7fd91JkiT1zzcTSJIkdcqgJkmS1CmDmiRJUqcMapIkSZ0yqEmSJHXKoCZJktQpg5okSVKnDGqSJEmdMqhJkiR1yqAmSZLUKYOaJElSpwxqkiRJnTKoSZIkdcqgJkmS1CmDmiRJUqcMapIkSZ0yqEmSJHXKoCZJktQpg5okSVKnDGqSJEmdMqhJkiR1yqAmSZLUKYOaJElSpwxqkiRJnTKoSZIkdcqgJkmS1CmDmiRJUqcMapIkSZ0yqEmSJHXKoCZJktQpg5okSVKnRhbUknw4yY4kNw3VDk9yVZLb2vywoc8uSLItya1JThuqn5TkxvbZhUkyqp4lSZJ6MsojapcCq/eonQ9srqoVwOa2TpJjgTXAcW3MRUkWtTEXA+uAFW3ac5+SJEkTaWRBrar+DPj+HuXTgQ1teQNwxlD98qp6sKpuB7YBq5IsARZX1bVVVcBlQ2MkSZIm2lxfo3ZUVd0D0OZHtvpS4K6h7ba32tK2vGd9WknWJdmSZMvOnTv3aeOSJElzrZebCaa77qz2Up9WVV1SVSurauXU1NQ+a06SJGkc5jqo3ddOZ9LmO1p9O3D00HbLgLtbfdk0dUmSpIk310FtE7C2La8Frhiqr0lyUJJjGNw0cF07Pborycntbs+zhsZIkiRNtP1HteMknwBeBByRZDvwNuCdwMYkZwN3AmcCVNXNSTYCW4GHgHOr6uG2q3MY3EF6MHBlmyRJkibeyIJaVb36UT469VG2Xw+sn6a+BTh+H7YmSZI0L/RyM4EkSZL2YFCTJEnqlEFNkiSpUwY1SZKkThnUJEmSOmVQkyRJ6pRBTZIkqVMGNUmSpE4Z1CRJkjplUJMkSeqUQU2SJKlTBjVJkqROGdQkSZI6ZVCTJEnqlEFNkiSpUwY1SZKkThnUJEmSOmVQkyRJ6pRBTZIkqVMGNUmSpE4Z1CRJkjplUJMkSeqUQU2SJKlTBjVJkqROGdQkSZI6ZVCTJEnqlEFNkiSpUwY1SZKkThnUJEmSOmVQkyRJ6tS8CWpJVie5Ncm2JOePux9JkqRRmxdBLcki4APAS4FjgVcnOXa8XUmSJI3WvAhqwCpgW1V9t6p+AlwOnD7mniRJkkZqvgS1pcBdQ+vbW02SJGliparG3cNjSnImcFpVvaGtvxZYVVVv3GO7dcC6tvos4NY5bXRuHQF8b9xN6HHxt5vf/P3mL3+7+W3Sf79nVtXUnsX9x9HJ47AdOHpofRlw954bVdUlwCVz1dQ4JdlSVSvH3Ydmz99ufvP3m7/87ea3hfr7zZdTn18HViQ5JsmBwBpg05h7kiRJGql5cUStqh5Kch7wJ8Ai4MNVdfOY25IkSRqpeRHUAKrqi8AXx91HRxbEKd4J5W83v/n7zV/+dvPbgvz95sXNBJIkSQvRfLlGTZIkacExqM0jST6cZEeSm8bdi2YvydFJrk5yS5Kbk7xp3D1pZpI8Kcl1Sb7Vfru3j7snzV6SRUm+meQL4+5Fs5PkjiQ3JrkhyZZx9zOXPPU5jyR5IfAAcFlVHT/ufjQ7SZYAS6rqG0kOBa4HzqiqrWNuTY8hSYAnV9UDSQ4ArgHeVFX/e8ytaRaS/DtgJbC4ql427n40c0nuAFZW1SQ/R21aHlGbR6rqz4Dvj7sPPT5VdU9VfaMt7wJuwTdszAs18EBbPaBN/i93HkmyDPgN4IPj7kWaDYOaNAZJlgMnAl8bbyeaqXba7AZgB3BVVfnbzS/vAd4K/HTcjehxKeBPk1zf3kK0YBjUpDmW5BDg08Cbq+pH4+5HM1NVD1fVCQzejLIqiZcfzBNJXgbsqKrrx92LHrdTqup5wEuBc9ulQAuCQU2aQ+36pk8DH6+qz4y7H81eVf0A+AqwesytaOZOAV7RrnO6HHhxko+NtyXNRlXd3eY7gM8Cq8bb0dwxqElzpF2Q/iHglqr6/XH3o5lLMpXkKW35YODXgO+MtyvNVFVdUFXLqmo5g1cQfrmqXjPmtjRDSZ7cbsAiyZOBlwAL5ukHBrV5JMkngGuBZyXZnuTscfekWTkFeC2D/83f0KZfH3dTmpElwNVJvs3g3cNXVZWPeJDmxlHANUm+BVwH/M+q+tKYe5ozPp5DkiSpUx5RkyRJ6pRBTZIkqVMGNUmSpE4Z1CRJkjplUJMkSeqUQU3SgpPk4fZ4lJuSfH73M9L2sv0Jw49SSfKKJOePvlNJC52P55C04CR5oKoOacsbgP9TVev3sv3rgJVVdd4ctShJAOw/7gYkacyuBZ4DkGQVg5d3Hwz8DfB64Hbgd4CDk7wA+L32+cqqOi/JpcCPgJXA04C3VtWnkuwHvB/41baP/YAPV9Wn5vBvkzTPeepT0oKVZBFwKrCplb4DvLCqTgT+M/BfquonbfmTVXVCVX1yml0tAV4AvAx4Z6u9ElgO/ArwBuD5o/o7JE0uj6hJWogOTnIDgyB1PXBVq/8isCHJCqCAA2a4v89V1U+BrUmOarUXAH/c6vcmuXqfdS9pwfCImqSF6G+q6gTgmcCBwLmt/g7g6qo6Hng58KQZ7u/BoeXsMZekx82gJmnBqqofAv8W+PdJDmBwRO3/to9fN7TpLuDQWe7+GuBVSfZrR9le9MS6lbQQGdQkLWhV9U3gW8Aa4L8Bv5fkz4FFQ5tdDRzbHunxWzPc9aeB7cBNwB8CXwN+uM8al7Qg+HgOSRqRJIdU1QNJngpcB5xSVfeOuy9J84c3E0jS6HyhPUz3QOAdhjRJs+URNUmSpE55jZokSVKnDGqSJEmdMqhJkiR1yqAmSZLUKYOaJElSpwxqkiRJnfr/bEVZTTgnJAQAAAAASUVORK5CYI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5" name="Picture 11" descr="C:\Users\Dell\Downloads\New folder\download (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445" y="2204861"/>
            <a:ext cx="6799075" cy="366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0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12417F-D1F5-42E2-AFD8-5E85722671B3}"/>
              </a:ext>
            </a:extLst>
          </p:cNvPr>
          <p:cNvSpPr>
            <a:spLocks noGrp="1"/>
          </p:cNvSpPr>
          <p:nvPr>
            <p:ph type="title"/>
          </p:nvPr>
        </p:nvSpPr>
        <p:spPr>
          <a:xfrm>
            <a:off x="838200" y="365125"/>
            <a:ext cx="10515600" cy="760511"/>
          </a:xfrm>
        </p:spPr>
        <p:txBody>
          <a:bodyPr>
            <a:normAutofit/>
          </a:bodyPr>
          <a:lstStyle/>
          <a:p>
            <a:r>
              <a:rPr lang="en-IN" sz="3600">
                <a:solidFill>
                  <a:schemeClr val="bg1"/>
                </a:solidFill>
                <a:ea typeface="+mj-lt"/>
                <a:cs typeface="+mj-lt"/>
              </a:rPr>
              <a:t>Histograms:</a:t>
            </a:r>
          </a:p>
        </p:txBody>
      </p:sp>
      <p:sp>
        <p:nvSpPr>
          <p:cNvPr id="5" name="TextBox 1">
            <a:extLst>
              <a:ext uri="{FF2B5EF4-FFF2-40B4-BE49-F238E27FC236}">
                <a16:creationId xmlns:a16="http://schemas.microsoft.com/office/drawing/2014/main" xmlns="" id="{72D798A0-1971-44AA-8058-951731E4BACD}"/>
              </a:ext>
            </a:extLst>
          </p:cNvPr>
          <p:cNvSpPr txBox="1"/>
          <p:nvPr/>
        </p:nvSpPr>
        <p:spPr>
          <a:xfrm>
            <a:off x="1084637" y="5473067"/>
            <a:ext cx="9273900"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a:solidFill>
                  <a:schemeClr val="bg1"/>
                </a:solidFill>
                <a:ea typeface="+mn-lt"/>
                <a:cs typeface="+mn-lt"/>
              </a:rPr>
              <a:t>The number of words in in different star ratings are quite similar. The length peaks for the bin 0-20 in all classes. It can be gathered that length of a review has no impact on the rating of the product.</a:t>
            </a:r>
            <a:endParaRPr lang="en-US" b="1">
              <a:solidFill>
                <a:schemeClr val="bg1"/>
              </a:solidFill>
            </a:endParaRPr>
          </a:p>
        </p:txBody>
      </p:sp>
      <p:pic>
        <p:nvPicPr>
          <p:cNvPr id="4" name="Picture 5" descr="Chart, histogram&#10;&#10;Description automatically generated">
            <a:extLst>
              <a:ext uri="{FF2B5EF4-FFF2-40B4-BE49-F238E27FC236}">
                <a16:creationId xmlns:a16="http://schemas.microsoft.com/office/drawing/2014/main" xmlns="" id="{2D79AF83-DF90-45FF-9273-25A4D18D8675}"/>
              </a:ext>
            </a:extLst>
          </p:cNvPr>
          <p:cNvPicPr>
            <a:picLocks noChangeAspect="1"/>
          </p:cNvPicPr>
          <p:nvPr/>
        </p:nvPicPr>
        <p:blipFill>
          <a:blip r:embed="rId2"/>
          <a:stretch>
            <a:fillRect/>
          </a:stretch>
        </p:blipFill>
        <p:spPr>
          <a:xfrm>
            <a:off x="475989" y="1421105"/>
            <a:ext cx="3672213" cy="1573214"/>
          </a:xfrm>
          <a:prstGeom prst="rect">
            <a:avLst/>
          </a:prstGeom>
        </p:spPr>
      </p:pic>
      <p:pic>
        <p:nvPicPr>
          <p:cNvPr id="6" name="Picture 6">
            <a:extLst>
              <a:ext uri="{FF2B5EF4-FFF2-40B4-BE49-F238E27FC236}">
                <a16:creationId xmlns:a16="http://schemas.microsoft.com/office/drawing/2014/main" xmlns="" id="{D965AD86-E828-40D8-945C-5F03C3EC0FE6}"/>
              </a:ext>
            </a:extLst>
          </p:cNvPr>
          <p:cNvPicPr>
            <a:picLocks noChangeAspect="1"/>
          </p:cNvPicPr>
          <p:nvPr/>
        </p:nvPicPr>
        <p:blipFill>
          <a:blip r:embed="rId3"/>
          <a:stretch>
            <a:fillRect/>
          </a:stretch>
        </p:blipFill>
        <p:spPr>
          <a:xfrm>
            <a:off x="4265113" y="1421106"/>
            <a:ext cx="3672213" cy="1573213"/>
          </a:xfrm>
          <a:prstGeom prst="rect">
            <a:avLst/>
          </a:prstGeom>
        </p:spPr>
      </p:pic>
      <p:pic>
        <p:nvPicPr>
          <p:cNvPr id="7" name="Picture 7" descr="A picture containing shape&#10;&#10;Description automatically generated">
            <a:extLst>
              <a:ext uri="{FF2B5EF4-FFF2-40B4-BE49-F238E27FC236}">
                <a16:creationId xmlns:a16="http://schemas.microsoft.com/office/drawing/2014/main" xmlns="" id="{A36AFBF3-E33A-43DF-BAB0-7CBF87EDBD88}"/>
              </a:ext>
            </a:extLst>
          </p:cNvPr>
          <p:cNvPicPr>
            <a:picLocks noChangeAspect="1"/>
          </p:cNvPicPr>
          <p:nvPr/>
        </p:nvPicPr>
        <p:blipFill>
          <a:blip r:embed="rId4"/>
          <a:stretch>
            <a:fillRect/>
          </a:stretch>
        </p:blipFill>
        <p:spPr>
          <a:xfrm>
            <a:off x="8054236" y="1421106"/>
            <a:ext cx="3672213" cy="1573214"/>
          </a:xfrm>
          <a:prstGeom prst="rect">
            <a:avLst/>
          </a:prstGeom>
        </p:spPr>
      </p:pic>
      <p:pic>
        <p:nvPicPr>
          <p:cNvPr id="8" name="Picture 11">
            <a:extLst>
              <a:ext uri="{FF2B5EF4-FFF2-40B4-BE49-F238E27FC236}">
                <a16:creationId xmlns:a16="http://schemas.microsoft.com/office/drawing/2014/main" xmlns="" id="{5CE25BA9-9EBC-4A62-BC2F-7E1EE8DDCCEB}"/>
              </a:ext>
            </a:extLst>
          </p:cNvPr>
          <p:cNvPicPr>
            <a:picLocks noChangeAspect="1"/>
          </p:cNvPicPr>
          <p:nvPr/>
        </p:nvPicPr>
        <p:blipFill>
          <a:blip r:embed="rId5"/>
          <a:stretch>
            <a:fillRect/>
          </a:stretch>
        </p:blipFill>
        <p:spPr>
          <a:xfrm>
            <a:off x="2052181" y="3289571"/>
            <a:ext cx="3672213" cy="1531461"/>
          </a:xfrm>
          <a:prstGeom prst="rect">
            <a:avLst/>
          </a:prstGeom>
        </p:spPr>
      </p:pic>
      <p:pic>
        <p:nvPicPr>
          <p:cNvPr id="12" name="Picture 12" descr="Histogram&#10;&#10;Description automatically generated">
            <a:extLst>
              <a:ext uri="{FF2B5EF4-FFF2-40B4-BE49-F238E27FC236}">
                <a16:creationId xmlns:a16="http://schemas.microsoft.com/office/drawing/2014/main" xmlns="" id="{CEC6B6C9-892F-41C7-8BDA-B396296CFAD0}"/>
              </a:ext>
            </a:extLst>
          </p:cNvPr>
          <p:cNvPicPr>
            <a:picLocks noChangeAspect="1"/>
          </p:cNvPicPr>
          <p:nvPr/>
        </p:nvPicPr>
        <p:blipFill>
          <a:blip r:embed="rId6"/>
          <a:stretch>
            <a:fillRect/>
          </a:stretch>
        </p:blipFill>
        <p:spPr>
          <a:xfrm>
            <a:off x="5956126" y="3290016"/>
            <a:ext cx="3672213" cy="1530571"/>
          </a:xfrm>
          <a:prstGeom prst="rect">
            <a:avLst/>
          </a:prstGeom>
        </p:spPr>
      </p:pic>
    </p:spTree>
    <p:extLst>
      <p:ext uri="{BB962C8B-B14F-4D97-AF65-F5344CB8AC3E}">
        <p14:creationId xmlns:p14="http://schemas.microsoft.com/office/powerpoint/2010/main" val="2363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23A32F1-4C17-4D9F-B12C-7F1F9DE2D1DD}"/>
              </a:ext>
            </a:extLst>
          </p:cNvPr>
          <p:cNvSpPr txBox="1"/>
          <p:nvPr/>
        </p:nvSpPr>
        <p:spPr>
          <a:xfrm>
            <a:off x="992842" y="230841"/>
            <a:ext cx="32026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a:solidFill>
                  <a:schemeClr val="bg1"/>
                </a:solidFill>
              </a:rPr>
              <a:t>Wordcloud:</a:t>
            </a:r>
            <a:endParaRPr lang="en-GB" sz="3600" dirty="0">
              <a:solidFill>
                <a:schemeClr val="bg1"/>
              </a:solidFill>
            </a:endParaRPr>
          </a:p>
        </p:txBody>
      </p:sp>
      <p:sp>
        <p:nvSpPr>
          <p:cNvPr id="13" name="TextBox 12">
            <a:extLst>
              <a:ext uri="{FF2B5EF4-FFF2-40B4-BE49-F238E27FC236}">
                <a16:creationId xmlns:a16="http://schemas.microsoft.com/office/drawing/2014/main" xmlns="" id="{4639F25F-6A52-4A6E-B887-87F6F1BE39BF}"/>
              </a:ext>
            </a:extLst>
          </p:cNvPr>
          <p:cNvSpPr txBox="1"/>
          <p:nvPr/>
        </p:nvSpPr>
        <p:spPr>
          <a:xfrm>
            <a:off x="1124953" y="5497937"/>
            <a:ext cx="99002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b="1">
                <a:solidFill>
                  <a:schemeClr val="bg1"/>
                </a:solidFill>
                <a:ea typeface="+mn-lt"/>
                <a:cs typeface="+mn-lt"/>
              </a:rPr>
              <a:t>Wordclouds helps in recognizing the words which appear frequently. Recurrent words in each class of the target column are generated, we see that there are common loud words in all star rating which hints at the performance of the model.</a:t>
            </a:r>
          </a:p>
        </p:txBody>
      </p:sp>
      <p:pic>
        <p:nvPicPr>
          <p:cNvPr id="2050" name="Picture 2" descr="C:\Users\Dell\Downloads\New folder\download (4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291" y="814849"/>
            <a:ext cx="3541898" cy="215544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Dell\Downloads\New folder\download (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8569" y="877172"/>
            <a:ext cx="3553157" cy="2162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Dell\Downloads\New folder\download (4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557" y="3137768"/>
            <a:ext cx="3646012" cy="2218808"/>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Dell\Downloads\New folder\download (4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0801" y="3137768"/>
            <a:ext cx="3646012" cy="221880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Dell\Downloads\New folder\download (5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6813" y="1411047"/>
            <a:ext cx="3538398" cy="2153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47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35DA3-D406-405E-A34B-775F48035D22}"/>
              </a:ext>
            </a:extLst>
          </p:cNvPr>
          <p:cNvSpPr>
            <a:spLocks noGrp="1"/>
          </p:cNvSpPr>
          <p:nvPr>
            <p:ph type="title"/>
          </p:nvPr>
        </p:nvSpPr>
        <p:spPr>
          <a:xfrm>
            <a:off x="646111" y="452718"/>
            <a:ext cx="9404723" cy="761795"/>
          </a:xfrm>
        </p:spPr>
        <p:txBody>
          <a:bodyPr>
            <a:normAutofit/>
          </a:bodyPr>
          <a:lstStyle/>
          <a:p>
            <a:r>
              <a:rPr lang="en-GB" sz="2800">
                <a:latin typeface="Calibri"/>
                <a:cs typeface="Calibri Light"/>
              </a:rPr>
              <a:t>Model development and evaluation:</a:t>
            </a:r>
            <a:endParaRPr lang="en-GB" sz="2800">
              <a:latin typeface="Calibri"/>
              <a:cs typeface="Calibri"/>
            </a:endParaRPr>
          </a:p>
        </p:txBody>
      </p:sp>
      <p:sp>
        <p:nvSpPr>
          <p:cNvPr id="3" name="Content Placeholder 2">
            <a:extLst>
              <a:ext uri="{FF2B5EF4-FFF2-40B4-BE49-F238E27FC236}">
                <a16:creationId xmlns:a16="http://schemas.microsoft.com/office/drawing/2014/main" xmlns="" id="{6B9EC396-BA43-4DD2-B684-6198F756EE23}"/>
              </a:ext>
            </a:extLst>
          </p:cNvPr>
          <p:cNvSpPr>
            <a:spLocks noGrp="1"/>
          </p:cNvSpPr>
          <p:nvPr>
            <p:ph idx="1"/>
          </p:nvPr>
        </p:nvSpPr>
        <p:spPr>
          <a:xfrm>
            <a:off x="838200" y="1712976"/>
            <a:ext cx="10515600" cy="4351338"/>
          </a:xfrm>
        </p:spPr>
        <p:txBody>
          <a:bodyPr vert="horz" lIns="91440" tIns="45720" rIns="91440" bIns="45720" rtlCol="0" anchor="t">
            <a:normAutofit/>
          </a:bodyPr>
          <a:lstStyle/>
          <a:p>
            <a:r>
              <a:rPr lang="en-IN" sz="2200">
                <a:ea typeface="+mj-lt"/>
                <a:cs typeface="+mj-lt"/>
              </a:rPr>
              <a:t>Both high bias and high variance models can be considered</a:t>
            </a:r>
            <a:r>
              <a:rPr lang="en-GB" sz="2200">
                <a:cs typeface="Calibri"/>
              </a:rPr>
              <a:t> due to the nature of the dataset.</a:t>
            </a:r>
          </a:p>
          <a:p>
            <a:r>
              <a:rPr lang="en-GB" sz="2200">
                <a:cs typeface="Calibri"/>
              </a:rPr>
              <a:t>MultinomialNB, Decision tree classifier and SVM classifier are employed in this problem.</a:t>
            </a:r>
          </a:p>
          <a:p>
            <a:pPr>
              <a:buClr>
                <a:srgbClr val="8AD0D6"/>
              </a:buClr>
            </a:pPr>
            <a:r>
              <a:rPr lang="en-GB" sz="2200">
                <a:cs typeface="Calibri"/>
              </a:rPr>
              <a:t>SVM is selected as the final model after looking at the performance metrics.</a:t>
            </a:r>
          </a:p>
          <a:p>
            <a:pPr>
              <a:buClr>
                <a:srgbClr val="8AD0D6"/>
              </a:buClr>
            </a:pPr>
            <a:r>
              <a:rPr lang="en-IN" sz="2200">
                <a:ea typeface="+mj-lt"/>
                <a:cs typeface="+mj-lt"/>
              </a:rPr>
              <a:t>The key metrics used are accuracy score, classification report and confusion matrix.</a:t>
            </a:r>
            <a:endParaRPr lang="en-IN" sz="2200">
              <a:ea typeface="+mj-lt"/>
              <a:cs typeface="Calibri"/>
            </a:endParaRPr>
          </a:p>
          <a:p>
            <a:pPr>
              <a:buClr>
                <a:srgbClr val="8AD0D6"/>
              </a:buClr>
            </a:pPr>
            <a:r>
              <a:rPr lang="en-IN" sz="2200">
                <a:ea typeface="+mj-lt"/>
                <a:cs typeface="+mj-lt"/>
              </a:rPr>
              <a:t>Gridsearch CV is used for hyperparameter tuning.</a:t>
            </a:r>
            <a:endParaRPr lang="en-GB" sz="2200">
              <a:cs typeface="Calibri"/>
            </a:endParaRPr>
          </a:p>
        </p:txBody>
      </p:sp>
    </p:spTree>
    <p:extLst>
      <p:ext uri="{BB962C8B-B14F-4D97-AF65-F5344CB8AC3E}">
        <p14:creationId xmlns:p14="http://schemas.microsoft.com/office/powerpoint/2010/main" val="24703070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303</TotalTime>
  <Words>222</Words>
  <Application>Microsoft Office PowerPoint</Application>
  <PresentationFormat>Custom</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 RATINGS PREDICTION PROJECT</vt:lpstr>
      <vt:lpstr>Content:</vt:lpstr>
      <vt:lpstr>Problem statement:</vt:lpstr>
      <vt:lpstr>Data pre -processing</vt:lpstr>
      <vt:lpstr>PowerPoint Presentation</vt:lpstr>
      <vt:lpstr>Visualizations:  Count plot is used to get a grip on the number of entries in different classes of the target.</vt:lpstr>
      <vt:lpstr>Histograms:</vt:lpstr>
      <vt:lpstr>PowerPoint Presentation</vt:lpstr>
      <vt:lpstr>Model development and evaluation:</vt:lpstr>
      <vt:lpstr>PowerPoint Presentation</vt:lpstr>
      <vt:lpstr>Conclusions: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1265</cp:revision>
  <dcterms:created xsi:type="dcterms:W3CDTF">2021-02-17T06:52:06Z</dcterms:created>
  <dcterms:modified xsi:type="dcterms:W3CDTF">2021-08-12T15:18:23Z</dcterms:modified>
</cp:coreProperties>
</file>