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9" r:id="rId4"/>
    <p:sldId id="259" r:id="rId5"/>
    <p:sldId id="270" r:id="rId6"/>
    <p:sldId id="271" r:id="rId7"/>
    <p:sldId id="258" r:id="rId8"/>
    <p:sldId id="260" r:id="rId9"/>
    <p:sldId id="262" r:id="rId10"/>
    <p:sldId id="263" r:id="rId11"/>
    <p:sldId id="264"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2/24/2024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2/24/2024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2/24/2024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2/24/2024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060815" cy="2189480"/>
          </a:xfrm>
        </p:spPr>
        <p:txBody>
          <a:bodyPr>
            <a:normAutofit/>
          </a:bodyPr>
          <a:lstStyle/>
          <a:p>
            <a:r>
              <a:rPr lang="en-US" sz="2665" b="1" dirty="0">
                <a:solidFill>
                  <a:srgbClr val="C00000"/>
                </a:solidFill>
                <a:latin typeface="Times New Roman" panose="02020603050405020304" pitchFamily="18" charset="0"/>
                <a:cs typeface="Times New Roman" panose="02020603050405020304" pitchFamily="18" charset="0"/>
                <a:sym typeface="+mn-ea"/>
              </a:rPr>
              <a:t>18ECP105J-MINOR PROJECT-III</a:t>
            </a:r>
            <a:br>
              <a:rPr lang="en-US" sz="2665" b="1" dirty="0">
                <a:solidFill>
                  <a:srgbClr val="C00000"/>
                </a:solidFill>
                <a:latin typeface="Times New Roman" panose="02020603050405020304" pitchFamily="18" charset="0"/>
                <a:cs typeface="Times New Roman" panose="02020603050405020304" pitchFamily="18" charset="0"/>
              </a:rPr>
            </a:br>
            <a:r>
              <a:rPr lang="en-US" sz="2665" b="1" dirty="0">
                <a:solidFill>
                  <a:srgbClr val="C00000"/>
                </a:solidFill>
                <a:latin typeface="Times New Roman" panose="02020603050405020304" pitchFamily="18" charset="0"/>
                <a:cs typeface="Times New Roman" panose="02020603050405020304" pitchFamily="18" charset="0"/>
              </a:rPr>
              <a:t>   </a:t>
            </a:r>
            <a:r>
              <a:rPr lang="en-US" sz="2665" b="1" dirty="0">
                <a:solidFill>
                  <a:schemeClr val="bg2">
                    <a:lumMod val="10000"/>
                  </a:schemeClr>
                </a:solidFill>
                <a:latin typeface="Times New Roman" panose="02020603050405020304" pitchFamily="18" charset="0"/>
                <a:cs typeface="Times New Roman" panose="02020603050405020304" pitchFamily="18" charset="0"/>
                <a:sym typeface="+mn-ea"/>
              </a:rPr>
              <a:t>FIRST REVIEW</a:t>
            </a:r>
            <a:endParaRPr lang="en-US" sz="2665"/>
          </a:p>
        </p:txBody>
      </p:sp>
      <p:pic>
        <p:nvPicPr>
          <p:cNvPr id="4" name="Google Shape;95;p1" descr="C:\Users\admin\Downloads\lo-removebg-preview.png"/>
          <p:cNvPicPr preferRelativeResize="0"/>
          <p:nvPr/>
        </p:nvPicPr>
        <p:blipFill rotWithShape="1">
          <a:blip r:embed="rId2"/>
          <a:srcRect/>
          <a:stretch>
            <a:fillRect/>
          </a:stretch>
        </p:blipFill>
        <p:spPr>
          <a:xfrm>
            <a:off x="76200" y="99103"/>
            <a:ext cx="2595282" cy="949768"/>
          </a:xfrm>
          <a:prstGeom prst="rect">
            <a:avLst/>
          </a:prstGeom>
          <a:noFill/>
          <a:ln>
            <a:noFill/>
          </a:ln>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47007" y="99102"/>
            <a:ext cx="1408217" cy="949769"/>
          </a:xfrm>
          <a:prstGeom prst="rect">
            <a:avLst/>
          </a:prstGeom>
        </p:spPr>
      </p:pic>
      <p:pic>
        <p:nvPicPr>
          <p:cNvPr id="8" name="Google Shape;105;p2" descr="kr.png"/>
          <p:cNvPicPr preferRelativeResize="0"/>
          <p:nvPr/>
        </p:nvPicPr>
        <p:blipFill rotWithShape="1">
          <a:blip r:embed="rId4"/>
          <a:srcRect/>
          <a:stretch>
            <a:fillRect/>
          </a:stretch>
        </p:blipFill>
        <p:spPr>
          <a:xfrm>
            <a:off x="10945906" y="99102"/>
            <a:ext cx="1047899" cy="743579"/>
          </a:xfrm>
          <a:prstGeom prst="rect">
            <a:avLst/>
          </a:prstGeom>
          <a:noFill/>
          <a:ln>
            <a:noFill/>
          </a:ln>
        </p:spPr>
      </p:pic>
      <p:sp>
        <p:nvSpPr>
          <p:cNvPr id="16" name="TextBox 15"/>
          <p:cNvSpPr txBox="1"/>
          <p:nvPr/>
        </p:nvSpPr>
        <p:spPr>
          <a:xfrm>
            <a:off x="1690631" y="1261521"/>
            <a:ext cx="9161930" cy="830997"/>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DEPARTMENT OF ELECTRONICS AND COMMUNICATIONENGINEERING</a:t>
            </a:r>
            <a:endParaRPr lang="en-IN" sz="2400"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2957195" y="3646170"/>
            <a:ext cx="6434455" cy="1550035"/>
          </a:xfrm>
          <a:prstGeom prst="rect">
            <a:avLst/>
          </a:prstGeom>
          <a:noFill/>
        </p:spPr>
        <p:txBody>
          <a:bodyPr wrap="square">
            <a:noAutofit/>
          </a:bodyPr>
          <a:lstStyle/>
          <a:p>
            <a:pPr algn="ctr"/>
            <a:r>
              <a:rPr lang="en-US" sz="2400" b="1" u="sng" dirty="0">
                <a:solidFill>
                  <a:srgbClr val="7030A0"/>
                </a:solidFill>
                <a:latin typeface="Times New Roman" panose="02020603050405020304" pitchFamily="18" charset="0"/>
                <a:cs typeface="Times New Roman" panose="02020603050405020304" pitchFamily="18" charset="0"/>
              </a:rPr>
              <a:t>SMART IRRIGATION</a:t>
            </a:r>
          </a:p>
          <a:p>
            <a:pPr algn="ctr"/>
            <a:endParaRPr lang="en-US" sz="2400" b="1" dirty="0">
              <a:latin typeface="Times New Roman" panose="02020603050405020304" pitchFamily="18" charset="0"/>
              <a:cs typeface="Times New Roman" panose="02020603050405020304" pitchFamily="18" charset="0"/>
            </a:endParaRPr>
          </a:p>
          <a:p>
            <a:pPr algn="ctr"/>
            <a:endParaRPr lang="en-US" sz="2400" b="1"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407670" y="4885690"/>
            <a:ext cx="4526915" cy="1271905"/>
          </a:xfrm>
          <a:prstGeom prst="rect">
            <a:avLst/>
          </a:prstGeom>
          <a:noFill/>
        </p:spPr>
        <p:txBody>
          <a:bodyPr wrap="square">
            <a:noAutofit/>
          </a:bodyPr>
          <a:lstStyle/>
          <a:p>
            <a:pPr marL="0" marR="0" lvl="0" indent="0" algn="just" defTabSz="914400" rtl="0" eaLnBrk="1" fontAlgn="base" latinLnBrk="0" hangingPunct="1">
              <a:lnSpc>
                <a:spcPct val="100000"/>
              </a:lnSpc>
              <a:spcBef>
                <a:spcPct val="0"/>
              </a:spcBef>
              <a:spcAft>
                <a:spcPct val="0"/>
              </a:spcAft>
              <a:buClrTx/>
              <a:buSzTx/>
            </a:pPr>
            <a:r>
              <a:rPr lang="en-IN" sz="2200" b="1" dirty="0">
                <a:solidFill>
                  <a:schemeClr val="accent2">
                    <a:lumMod val="50000"/>
                  </a:schemeClr>
                </a:solidFill>
                <a:latin typeface="Times New Roman" panose="02020603050405020304" pitchFamily="18" charset="0"/>
                <a:cs typeface="Times New Roman" panose="02020603050405020304" pitchFamily="18" charset="0"/>
              </a:rPr>
              <a:t>PRESENTED BY:</a:t>
            </a:r>
            <a:endParaRPr lang="en-IN" sz="1800" b="1" dirty="0">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Char char="v"/>
            </a:pPr>
            <a:r>
              <a:rPr lang="en-US" altLang="en-IN" sz="1800" b="1" dirty="0">
                <a:latin typeface="Times New Roman" panose="02020603050405020304" pitchFamily="18" charset="0"/>
                <a:cs typeface="Times New Roman" panose="02020603050405020304" pitchFamily="18" charset="0"/>
              </a:rPr>
              <a:t>PAVIPRAVEENA .G  </a:t>
            </a:r>
            <a:r>
              <a:rPr lang="en-IN" sz="1800" b="1" dirty="0">
                <a:latin typeface="Times New Roman" panose="02020603050405020304" pitchFamily="18" charset="0"/>
                <a:cs typeface="Times New Roman" panose="02020603050405020304" pitchFamily="18" charset="0"/>
              </a:rPr>
              <a:t>-</a:t>
            </a:r>
            <a:r>
              <a:rPr lang="en-US" altLang="en-IN" sz="1800" b="1"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927621BEC1</a:t>
            </a:r>
            <a:r>
              <a:rPr lang="en-US" altLang="en-IN" sz="1800" b="1" dirty="0">
                <a:latin typeface="Times New Roman" panose="02020603050405020304" pitchFamily="18" charset="0"/>
                <a:cs typeface="Times New Roman" panose="02020603050405020304" pitchFamily="18" charset="0"/>
              </a:rPr>
              <a:t>42</a:t>
            </a:r>
            <a:endParaRPr lang="en-IN" sz="1800" b="1" dirty="0">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POO</a:t>
            </a:r>
            <a:r>
              <a:rPr lang="en-US" altLang="en-IN" b="1" dirty="0">
                <a:latin typeface="Times New Roman" panose="02020603050405020304" pitchFamily="18" charset="0"/>
                <a:cs typeface="Times New Roman" panose="02020603050405020304" pitchFamily="18" charset="0"/>
              </a:rPr>
              <a:t>JA SHREE</a:t>
            </a:r>
            <a:r>
              <a:rPr lang="en-IN" b="1" dirty="0">
                <a:latin typeface="Times New Roman" panose="02020603050405020304" pitchFamily="18" charset="0"/>
                <a:cs typeface="Times New Roman" panose="02020603050405020304" pitchFamily="18" charset="0"/>
              </a:rPr>
              <a:t> </a:t>
            </a:r>
            <a:r>
              <a:rPr lang="en-US" altLang="en-IN" b="1" dirty="0">
                <a:latin typeface="Times New Roman" panose="02020603050405020304" pitchFamily="18" charset="0"/>
                <a:cs typeface="Times New Roman" panose="02020603050405020304" pitchFamily="18" charset="0"/>
              </a:rPr>
              <a:t>M </a:t>
            </a:r>
            <a:r>
              <a:rPr lang="en-IN" b="1" dirty="0">
                <a:latin typeface="Times New Roman" panose="02020603050405020304" pitchFamily="18" charset="0"/>
                <a:cs typeface="Times New Roman" panose="02020603050405020304" pitchFamily="18" charset="0"/>
              </a:rPr>
              <a:t>- </a:t>
            </a:r>
            <a:r>
              <a:rPr lang="en-US" altLang="en-IN" b="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927621BEC14</a:t>
            </a:r>
            <a:r>
              <a:rPr lang="en-US" altLang="en-IN" b="1" dirty="0">
                <a:latin typeface="Times New Roman" panose="02020603050405020304" pitchFamily="18" charset="0"/>
                <a:cs typeface="Times New Roman" panose="02020603050405020304" pitchFamily="18" charset="0"/>
              </a:rPr>
              <a:t>6</a:t>
            </a: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Char char="v"/>
            </a:pPr>
            <a:r>
              <a:rPr lang="en-US" altLang="en-IN" b="1" dirty="0">
                <a:latin typeface="Times New Roman" panose="02020603050405020304" pitchFamily="18" charset="0"/>
                <a:cs typeface="Times New Roman" panose="02020603050405020304" pitchFamily="18" charset="0"/>
              </a:rPr>
              <a:t>SASIREKHA .T -  927621BEC189</a:t>
            </a:r>
            <a:endParaRPr lang="en-IN" sz="1800" b="1" dirty="0">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pPr>
            <a:endParaRPr lang="en-IN" sz="1800" b="1" dirty="0">
              <a:latin typeface="Times New Roman" panose="02020603050405020304" pitchFamily="18" charset="0"/>
              <a:cs typeface="Times New Roman" panose="02020603050405020304" pitchFamily="18" charset="0"/>
            </a:endParaRPr>
          </a:p>
        </p:txBody>
      </p:sp>
      <p:sp>
        <p:nvSpPr>
          <p:cNvPr id="26" name="TextBox 25"/>
          <p:cNvSpPr txBox="1"/>
          <p:nvPr/>
        </p:nvSpPr>
        <p:spPr>
          <a:xfrm flipH="1">
            <a:off x="8496300" y="4805680"/>
            <a:ext cx="3383280" cy="1476375"/>
          </a:xfrm>
          <a:prstGeom prst="rect">
            <a:avLst/>
          </a:prstGeom>
          <a:noFill/>
        </p:spPr>
        <p:txBody>
          <a:bodyPr wrap="square">
            <a:noAutofit/>
          </a:bodyPr>
          <a:lstStyle/>
          <a:p>
            <a:endParaRPr lang="en-US" sz="2000" b="1" dirty="0">
              <a:solidFill>
                <a:schemeClr val="accent1"/>
              </a:solidFill>
              <a:latin typeface="Bahnschrift SemiBold Condensed" panose="020B0502040204020203" pitchFamily="34" charset="0"/>
            </a:endParaRPr>
          </a:p>
          <a:p>
            <a:r>
              <a:rPr lang="en-US" sz="2200" b="1" dirty="0">
                <a:solidFill>
                  <a:schemeClr val="accent2">
                    <a:lumMod val="50000"/>
                  </a:schemeClr>
                </a:solidFill>
                <a:latin typeface="Times New Roman" panose="02020603050405020304" pitchFamily="18" charset="0"/>
                <a:cs typeface="Times New Roman" panose="02020603050405020304" pitchFamily="18" charset="0"/>
              </a:rPr>
              <a:t>GUIDE BY:</a:t>
            </a:r>
          </a:p>
          <a:p>
            <a:r>
              <a:rPr lang="en-US" b="1" dirty="0">
                <a:latin typeface="Times New Roman" panose="02020603050405020304" pitchFamily="18" charset="0"/>
                <a:cs typeface="Times New Roman" panose="02020603050405020304" pitchFamily="18" charset="0"/>
              </a:rPr>
              <a:t>  MR.L.RAMESH</a:t>
            </a:r>
          </a:p>
          <a:p>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COMPARISON OF EXISTING METHOD AND PROPOSED METHOD</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In the proposed system instead of normal irrigation type only with sensors,IoT is used with arduino microcontroller.</a:t>
            </a:r>
          </a:p>
          <a:p>
            <a:pPr>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 By arranging some useful sensors like temperature, humidity, soil moisture sensors will find the percent of moisture in soil.</a:t>
            </a:r>
          </a:p>
          <a:p>
            <a:pPr>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 Then if the moisture percent is low, then motor will gets ON atomically and OFF when it maintains a sufficient percent and notification SMS is send to the user through IoT.</a:t>
            </a:r>
          </a:p>
          <a:p>
            <a:pPr>
              <a:buFont typeface="Arial" panose="020B0604020202020204" pitchFamily="34" charset="0"/>
              <a:buChar char="•"/>
            </a:pPr>
            <a:endParaRPr 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MODULES IDENTIFIED</a:t>
            </a:r>
          </a:p>
        </p:txBody>
      </p:sp>
      <p:sp>
        <p:nvSpPr>
          <p:cNvPr id="3" name="Content Placeholder 2"/>
          <p:cNvSpPr>
            <a:spLocks noGrp="1"/>
          </p:cNvSpPr>
          <p:nvPr>
            <p:ph idx="1"/>
          </p:nvPr>
        </p:nvSpPr>
        <p:spPr/>
        <p:txBody>
          <a:bodyPr/>
          <a:lstStyle/>
          <a:p>
            <a:r>
              <a:rPr lang="en-US" sz="2500" dirty="0">
                <a:latin typeface="Times New Roman" panose="02020603050405020304" pitchFamily="18" charset="0"/>
                <a:cs typeface="Times New Roman" panose="02020603050405020304" pitchFamily="18" charset="0"/>
              </a:rPr>
              <a:t>Moisture sensor</a:t>
            </a:r>
          </a:p>
          <a:p>
            <a:r>
              <a:rPr lang="en-US" sz="2500" dirty="0">
                <a:latin typeface="Times New Roman" panose="02020603050405020304" pitchFamily="18" charset="0"/>
                <a:cs typeface="Times New Roman" panose="02020603050405020304" pitchFamily="18" charset="0"/>
              </a:rPr>
              <a:t>DC pump</a:t>
            </a:r>
          </a:p>
          <a:p>
            <a:r>
              <a:rPr lang="en-US" sz="2500" dirty="0">
                <a:latin typeface="Times New Roman" panose="02020603050405020304" pitchFamily="18" charset="0"/>
                <a:cs typeface="Times New Roman" panose="02020603050405020304" pitchFamily="18" charset="0"/>
              </a:rPr>
              <a:t>Relay unit</a:t>
            </a:r>
          </a:p>
          <a:p>
            <a:r>
              <a:rPr lang="en-US" sz="2500" dirty="0">
                <a:latin typeface="Times New Roman" panose="02020603050405020304" pitchFamily="18" charset="0"/>
                <a:cs typeface="Times New Roman" panose="02020603050405020304" pitchFamily="18" charset="0"/>
              </a:rPr>
              <a:t>Esp8266 node MCU</a:t>
            </a:r>
          </a:p>
          <a:p>
            <a:r>
              <a:rPr lang="en-US" sz="2500" dirty="0" err="1">
                <a:latin typeface="Times New Roman" panose="02020603050405020304" pitchFamily="18" charset="0"/>
                <a:cs typeface="Times New Roman" panose="02020603050405020304" pitchFamily="18" charset="0"/>
              </a:rPr>
              <a:t>Solinoid</a:t>
            </a:r>
            <a:r>
              <a:rPr lang="en-US" sz="2500" dirty="0">
                <a:latin typeface="Times New Roman" panose="02020603050405020304" pitchFamily="18" charset="0"/>
                <a:cs typeface="Times New Roman" panose="02020603050405020304" pitchFamily="18" charset="0"/>
              </a:rPr>
              <a:t>  valve</a:t>
            </a:r>
          </a:p>
          <a:p>
            <a:r>
              <a:rPr lang="en-US" sz="2500" dirty="0">
                <a:latin typeface="Times New Roman" panose="02020603050405020304" pitchFamily="18" charset="0"/>
                <a:cs typeface="Times New Roman" panose="02020603050405020304" pitchFamily="18" charset="0"/>
              </a:rPr>
              <a:t>7805 regulator </a:t>
            </a:r>
          </a:p>
          <a:p>
            <a:r>
              <a:rPr lang="en-US" sz="2500" dirty="0">
                <a:latin typeface="Times New Roman" panose="02020603050405020304" pitchFamily="18" charset="0"/>
                <a:cs typeface="Times New Roman" panose="02020603050405020304" pitchFamily="18" charset="0"/>
              </a:rPr>
              <a:t>Power supply</a:t>
            </a:r>
          </a:p>
          <a:p>
            <a:r>
              <a:rPr lang="en-US" sz="2500" dirty="0">
                <a:latin typeface="Times New Roman" panose="02020603050405020304" pitchFamily="18" charset="0"/>
                <a:cs typeface="Times New Roman" panose="02020603050405020304" pitchFamily="18" charset="0"/>
              </a:rPr>
              <a:t>Arduino Nano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CONCLUSION</a:t>
            </a:r>
          </a:p>
        </p:txBody>
      </p:sp>
      <p:sp>
        <p:nvSpPr>
          <p:cNvPr id="3" name="Content Placeholder 2"/>
          <p:cNvSpPr>
            <a:spLocks noGrp="1"/>
          </p:cNvSpPr>
          <p:nvPr>
            <p:ph idx="1"/>
          </p:nvPr>
        </p:nvSpPr>
        <p:spPr/>
        <p:txBody>
          <a:bodyPr>
            <a:normAutofit/>
          </a:bodyPr>
          <a:lstStyle/>
          <a:p>
            <a:r>
              <a:rPr lang="en-US" sz="2500">
                <a:latin typeface="Times New Roman" panose="02020603050405020304" pitchFamily="18" charset="0"/>
                <a:cs typeface="Times New Roman" panose="02020603050405020304" pitchFamily="18" charset="0"/>
              </a:rPr>
              <a:t>The Project ‘Smart Irrigation System’ is used for the optimization use of water in agricultural field without the intervention of farmer by using soil moisture sensor.</a:t>
            </a:r>
          </a:p>
          <a:p>
            <a:r>
              <a:rPr lang="en-US" sz="2500">
                <a:latin typeface="Times New Roman" panose="02020603050405020304" pitchFamily="18" charset="0"/>
                <a:cs typeface="Times New Roman" panose="02020603050405020304" pitchFamily="18" charset="0"/>
              </a:rPr>
              <a:t>Sensor senses the moisture content of the Soil using Microcontroller that turn ON/OFF the pump automatically according to the need of water for irrigation and SMS is send to the user.</a:t>
            </a:r>
          </a:p>
          <a:p>
            <a:r>
              <a:rPr lang="en-US" sz="2500">
                <a:latin typeface="Times New Roman" panose="02020603050405020304" pitchFamily="18" charset="0"/>
                <a:cs typeface="Times New Roman" panose="02020603050405020304" pitchFamily="18" charset="0"/>
              </a:rPr>
              <a:t>This system of irrigation is also helpful in the region where there is scarcity of water and improves their sustainability. And can also be adjusted according to the need of varieties of crop to be irrigated.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REFERENCE</a:t>
            </a:r>
          </a:p>
        </p:txBody>
      </p:sp>
      <p:sp>
        <p:nvSpPr>
          <p:cNvPr id="3" name="Content Placeholder 2"/>
          <p:cNvSpPr>
            <a:spLocks noGrp="1"/>
          </p:cNvSpPr>
          <p:nvPr>
            <p:ph idx="1"/>
          </p:nvPr>
        </p:nvSpPr>
        <p:spPr/>
        <p:txBody>
          <a:bodyPr/>
          <a:lstStyle/>
          <a:p>
            <a:r>
              <a:rPr lang="en-US" sz="2400">
                <a:latin typeface="Times New Roman" panose="02020603050405020304" pitchFamily="18" charset="0"/>
                <a:cs typeface="Times New Roman" panose="02020603050405020304" pitchFamily="18" charset="0"/>
              </a:rPr>
              <a:t>P.Rajalakshmi, S.Devi Mahalashmi (2016) “IOT based crop-field monitoring and irrigation automation”10th International Conference on Intelligent Systems and Control (ISCO).IEEE Press. Year: 2016 Pages: 1 - 6</a:t>
            </a:r>
          </a:p>
          <a:p>
            <a:r>
              <a:rPr lang="en-US" sz="2400">
                <a:latin typeface="Times New Roman" panose="02020603050405020304" pitchFamily="18" charset="0"/>
                <a:cs typeface="Times New Roman" panose="02020603050405020304" pitchFamily="18" charset="0"/>
              </a:rPr>
              <a:t>Ravi Kishore Kodali, Archana Sahu(2016) “An IoT based soil moisture monitoring on Losant platform ”2nd International Conference on Contemporary Computing and Informatics (IC3I)IEEE Press. Pages: 764 – 768 Year: 2016.</a:t>
            </a:r>
          </a:p>
          <a:p>
            <a:r>
              <a:rPr lang="en-US" sz="2400">
                <a:latin typeface="Times New Roman" panose="02020603050405020304" pitchFamily="18" charset="0"/>
                <a:cs typeface="Times New Roman" panose="02020603050405020304" pitchFamily="18" charset="0"/>
              </a:rPr>
              <a:t>L.L.Pfitscher, (2011) “An automated irrigation system for rise cropping with remote supervision”- proceeding of international conference on power engineering.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3-09-28 at 10.12.16 PM"/>
          <p:cNvPicPr>
            <a:picLocks noGrp="1" noChangeAspect="1"/>
          </p:cNvPicPr>
          <p:nvPr>
            <p:ph idx="1"/>
          </p:nvPr>
        </p:nvPicPr>
        <p:blipFill>
          <a:blip r:embed="rId2"/>
          <a:stretch>
            <a:fillRect/>
          </a:stretch>
        </p:blipFill>
        <p:spPr>
          <a:xfrm>
            <a:off x="1036955" y="677545"/>
            <a:ext cx="9919335" cy="55873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INTRODUCTION</a:t>
            </a:r>
          </a:p>
        </p:txBody>
      </p:sp>
      <p:sp>
        <p:nvSpPr>
          <p:cNvPr id="3" name="Content Placeholder 2"/>
          <p:cNvSpPr>
            <a:spLocks noGrp="1"/>
          </p:cNvSpPr>
          <p:nvPr>
            <p:ph idx="1"/>
          </p:nvPr>
        </p:nvSpPr>
        <p:spPr/>
        <p:txBody>
          <a:bodyPr>
            <a:normAutofit/>
          </a:bodyPr>
          <a:lstStyle/>
          <a:p>
            <a:r>
              <a:rPr lang="en-US" sz="2400">
                <a:latin typeface="Times New Roman" panose="02020603050405020304" pitchFamily="18" charset="0"/>
                <a:cs typeface="Times New Roman" panose="02020603050405020304" pitchFamily="18" charset="0"/>
              </a:rPr>
              <a:t>In India, agriculture plays an important role for development in food production. In our country, agriculture are depends on the monsoons which is not sufficient source of water</a:t>
            </a:r>
          </a:p>
          <a:p>
            <a:r>
              <a:rPr lang="en-US" sz="2400">
                <a:latin typeface="Times New Roman" panose="02020603050405020304" pitchFamily="18" charset="0"/>
                <a:cs typeface="Times New Roman" panose="02020603050405020304" pitchFamily="18" charset="0"/>
              </a:rPr>
              <a:t>In Irrigation system, depending upon the soil type, water is provided to plant.</a:t>
            </a:r>
          </a:p>
          <a:p>
            <a:r>
              <a:rPr lang="en-US" sz="2400">
                <a:latin typeface="Times New Roman" panose="02020603050405020304" pitchFamily="18" charset="0"/>
                <a:cs typeface="Times New Roman" panose="02020603050405020304" pitchFamily="18" charset="0"/>
              </a:rPr>
              <a:t>In this project,the Microcontroller transmits that information on the internet through a network of IoT in the form of wifi module ESP8266 that is attached to it.</a:t>
            </a:r>
          </a:p>
          <a:p>
            <a:r>
              <a:rPr lang="en-US" sz="2400">
                <a:latin typeface="Times New Roman" panose="02020603050405020304" pitchFamily="18" charset="0"/>
                <a:cs typeface="Times New Roman" panose="02020603050405020304" pitchFamily="18" charset="0"/>
              </a:rPr>
              <a:t>This enhances automated irrigation as the water pump can be switched on or off through information given to the controller.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48B2-3900-25D9-CE08-D4F7CB530024}"/>
              </a:ext>
            </a:extLst>
          </p:cNvPr>
          <p:cNvSpPr>
            <a:spLocks noGrp="1"/>
          </p:cNvSpPr>
          <p:nvPr>
            <p:ph type="title"/>
          </p:nvPr>
        </p:nvSpPr>
        <p:spPr/>
        <p:txBody>
          <a:bodyPr/>
          <a:lstStyle/>
          <a:p>
            <a:r>
              <a:rPr lang="en-US" b="1" dirty="0"/>
              <a:t>ABSTRACT</a:t>
            </a:r>
          </a:p>
        </p:txBody>
      </p:sp>
      <p:sp>
        <p:nvSpPr>
          <p:cNvPr id="3" name="Content Placeholder 2">
            <a:extLst>
              <a:ext uri="{FF2B5EF4-FFF2-40B4-BE49-F238E27FC236}">
                <a16:creationId xmlns:a16="http://schemas.microsoft.com/office/drawing/2014/main" id="{6B12E538-535A-4989-20A9-1A77E276E80B}"/>
              </a:ext>
            </a:extLst>
          </p:cNvPr>
          <p:cNvSpPr>
            <a:spLocks noGrp="1"/>
          </p:cNvSpPr>
          <p:nvPr>
            <p:ph idx="1"/>
          </p:nvPr>
        </p:nvSpPr>
        <p:spPr/>
        <p:txBody>
          <a:bodyPr>
            <a:normAutofit/>
          </a:bodyPr>
          <a:lstStyle/>
          <a:p>
            <a:r>
              <a:rPr lang="en-US" dirty="0"/>
              <a:t>Smart Irrigation System is develop to create an automated irrigation mechanism which turns the pumping motor ON and OFF on detecting the moisture content of the earth using the soil moisture sensor without the intervention of human. </a:t>
            </a:r>
          </a:p>
          <a:p>
            <a:r>
              <a:rPr lang="en-US" dirty="0"/>
              <a:t>The benefit of employing these techniques is to decrease human interference and it is quite feasible and affordable. </a:t>
            </a:r>
          </a:p>
          <a:p>
            <a:r>
              <a:rPr lang="en-US" dirty="0"/>
              <a:t>This Smart irrigation system project is using an </a:t>
            </a:r>
            <a:r>
              <a:rPr lang="en-US" dirty="0" err="1"/>
              <a:t>arduino</a:t>
            </a:r>
            <a:r>
              <a:rPr lang="en-US" dirty="0"/>
              <a:t> micro-controller, that is programmed to collect the input signal according to moisture content of the soil and its output is given to the op-amp that will operate the pump.</a:t>
            </a:r>
          </a:p>
        </p:txBody>
      </p:sp>
    </p:spTree>
    <p:extLst>
      <p:ext uri="{BB962C8B-B14F-4D97-AF65-F5344CB8AC3E}">
        <p14:creationId xmlns:p14="http://schemas.microsoft.com/office/powerpoint/2010/main" val="1123480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OBJECTIVES</a:t>
            </a:r>
          </a:p>
        </p:txBody>
      </p:sp>
      <p:sp>
        <p:nvSpPr>
          <p:cNvPr id="3" name="Content Placeholder 2"/>
          <p:cNvSpPr>
            <a:spLocks noGrp="1"/>
          </p:cNvSpPr>
          <p:nvPr>
            <p:ph idx="1"/>
          </p:nvPr>
        </p:nvSpPr>
        <p:spPr/>
        <p:txBody>
          <a:bodyPr>
            <a:normAutofit/>
          </a:bodyPr>
          <a:lstStyle/>
          <a:p>
            <a:r>
              <a:rPr lang="en-US" sz="2500">
                <a:latin typeface="Times New Roman" panose="02020603050405020304" pitchFamily="18" charset="0"/>
                <a:cs typeface="Times New Roman" panose="02020603050405020304" pitchFamily="18" charset="0"/>
              </a:rPr>
              <a:t>Farmer are struggling hard in the agriculture field and the task of irrigating field is becoming quite difficult for the farmers </a:t>
            </a:r>
          </a:p>
          <a:p>
            <a:r>
              <a:rPr lang="en-US" sz="2500">
                <a:latin typeface="Times New Roman" panose="02020603050405020304" pitchFamily="18" charset="0"/>
                <a:cs typeface="Times New Roman" panose="02020603050405020304" pitchFamily="18" charset="0"/>
              </a:rPr>
              <a:t>Sometimes they switch on the motor and then forget to switch off which may leads to wastage of water. </a:t>
            </a:r>
          </a:p>
          <a:p>
            <a:r>
              <a:rPr lang="en-US" sz="2500">
                <a:latin typeface="Times New Roman" panose="02020603050405020304" pitchFamily="18" charset="0"/>
                <a:cs typeface="Times New Roman" panose="02020603050405020304" pitchFamily="18" charset="0"/>
              </a:rPr>
              <a:t>Similarly, they even forget to switch ON the irrigation system, which again leads to damage to the crops. </a:t>
            </a:r>
          </a:p>
          <a:p>
            <a:r>
              <a:rPr lang="en-US" sz="2500">
                <a:latin typeface="Times New Roman" panose="02020603050405020304" pitchFamily="18" charset="0"/>
                <a:cs typeface="Times New Roman" panose="02020603050405020304" pitchFamily="18" charset="0"/>
              </a:rPr>
              <a:t>So the main objective of this project is to overcome this problem.</a:t>
            </a:r>
          </a:p>
          <a:p>
            <a:r>
              <a:rPr lang="en-US" sz="2500">
                <a:latin typeface="Times New Roman" panose="02020603050405020304" pitchFamily="18" charset="0"/>
                <a:cs typeface="Times New Roman" panose="02020603050405020304" pitchFamily="18" charset="0"/>
              </a:rPr>
              <a:t>we have implemented a technique by using Arduino microcontroller and IoT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1EFA1-A8B7-D5A6-93EC-3D933FDE2159}"/>
              </a:ext>
            </a:extLst>
          </p:cNvPr>
          <p:cNvSpPr>
            <a:spLocks noGrp="1"/>
          </p:cNvSpPr>
          <p:nvPr>
            <p:ph type="title"/>
          </p:nvPr>
        </p:nvSpPr>
        <p:spPr/>
        <p:txBody>
          <a:bodyPr/>
          <a:lstStyle/>
          <a:p>
            <a:r>
              <a:rPr lang="en-US" b="1" dirty="0"/>
              <a:t>BLOCK DIAGRAM </a:t>
            </a:r>
          </a:p>
        </p:txBody>
      </p:sp>
      <p:pic>
        <p:nvPicPr>
          <p:cNvPr id="6" name="Content Placeholder 5">
            <a:extLst>
              <a:ext uri="{FF2B5EF4-FFF2-40B4-BE49-F238E27FC236}">
                <a16:creationId xmlns:a16="http://schemas.microsoft.com/office/drawing/2014/main" id="{48CCF017-526E-8644-17CB-09B68515BE84}"/>
              </a:ext>
            </a:extLst>
          </p:cNvPr>
          <p:cNvPicPr>
            <a:picLocks noGrp="1"/>
          </p:cNvPicPr>
          <p:nvPr>
            <p:ph idx="1"/>
          </p:nvPr>
        </p:nvPicPr>
        <p:blipFill>
          <a:blip r:embed="rId2"/>
          <a:stretch>
            <a:fillRect/>
          </a:stretch>
        </p:blipFill>
        <p:spPr>
          <a:xfrm>
            <a:off x="1975557" y="1901031"/>
            <a:ext cx="7927878" cy="4200525"/>
          </a:xfrm>
          <a:prstGeom prst="rect">
            <a:avLst/>
          </a:prstGeom>
        </p:spPr>
      </p:pic>
    </p:spTree>
    <p:extLst>
      <p:ext uri="{BB962C8B-B14F-4D97-AF65-F5344CB8AC3E}">
        <p14:creationId xmlns:p14="http://schemas.microsoft.com/office/powerpoint/2010/main" val="2424595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16D20-C755-2682-7112-C5F335EE6F2E}"/>
              </a:ext>
            </a:extLst>
          </p:cNvPr>
          <p:cNvSpPr>
            <a:spLocks noGrp="1"/>
          </p:cNvSpPr>
          <p:nvPr>
            <p:ph type="title"/>
          </p:nvPr>
        </p:nvSpPr>
        <p:spPr/>
        <p:txBody>
          <a:bodyPr/>
          <a:lstStyle/>
          <a:p>
            <a:r>
              <a:rPr lang="en-US" b="1" dirty="0"/>
              <a:t>CIRCUIT DIAGRAM </a:t>
            </a:r>
          </a:p>
        </p:txBody>
      </p:sp>
      <p:pic>
        <p:nvPicPr>
          <p:cNvPr id="6" name="Content Placeholder 5" descr="Smart Irrigation System using IoT">
            <a:extLst>
              <a:ext uri="{FF2B5EF4-FFF2-40B4-BE49-F238E27FC236}">
                <a16:creationId xmlns:a16="http://schemas.microsoft.com/office/drawing/2014/main" id="{19140E11-F251-6482-C161-3506A70A5B96}"/>
              </a:ext>
            </a:extLst>
          </p:cNvPr>
          <p:cNvPicPr>
            <a:picLocks noGrp="1"/>
          </p:cNvPicPr>
          <p:nvPr>
            <p:ph idx="1"/>
          </p:nvPr>
        </p:nvPicPr>
        <p:blipFill>
          <a:blip r:embed="rId2"/>
          <a:stretch>
            <a:fillRect/>
          </a:stretch>
        </p:blipFill>
        <p:spPr>
          <a:xfrm>
            <a:off x="1885759" y="1832026"/>
            <a:ext cx="9018282" cy="4338536"/>
          </a:xfrm>
          <a:prstGeom prst="rect">
            <a:avLst/>
          </a:prstGeom>
        </p:spPr>
      </p:pic>
    </p:spTree>
    <p:extLst>
      <p:ext uri="{BB962C8B-B14F-4D97-AF65-F5344CB8AC3E}">
        <p14:creationId xmlns:p14="http://schemas.microsoft.com/office/powerpoint/2010/main" val="2316614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PROBLEM STATEMENT</a:t>
            </a:r>
          </a:p>
        </p:txBody>
      </p:sp>
      <p:sp>
        <p:nvSpPr>
          <p:cNvPr id="3" name="Content Placeholder 2"/>
          <p:cNvSpPr>
            <a:spLocks noGrp="1"/>
          </p:cNvSpPr>
          <p:nvPr>
            <p:ph idx="1"/>
          </p:nvPr>
        </p:nvSpPr>
        <p:spPr/>
        <p:txBody>
          <a:bodyPr>
            <a:normAutofit/>
          </a:bodyPr>
          <a:lstStyle/>
          <a:p>
            <a:r>
              <a:rPr lang="en-US" sz="2500">
                <a:latin typeface="Times New Roman" panose="02020603050405020304" pitchFamily="18" charset="0"/>
                <a:cs typeface="Times New Roman" panose="02020603050405020304" pitchFamily="18" charset="0"/>
              </a:rPr>
              <a:t>In the case of traditional irrigation system water saving is not considered. The absence of automatic controlling of the system result in improper water control system.</a:t>
            </a:r>
          </a:p>
          <a:p>
            <a:r>
              <a:rPr lang="en-US" sz="2500">
                <a:latin typeface="Times New Roman" panose="02020603050405020304" pitchFamily="18" charset="0"/>
                <a:cs typeface="Times New Roman" panose="02020603050405020304" pitchFamily="18" charset="0"/>
              </a:rPr>
              <a:t>At present there is emerging global water crisis where managing scarcity of water has become a serious job.</a:t>
            </a:r>
          </a:p>
          <a:p>
            <a:r>
              <a:rPr lang="en-US" sz="2500">
                <a:latin typeface="Times New Roman" panose="02020603050405020304" pitchFamily="18" charset="0"/>
                <a:cs typeface="Times New Roman" panose="02020603050405020304" pitchFamily="18" charset="0"/>
              </a:rPr>
              <a:t> So we want to design an Smart Irrigation System using arduino and Iot that operate automatically by sensing the moisture content of the soil and turn ON/OFF the pump using relay without the intervention of farmer and hence save water.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EXISTING METHOD</a:t>
            </a:r>
          </a:p>
        </p:txBody>
      </p:sp>
      <p:sp>
        <p:nvSpPr>
          <p:cNvPr id="3" name="Content Placeholder 2"/>
          <p:cNvSpPr>
            <a:spLocks noGrp="1"/>
          </p:cNvSpPr>
          <p:nvPr>
            <p:ph idx="1"/>
          </p:nvPr>
        </p:nvSpPr>
        <p:spPr/>
        <p:txBody>
          <a:bodyPr/>
          <a:lstStyle/>
          <a:p>
            <a:r>
              <a:rPr lang="en-US" sz="2500">
                <a:latin typeface="Times New Roman" panose="02020603050405020304" pitchFamily="18" charset="0"/>
                <a:cs typeface="Times New Roman" panose="02020603050405020304" pitchFamily="18" charset="0"/>
              </a:rPr>
              <a:t>Existing smart irrigation systems typically consist of a combination of sensors, controllers, and automation technologies.</a:t>
            </a:r>
          </a:p>
          <a:p>
            <a:r>
              <a:rPr lang="en-US" sz="2500">
                <a:latin typeface="Times New Roman" panose="02020603050405020304" pitchFamily="18" charset="0"/>
                <a:cs typeface="Times New Roman" panose="02020603050405020304" pitchFamily="18" charset="0"/>
              </a:rPr>
              <a:t>Soil moisture sensors are deployed in the ground to measure moisture levels, while weather-based controllers utilize real-time weather data to adjust watering schedules. </a:t>
            </a:r>
          </a:p>
          <a:p>
            <a:r>
              <a:rPr lang="en-US" sz="2500">
                <a:latin typeface="Times New Roman" panose="02020603050405020304" pitchFamily="18" charset="0"/>
                <a:cs typeface="Times New Roman" panose="02020603050405020304" pitchFamily="18" charset="0"/>
              </a:rPr>
              <a:t>These systems may also integrate flow sensors to detect leaks or abnormal water flow, rain sensors to prevent irrigation during rainfall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PROPOSED METHOD</a:t>
            </a:r>
          </a:p>
        </p:txBody>
      </p:sp>
      <p:sp>
        <p:nvSpPr>
          <p:cNvPr id="3" name="Content Placeholder 2"/>
          <p:cNvSpPr>
            <a:spLocks noGrp="1"/>
          </p:cNvSpPr>
          <p:nvPr>
            <p:ph idx="1"/>
          </p:nvPr>
        </p:nvSpPr>
        <p:spPr/>
        <p:txBody>
          <a:bodyPr>
            <a:normAutofit/>
          </a:bodyPr>
          <a:lstStyle/>
          <a:p>
            <a:r>
              <a:rPr lang="en-US" sz="2500">
                <a:latin typeface="Times New Roman" panose="02020603050405020304" pitchFamily="18" charset="0"/>
                <a:cs typeface="Times New Roman" panose="02020603050405020304" pitchFamily="18" charset="0"/>
                <a:sym typeface="+mn-ea"/>
              </a:rPr>
              <a:t>In the proposed irrigation system,the ESP8266 Wi-Fi Module is used in this IoT based irrigation system for transmitting the real time data of the field for irrigation process to the user through the IoT network.</a:t>
            </a:r>
          </a:p>
          <a:p>
            <a:r>
              <a:rPr lang="en-US" sz="2500">
                <a:latin typeface="Times New Roman" panose="02020603050405020304" pitchFamily="18" charset="0"/>
                <a:cs typeface="Times New Roman" panose="02020603050405020304" pitchFamily="18" charset="0"/>
              </a:rPr>
              <a:t>Here soil moisture sensor measures the water content of soil and its output is fed to the amplifier.And this measured value is given to the Arduino uno</a:t>
            </a:r>
          </a:p>
          <a:p>
            <a:r>
              <a:rPr lang="en-US" sz="2500">
                <a:latin typeface="Times New Roman" panose="02020603050405020304" pitchFamily="18" charset="0"/>
                <a:cs typeface="Times New Roman" panose="02020603050405020304" pitchFamily="18" charset="0"/>
              </a:rPr>
              <a:t>The output from Arduino and wifi module is given to driver circuit and server respectively. Based on the information given to the driver circuit the pump gets on when it is required.</a:t>
            </a:r>
          </a:p>
          <a:p>
            <a:endParaRPr lang="en-US" sz="2500">
              <a:latin typeface="Times New Roman" panose="02020603050405020304" pitchFamily="18" charset="0"/>
              <a:cs typeface="Times New Roman" panose="02020603050405020304" pitchFamily="18" charset="0"/>
            </a:endParaRPr>
          </a:p>
          <a:p>
            <a:endParaRPr lang="en-US" sz="25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915</Words>
  <Application>Microsoft Office PowerPoint</Application>
  <PresentationFormat>Widescreen</PresentationFormat>
  <Paragraphs>61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Bahnschrift SemiBold Condensed</vt:lpstr>
      <vt:lpstr>Calibri</vt:lpstr>
      <vt:lpstr>Calibri Light</vt:lpstr>
      <vt:lpstr>Times New Roman</vt:lpstr>
      <vt:lpstr>Wingdings</vt:lpstr>
      <vt:lpstr>Office Theme</vt:lpstr>
      <vt:lpstr>18ECP105J-MINOR PROJECT-III    FIRST REVIEW</vt:lpstr>
      <vt:lpstr>INTRODUCTION</vt:lpstr>
      <vt:lpstr>ABSTRACT</vt:lpstr>
      <vt:lpstr>OBJECTIVES</vt:lpstr>
      <vt:lpstr>BLOCK DIAGRAM </vt:lpstr>
      <vt:lpstr>CIRCUIT DIAGRAM </vt:lpstr>
      <vt:lpstr>PROBLEM STATEMENT</vt:lpstr>
      <vt:lpstr>EXISTING METHOD</vt:lpstr>
      <vt:lpstr>PROPOSED METHOD</vt:lpstr>
      <vt:lpstr>COMPARISON OF EXISTING METHOD AND PROPOSED METHOD</vt:lpstr>
      <vt:lpstr>MODULES IDENTIFIED</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18ECP105J-MINOR PROJECT-III    FIRST REVIEW</dc:title>
  <dc:creator>PaviGaneshan</dc:creator>
  <cp:lastModifiedBy>Pooja Shree</cp:lastModifiedBy>
  <cp:revision>14</cp:revision>
  <dcterms:created xsi:type="dcterms:W3CDTF">2023-09-28T13:23:53Z</dcterms:created>
  <dcterms:modified xsi:type="dcterms:W3CDTF">2024-02-24T12:46:01Z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8BD12EC464104BCB8DA28335474F2D5F_11</vt:lpwstr>
  </property>
  <property fmtid="{D5CDD505-2E9C-101B-9397-08002B2CF9AE}" pid="3" name="KSOProductBuildVer">
    <vt:lpwstr>1033-12.2.0.13215</vt:lpwstr>
  </property>
</Properties>
</file>