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325" r:id="rId5"/>
    <p:sldId id="309" r:id="rId6"/>
    <p:sldId id="310" r:id="rId7"/>
    <p:sldId id="311" r:id="rId8"/>
    <p:sldId id="319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6" r:id="rId18"/>
    <p:sldId id="337" r:id="rId19"/>
    <p:sldId id="338" r:id="rId20"/>
    <p:sldId id="339" r:id="rId21"/>
    <p:sldId id="30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75789" autoAdjust="0"/>
  </p:normalViewPr>
  <p:slideViewPr>
    <p:cSldViewPr snapToGrid="0">
      <p:cViewPr varScale="1">
        <p:scale>
          <a:sx n="62" d="100"/>
          <a:sy n="62" d="100"/>
        </p:scale>
        <p:origin x="1488" y="6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8/29/2025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923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4721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9842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F7D2-6835-4908-E347-939F65392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213" y="2545951"/>
            <a:ext cx="10793187" cy="1766098"/>
          </a:xfrm>
        </p:spPr>
        <p:txBody>
          <a:bodyPr/>
          <a:lstStyle/>
          <a:p>
            <a:r>
              <a:rPr lang="en-US" sz="4700" dirty="0">
                <a:latin typeface="Algerian" panose="04020705040A02060702" pitchFamily="82" charset="0"/>
              </a:rPr>
              <a:t>Real-time IoT Traffic Monitoring on Azure</a:t>
            </a:r>
            <a:endParaRPr lang="en-IN" sz="4700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AFE4A-5D38-F4E0-E2D6-19FEDBB25D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6560" y="4967201"/>
            <a:ext cx="5044039" cy="17660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:</a:t>
            </a:r>
            <a:br>
              <a:rPr lang="en-IN" sz="2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Pooja Shree M</a:t>
            </a:r>
          </a:p>
          <a:p>
            <a:pPr algn="l"/>
            <a:br>
              <a:rPr lang="en-IN" sz="29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61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D2ED-AD59-0FB7-B6D7-A950CD08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83" y="106352"/>
            <a:ext cx="8100060" cy="79248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Implementation on Azure Portal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17E4B-32B9-2833-A35E-F20A2BADF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2C9FA0-37C2-7B38-1BAF-3187F4EA3EFC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1155316" y="1815870"/>
            <a:ext cx="10529192" cy="424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Databricks Workspace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workspace in Azure → acts as the development &amp; processing environment.</a:t>
            </a:r>
          </a:p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Launch and set up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cluster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(enable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autoscaling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cost efficiency and performance).</a:t>
            </a:r>
          </a:p>
          <a:p>
            <a:pPr lvl="0"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storage account</a:t>
            </a:r>
          </a:p>
          <a:p>
            <a:pPr marL="10287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 a Storage Account for raw and processed data.</a:t>
            </a:r>
          </a:p>
          <a:p>
            <a:pPr marL="10287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three containers: bronze , silver and gold parquet container for converted Delta files.</a:t>
            </a:r>
          </a:p>
          <a:p>
            <a:pPr marL="10287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live streaming data producer with bronze container and process in silver and analyse and aggregate the output in gold 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82D96D-6548-4BD7-804B-3181659B4377}"/>
              </a:ext>
            </a:extLst>
          </p:cNvPr>
          <p:cNvSpPr txBox="1"/>
          <p:nvPr/>
        </p:nvSpPr>
        <p:spPr>
          <a:xfrm flipH="1">
            <a:off x="363583" y="1134213"/>
            <a:ext cx="528931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Databricks &amp; ADLS Setup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4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CDDC-6017-E007-DFFE-DF5B1CFA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Bronze: raw ingestion (</a:t>
            </a:r>
            <a:r>
              <a:rPr lang="en-IN" sz="3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IN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CB0B1-655C-C85F-B4BD-DB421356560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0" y="2039112"/>
            <a:ext cx="6946041" cy="390448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Event Hubs stream as raw body (STRING)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schema loose (strings) to avoid pipeline failures on schema drift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 to Delta Bronze path with checkpointing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3CC15-59DC-286E-4A16-0140D3B9F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E8711F8-4D2F-FD0F-EAFD-7949EF4571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6784" y="1915421"/>
            <a:ext cx="4345789" cy="41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4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148F-174E-1CB3-A14B-A6E7961F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Silver: cleaning &amp; schema enforcement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93BD1-9E21-E5CE-9E52-12823EA9502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933684" cy="390448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and enforce schema (INT, TIMESTAMP)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lineage fields (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ingest_time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drop malformed rows to error path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cleaned data to Silver Delta path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8DAE9-29FF-122F-23DB-00D62F0FD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0E16D9-A333-05BA-FA25-E7E03EF7F02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4800" y="2039112"/>
            <a:ext cx="4228586" cy="39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47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C445-CE9E-A13B-8CA6-482A27C9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Gold: windowed aggregations (analytics)</a:t>
            </a:r>
            <a:b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D3996-E943-7845-CE27-3371E72EB9A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0" y="2039112"/>
            <a:ext cx="7168463" cy="390448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watermarking and time windows (e.g., 5-minute)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avg_speed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event_count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vehicle per window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results to Gold Delta for queries &amp; dashboards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05DE4-B36C-7CAF-6651-8F35AA4F8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C3C72D-4DE0-3D36-CD26-962D5DD18D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96515" y="1767139"/>
            <a:ext cx="4143632" cy="44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69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5D64-425F-B108-8304-387D7477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57" y="277586"/>
            <a:ext cx="6116594" cy="914400"/>
          </a:xfrm>
        </p:spPr>
        <p:txBody>
          <a:bodyPr/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output generated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06730-F277-F99F-1C21-339E91013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F199AF-B298-B380-3E61-33EDE17D562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926757" y="1353911"/>
            <a:ext cx="10132540" cy="2147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3984D-9E5F-5F13-6ABB-3DC41418C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86" y="3795253"/>
            <a:ext cx="5072380" cy="2785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DFC3F7-4092-CEE8-A4A5-D707AE004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027" y="3663646"/>
            <a:ext cx="5917541" cy="304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4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176E-415C-9E20-332B-4D38D4CFB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313" y="135925"/>
            <a:ext cx="5066272" cy="914400"/>
          </a:xfrm>
        </p:spPr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Strategies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3F561-46DC-9301-61BA-D69D7DFDF8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94920" y="1180194"/>
            <a:ext cx="7735329" cy="554188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b="1" dirty="0"/>
              <a:t>Data Pipeline Efficiency</a:t>
            </a:r>
            <a:endParaRPr lang="en-IN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Use Delta Lake for incremental updates &amp; schema evolution.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Optimize streaming jobs with window functions &amp; watermarks.</a:t>
            </a:r>
          </a:p>
          <a:p>
            <a:pPr algn="just">
              <a:lnSpc>
                <a:spcPct val="100000"/>
              </a:lnSpc>
            </a:pPr>
            <a:r>
              <a:rPr lang="en-IN" b="1" dirty="0"/>
              <a:t>Resource Optimization</a:t>
            </a:r>
            <a:endParaRPr lang="en-IN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Auto-scaling clusters in Databricks.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Caching &amp; partitioning frequently used datasets.</a:t>
            </a:r>
          </a:p>
          <a:p>
            <a:pPr algn="just">
              <a:lnSpc>
                <a:spcPct val="100000"/>
              </a:lnSpc>
            </a:pPr>
            <a:r>
              <a:rPr lang="en-IN" b="1" dirty="0"/>
              <a:t>Real-Time Performance</a:t>
            </a:r>
            <a:endParaRPr lang="en-IN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Use Event Hub batch optimization (reduce latency).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Apply filtering &amp; aggregation at ingestion to minimize downstream load.</a:t>
            </a:r>
          </a:p>
          <a:p>
            <a:pPr algn="just">
              <a:lnSpc>
                <a:spcPct val="100000"/>
              </a:lnSpc>
            </a:pPr>
            <a:r>
              <a:rPr lang="en-IN" b="1" dirty="0"/>
              <a:t>Monitoring &amp; Alerts</a:t>
            </a:r>
            <a:endParaRPr lang="en-IN" dirty="0"/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Implement metrics dashboards (traffic flow, congestion hotspots).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dirty="0"/>
              <a:t>Set real-time anomaly detection alerts for accidents/overloads.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2D642-7755-3C82-F915-6980FACB2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42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F812-F94C-BAA1-7D68-FA230A81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179" y="1692875"/>
            <a:ext cx="3829051" cy="914400"/>
          </a:xfrm>
        </p:spPr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8BE3F-0F75-3B19-D16B-D2D048770BB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655806" y="2323070"/>
            <a:ext cx="10231393" cy="412085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streaming pipeline implemented (Event Hub → Databricks → Delta)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Bronze/Silver/Gold architecture ensures data quality &amp; reusability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metrics (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speed, density) available for dashboards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 design for ML &amp; anomaly detection pipelines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75E96-0416-EF43-8A93-5D138A1F5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26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A0D7-1D1C-A3A9-F458-C5248D272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619" y="1662107"/>
            <a:ext cx="5181600" cy="914400"/>
          </a:xfrm>
        </p:spPr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130D9-BB1A-7FEA-A428-B3C42A5C54D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061827" y="2391156"/>
            <a:ext cx="9291973" cy="3904488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ML: congestion prediction &amp; anomaly detection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Geo-enrichment: attach road/zone metadata to vehicle events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filtering: reduce event volume before ingestion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traffic control systems (alerts, light timing)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F415D-E455-CCD4-257D-52D192C36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20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5076" y="914400"/>
            <a:ext cx="5641848" cy="5029200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481" y="82297"/>
            <a:ext cx="4245428" cy="62048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574815" y="702783"/>
            <a:ext cx="7150608" cy="59708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Overview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Prerequisites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Execution Overview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Implementation-Tasks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Practical Implementation on Azure Portal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Successful Output Generated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Strategies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75" y="473676"/>
            <a:ext cx="10360152" cy="914400"/>
          </a:xfrm>
        </p:spPr>
        <p:txBody>
          <a:bodyPr/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96093" y="1490472"/>
            <a:ext cx="9396766" cy="387705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Urban traffic generates massive volumes of high-velocity IoT sensor data (vehicle ID, speed, timestamps) that are difficult to ingest, process, and analyze in real time using traditional systems.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scalable real-time pipeline is required to ingest data via Azure Event Hub, process with Databricks (Spark Structured Streaming), and store in Delta Lake (Bronze/Silver/Gold) to deliver actionable insights such as average vehicle speed and traffic density for dashboards and alerts.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5" y="350327"/>
            <a:ext cx="3850640" cy="572951"/>
          </a:xfrm>
        </p:spPr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5247" y="1082235"/>
            <a:ext cx="11135359" cy="55384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Ingestion – Azure Event Hub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the real-time entry point for telemetry data from multiple IoT producers (vehicles, sensors). Provides high-throughput and low-latency event capture.</a:t>
            </a:r>
          </a:p>
          <a:p>
            <a:pPr>
              <a:lnSpc>
                <a:spcPct val="10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– Databricks Structured Streaming (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Cleanses, transforms, and aggregates streaming data in near real time. Ensures schema enforcement, watermarking, and fault tolerance.</a:t>
            </a:r>
          </a:p>
          <a:p>
            <a:pPr>
              <a:lnSpc>
                <a:spcPct val="10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– Delta Lake on ADLS Gen2 (Bronze/Silver/Gold)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storage for reliability and analytics:</a:t>
            </a:r>
          </a:p>
          <a:p>
            <a:pPr lvl="1">
              <a:lnSpc>
                <a:spcPct val="10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Bronze: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Raw ingested data</a:t>
            </a:r>
          </a:p>
          <a:p>
            <a:pPr lvl="1">
              <a:lnSpc>
                <a:spcPct val="10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Silver: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Cleaned and structured data</a:t>
            </a:r>
          </a:p>
          <a:p>
            <a:pPr lvl="1">
              <a:lnSpc>
                <a:spcPct val="10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Aggregated insights (e.g., average speed, traffic density)</a:t>
            </a:r>
          </a:p>
          <a:p>
            <a:pPr>
              <a:lnSpc>
                <a:spcPct val="100000"/>
              </a:lnSpc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 – Databricks SQL 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Curated Gold data is exposed for visualization, dashboards, and alerts to support real-time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5FB1-402E-7F50-3242-09CE748EA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19021-C221-744E-C3B8-6BDBEECFD21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348593" y="1755971"/>
            <a:ext cx="8380367" cy="457178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Azure subscription  and Event Hubs Namespace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Databricks workspace &amp; running cluster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ADLS Gen2  Storage account mounted to Databricks  (Bronze/Silver/Gold folders)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&amp;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libraries &amp; dependencies in Databricks</a:t>
            </a:r>
          </a:p>
          <a:p>
            <a:pPr algn="just">
              <a:lnSpc>
                <a:spcPct val="150000"/>
              </a:lnSpc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F328A-06DA-86BD-24B7-59E343C39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6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DD7F-DEF6-E46C-B98E-61CD955D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0" y="1188720"/>
            <a:ext cx="10360152" cy="914400"/>
          </a:xfrm>
        </p:spPr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Technology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77D8B-B143-73B5-019E-C3C507CA7C7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273654" y="1698160"/>
            <a:ext cx="9311640" cy="418164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Event Hub (ingestion)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Databricks (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 &amp; aggregations)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Delta Lake on ADLS Gen2 (storage 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Bronze, Silver, Gold layers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/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Databricks SQL (visualization)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Monitor &amp; Log Analytics (observability)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5E3DE-23F2-EE94-A442-45605FA0F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8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7DC4-AE7D-AC63-F355-3C0017F7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88" y="260430"/>
            <a:ext cx="5349240" cy="685800"/>
          </a:xfrm>
        </p:spPr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Overview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ED9B8-7DBF-5DDD-5484-F25B5A509FF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02824" y="1006997"/>
            <a:ext cx="10880203" cy="5590573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IoT Data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producer continuously generates random vehicle telemetry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vehicle_id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speed, timestamp) and sends it to Azure Event Hub.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Bronze Layer – Raw Ingestion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Hub messages ingested into Delta Lake (Bronze) via Databricks Structured Streaming. Data is stored as-is with minimal transformation.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Silver Layer – Data Cleaning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schema enforcement, parse timestamps, and remove/handle malformed records. Store structured and cleaned data in Silver tables.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 Layer – Aggregated Insights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windowing and watermarking to compute average vehicle speed and traffic density in 5-minute intervals. Store results in Gold Delta tables.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&amp; Visualization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Gold tables using Databricks SQL  for analysis and visualization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9F039-8C12-406F-A5DD-584928DA9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0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7CC4-3FB3-276A-0822-69CE2406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0" y="223518"/>
            <a:ext cx="5147570" cy="613458"/>
          </a:xfrm>
        </p:spPr>
        <p:txBody>
          <a:bodyPr/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tasks 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83740-1C9B-9560-ABA2-A5BBC2B06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3F61B40-BD7B-DC01-E9EF-EBB4F6CAE6D7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848406" y="989881"/>
            <a:ext cx="11166810" cy="5337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Hub Setup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Scalable message broker enabling high-throughput ingestion from multiple IoT sources.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Simulation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Synthetic vehicle telemetry stream ensures controlled, testable, and repeatable data flows.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Streaming Pipeline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Continuous ingestion and transformation with checkpointing for fault tolerance and exactly-once semantics.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Delta Lake Layers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Multi-tier (Bronze/Silver/Gold) architecture guarantees schema consistency, data lineage, and optimized analytics.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Storage Integration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Secure ADLS Gen2 mount ensures durable, encrypted, and cost-effective storage.</a:t>
            </a:r>
          </a:p>
        </p:txBody>
      </p:sp>
    </p:spTree>
    <p:extLst>
      <p:ext uri="{BB962C8B-B14F-4D97-AF65-F5344CB8AC3E}">
        <p14:creationId xmlns:p14="http://schemas.microsoft.com/office/powerpoint/2010/main" val="126950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95EF-F83E-EE64-72DD-B8FD9E77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17" y="345142"/>
            <a:ext cx="8976360" cy="701040"/>
          </a:xfrm>
        </p:spPr>
        <p:txBody>
          <a:bodyPr/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Implementation on Azure Portal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92F99-2B12-0ECC-A4A6-2D8BB2511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4580ABF-9501-3787-AB82-871960D1B464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1479054" y="2224953"/>
            <a:ext cx="9956734" cy="374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Namespace → Logical container for Event Hubs.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Provision Event Hub (traffic-</a:t>
            </a:r>
            <a:r>
              <a:rPr kumimoji="0" lang="en-US" altLang="en-US" sz="2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→ Dedicated hub for streaming IoT traffic data.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 Partitions → Start with 2–4 partitions; scale up for higher throughput.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Shared Access Policy → Define roles: </a:t>
            </a:r>
            <a:r>
              <a:rPr kumimoji="0" lang="en-US" altLang="en-US" sz="2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(producers) &amp; </a:t>
            </a:r>
            <a:r>
              <a:rPr kumimoji="0" lang="en-US" altLang="en-US" sz="2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(consumers).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Connection String → Store in Azure Key Vault, never hardcode in code/notebooks.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6CFA1A-FCA8-2347-AE3D-21BD3AD03134}"/>
              </a:ext>
            </a:extLst>
          </p:cNvPr>
          <p:cNvSpPr txBox="1"/>
          <p:nvPr/>
        </p:nvSpPr>
        <p:spPr>
          <a:xfrm>
            <a:off x="922020" y="1323436"/>
            <a:ext cx="64312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Event Hub Setup (Azure Portal)</a:t>
            </a:r>
          </a:p>
        </p:txBody>
      </p:sp>
    </p:spTree>
    <p:extLst>
      <p:ext uri="{BB962C8B-B14F-4D97-AF65-F5344CB8AC3E}">
        <p14:creationId xmlns:p14="http://schemas.microsoft.com/office/powerpoint/2010/main" val="38485483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 presentation</Template>
  <TotalTime>334</TotalTime>
  <Words>1077</Words>
  <Application>Microsoft Office PowerPoint</Application>
  <PresentationFormat>Widescreen</PresentationFormat>
  <Paragraphs>126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Algerian</vt:lpstr>
      <vt:lpstr>Arial</vt:lpstr>
      <vt:lpstr>Calibri</vt:lpstr>
      <vt:lpstr>Courier New</vt:lpstr>
      <vt:lpstr>Gill Sans Nova Light</vt:lpstr>
      <vt:lpstr>Sagona Book</vt:lpstr>
      <vt:lpstr>Times New Roman</vt:lpstr>
      <vt:lpstr>Wingdings</vt:lpstr>
      <vt:lpstr>Custom</vt:lpstr>
      <vt:lpstr>Real-time IoT Traffic Monitoring on Azure</vt:lpstr>
      <vt:lpstr>Table of Contents</vt:lpstr>
      <vt:lpstr>Problem statement</vt:lpstr>
      <vt:lpstr>Project overview </vt:lpstr>
      <vt:lpstr>Prerequisites </vt:lpstr>
      <vt:lpstr>Tools &amp; Technology </vt:lpstr>
      <vt:lpstr>Execution Overview</vt:lpstr>
      <vt:lpstr>Implementation tasks </vt:lpstr>
      <vt:lpstr>Practical Implementation on Azure Portal</vt:lpstr>
      <vt:lpstr>Practical Implementation on Azure Portal</vt:lpstr>
      <vt:lpstr>Bronze: raw ingestion (PySpark) </vt:lpstr>
      <vt:lpstr>Silver: cleaning &amp; schema enforcement </vt:lpstr>
      <vt:lpstr>Gold: windowed aggregations (analytics) </vt:lpstr>
      <vt:lpstr>Successful output generated</vt:lpstr>
      <vt:lpstr>Optimization Strategies</vt:lpstr>
      <vt:lpstr>Conclusion </vt:lpstr>
      <vt:lpstr>Future enhancements </vt:lpstr>
      <vt:lpstr>Thank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POOJA SHREE M</dc:creator>
  <cp:lastModifiedBy>POOJA SHREE M</cp:lastModifiedBy>
  <cp:revision>9</cp:revision>
  <dcterms:created xsi:type="dcterms:W3CDTF">2025-08-28T03:27:57Z</dcterms:created>
  <dcterms:modified xsi:type="dcterms:W3CDTF">2025-08-29T07:58:23Z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