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96303" autoAdjust="0"/>
  </p:normalViewPr>
  <p:slideViewPr>
    <p:cSldViewPr snapToGrid="0" snapToObjects="1">
      <p:cViewPr>
        <p:scale>
          <a:sx n="59" d="100"/>
          <a:sy n="59" d="100"/>
        </p:scale>
        <p:origin x="152" y="-224"/>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207568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628538" y="23089904"/>
            <a:ext cx="8873067" cy="3578768"/>
          </a:xfrm>
          <a:prstGeom prst="rect">
            <a:avLst/>
          </a:prstGeom>
          <a:noFill/>
          <a:ln w="9525">
            <a:noFill/>
            <a:miter lim="800000"/>
            <a:headEnd/>
            <a:tailEnd/>
          </a:ln>
        </p:spPr>
        <p:txBody>
          <a:bodyPr lIns="406384" tIns="406384" rIns="406384" bIns="406384">
            <a:spAutoFit/>
          </a:bodyPr>
          <a:lstStyle/>
          <a:p>
            <a:pPr>
              <a:defRPr/>
            </a:pPr>
            <a:r>
              <a:rPr lang="en-US" sz="2987" dirty="0"/>
              <a:t>[1] Learn how to customize a model for your application - </a:t>
            </a:r>
            <a:r>
              <a:rPr lang="en-US" sz="2987" dirty="0" err="1"/>
              <a:t>OpenAI</a:t>
            </a:r>
            <a:r>
              <a:rPr lang="en-US" sz="2987" dirty="0"/>
              <a:t> Documentation.</a:t>
            </a:r>
          </a:p>
          <a:p>
            <a:pPr>
              <a:defRPr/>
            </a:pPr>
            <a:endParaRPr lang="en-US" sz="2987" dirty="0"/>
          </a:p>
          <a:p>
            <a:pPr>
              <a:defRPr/>
            </a:pPr>
            <a:r>
              <a:rPr lang="en-US" sz="2987" dirty="0"/>
              <a:t>[2] Embeddings - </a:t>
            </a:r>
            <a:r>
              <a:rPr lang="en-US" sz="2987" dirty="0" err="1"/>
              <a:t>OpenAI</a:t>
            </a:r>
            <a:r>
              <a:rPr lang="en-US" sz="2987" dirty="0"/>
              <a:t> Documentation.</a:t>
            </a:r>
          </a:p>
          <a:p>
            <a:pPr>
              <a:defRPr/>
            </a:pPr>
            <a:endParaRPr lang="en-US" sz="2987" dirty="0"/>
          </a:p>
          <a:p>
            <a:pPr>
              <a:defRPr/>
            </a:pPr>
            <a:r>
              <a:rPr lang="en-US" sz="2987" dirty="0"/>
              <a:t>[3] The </a:t>
            </a:r>
            <a:r>
              <a:rPr lang="en-US" sz="2987" dirty="0" err="1"/>
              <a:t>OpenAI</a:t>
            </a:r>
            <a:r>
              <a:rPr lang="en-US" sz="2987" dirty="0"/>
              <a:t> Cookbook</a:t>
            </a:r>
          </a:p>
        </p:txBody>
      </p:sp>
      <p:sp>
        <p:nvSpPr>
          <p:cNvPr id="4155" name="Text Box 406"/>
          <p:cNvSpPr txBox="1">
            <a:spLocks noChangeArrowheads="1"/>
          </p:cNvSpPr>
          <p:nvPr/>
        </p:nvSpPr>
        <p:spPr bwMode="auto">
          <a:xfrm>
            <a:off x="33628537" y="5591505"/>
            <a:ext cx="8681835" cy="12772310"/>
          </a:xfrm>
          <a:prstGeom prst="rect">
            <a:avLst/>
          </a:prstGeom>
          <a:noFill/>
          <a:ln w="9525">
            <a:noFill/>
            <a:miter lim="800000"/>
            <a:headEnd/>
            <a:tailEnd/>
          </a:ln>
        </p:spPr>
        <p:txBody>
          <a:bodyPr wrap="square" lIns="406384" tIns="406384" rIns="406384" bIns="406384">
            <a:spAutoFit/>
          </a:bodyPr>
          <a:lstStyle/>
          <a:p>
            <a:pPr algn="just">
              <a:defRPr/>
            </a:pPr>
            <a:r>
              <a:rPr lang="en-US" sz="2987" dirty="0"/>
              <a:t>After generating the embeddings for custom PII input and query input, an index file is created by obtaining a </a:t>
            </a:r>
            <a:r>
              <a:rPr lang="en-US" sz="2987" dirty="0" err="1"/>
              <a:t>faiss</a:t>
            </a:r>
            <a:r>
              <a:rPr lang="en-US" sz="2987" dirty="0"/>
              <a:t> index of the embeddings with PII. </a:t>
            </a:r>
            <a:r>
              <a:rPr lang="en-US" sz="2987" dirty="0" err="1"/>
              <a:t>Faiss</a:t>
            </a:r>
            <a:r>
              <a:rPr lang="en-US" sz="2987" dirty="0"/>
              <a:t> is a library that performs efficient similarity search and clustering of dense vectors. It allows the system to execute rapid similarity search of the embeddings in the index file, resulting in the retrieval of relevant embeddings according to the user's query input.</a:t>
            </a:r>
          </a:p>
          <a:p>
            <a:pPr algn="just">
              <a:defRPr/>
            </a:pPr>
            <a:endParaRPr lang="en-US" sz="2987" dirty="0"/>
          </a:p>
          <a:p>
            <a:pPr algn="just">
              <a:defRPr/>
            </a:pPr>
            <a:r>
              <a:rPr lang="en-US" sz="2987" dirty="0"/>
              <a:t>When a user queries with input, the embeddings are fetched from the index file, and a semantic search is conducted using </a:t>
            </a:r>
            <a:r>
              <a:rPr lang="en-US" sz="2987" dirty="0" err="1"/>
              <a:t>faiss</a:t>
            </a:r>
            <a:r>
              <a:rPr lang="en-US" sz="2987" dirty="0"/>
              <a:t> to compute the similarity score between the query embeddings and the embeddings in the index file. The results are generated based on the similarity score, with the most similar embeddings being returned first. The customized PII detection procedure is efficient and precise, utilizing advanced natural language processing methods to assess the input text and create accurate embeddings. The use of </a:t>
            </a:r>
            <a:r>
              <a:rPr lang="en-US" sz="2987" dirty="0" err="1"/>
              <a:t>faiss</a:t>
            </a:r>
            <a:r>
              <a:rPr lang="en-US" sz="2987" dirty="0"/>
              <a:t> for quick similarity search guarantees that the system can efficiently retrieve the relevant embeddings and provide precise outcomes to the user. Overall, the customized PII detection process offers users a powerful tool for identifying specific types of PII while safeguarding the security and confidentiality of their personal data.</a:t>
            </a:r>
          </a:p>
        </p:txBody>
      </p:sp>
      <p:sp>
        <p:nvSpPr>
          <p:cNvPr id="77" name="Text Box 406"/>
          <p:cNvSpPr txBox="1">
            <a:spLocks noChangeArrowheads="1"/>
          </p:cNvSpPr>
          <p:nvPr/>
        </p:nvSpPr>
        <p:spPr bwMode="auto">
          <a:xfrm>
            <a:off x="22334951" y="6582680"/>
            <a:ext cx="9342350" cy="4498122"/>
          </a:xfrm>
          <a:prstGeom prst="rect">
            <a:avLst/>
          </a:prstGeom>
          <a:noFill/>
          <a:ln w="9525">
            <a:noFill/>
            <a:miter lim="800000"/>
            <a:headEnd/>
            <a:tailEnd/>
          </a:ln>
        </p:spPr>
        <p:txBody>
          <a:bodyPr wrap="square" lIns="406384" tIns="406384" rIns="406384" bIns="406384">
            <a:spAutoFit/>
          </a:bodyPr>
          <a:lstStyle/>
          <a:p>
            <a:pPr marL="406390" lvl="2" indent="0" algn="just"/>
            <a:r>
              <a:rPr lang="en-US" sz="2987" dirty="0"/>
              <a:t>The GPT-3.5 language model text-davinci-003 is specifically trained to identify and extract generic PII such as names, dates of birth, addresses, social security numbers, and other sensitive information. The model uses natural language processing techniques to analyze the input prompt and identify any instances of generic PII present in the text. If the model detects any PII, it returns the output in the format specified by the Jinja template.</a:t>
            </a:r>
          </a:p>
        </p:txBody>
      </p:sp>
      <p:sp>
        <p:nvSpPr>
          <p:cNvPr id="1032" name="Rectangle 5"/>
          <p:cNvSpPr>
            <a:spLocks noChangeArrowheads="1"/>
          </p:cNvSpPr>
          <p:nvPr/>
        </p:nvSpPr>
        <p:spPr bwMode="auto">
          <a:xfrm>
            <a:off x="11510433" y="674666"/>
            <a:ext cx="20747567" cy="3184268"/>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PII Detection using Semi-Supervised Learning</a:t>
            </a:r>
          </a:p>
          <a:p>
            <a:pPr algn="ctr" eaLnBrk="0" hangingPunct="0">
              <a:defRPr/>
            </a:pPr>
            <a:r>
              <a:rPr lang="en-US" sz="4800" b="1" dirty="0">
                <a:solidFill>
                  <a:srgbClr val="FFFFFF"/>
                </a:solidFill>
                <a:latin typeface="Arial" charset="0"/>
              </a:rPr>
              <a:t>Project Advisor: Vijay </a:t>
            </a:r>
            <a:r>
              <a:rPr lang="en-US" sz="4800" b="1" dirty="0" err="1">
                <a:solidFill>
                  <a:srgbClr val="FFFFFF"/>
                </a:solidFill>
                <a:latin typeface="Arial" charset="0"/>
              </a:rPr>
              <a:t>Eranti</a:t>
            </a:r>
            <a:endParaRPr lang="en-US" sz="4800" b="1" dirty="0">
              <a:solidFill>
                <a:srgbClr val="FFFFFF"/>
              </a:solidFill>
              <a:latin typeface="Arial" charset="0"/>
            </a:endParaRPr>
          </a:p>
        </p:txBody>
      </p:sp>
      <p:sp>
        <p:nvSpPr>
          <p:cNvPr id="4100" name="Text Box 14"/>
          <p:cNvSpPr txBox="1">
            <a:spLocks noChangeArrowheads="1"/>
          </p:cNvSpPr>
          <p:nvPr/>
        </p:nvSpPr>
        <p:spPr bwMode="auto">
          <a:xfrm>
            <a:off x="1378373" y="6485934"/>
            <a:ext cx="8873067" cy="6649993"/>
          </a:xfrm>
          <a:prstGeom prst="rect">
            <a:avLst/>
          </a:prstGeom>
          <a:noFill/>
          <a:ln w="9525">
            <a:noFill/>
            <a:miter lim="800000"/>
            <a:headEnd/>
            <a:tailEnd/>
          </a:ln>
        </p:spPr>
        <p:txBody>
          <a:bodyPr wrap="square" lIns="406384" tIns="406384" rIns="406384" bIns="406384">
            <a:spAutoFit/>
          </a:bodyPr>
          <a:lstStyle/>
          <a:p>
            <a:pPr algn="just" defTabSz="3901342"/>
            <a:br>
              <a:rPr lang="en-US" sz="2000" dirty="0"/>
            </a:br>
            <a:r>
              <a:rPr lang="en-US" sz="2990" dirty="0">
                <a:solidFill>
                  <a:srgbClr val="333333"/>
                </a:solidFill>
              </a:rPr>
              <a:t>In today's digital world, personal information has become a valuable commodity that can be used for various nefarious purposes, including identity theft, financial fraud, and other criminal activities. Personal information that can be used to identify a person or their particular circumstances is legally known as personally identifiable information (PII). PII includes a wide range of data points, such as name, address, phone number, email address, social security number, passport number, and financial information. With just a few bits of personal information, a person's identity can be compromised, and criminals can carry out fraudulent activities.</a:t>
            </a:r>
          </a:p>
        </p:txBody>
      </p:sp>
      <p:sp>
        <p:nvSpPr>
          <p:cNvPr id="4102" name="Text Box 405"/>
          <p:cNvSpPr txBox="1">
            <a:spLocks noChangeArrowheads="1"/>
          </p:cNvSpPr>
          <p:nvPr/>
        </p:nvSpPr>
        <p:spPr bwMode="auto">
          <a:xfrm>
            <a:off x="11510433" y="5678437"/>
            <a:ext cx="20747566"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3" name="Text Box 478"/>
          <p:cNvSpPr txBox="1">
            <a:spLocks noChangeArrowheads="1"/>
          </p:cNvSpPr>
          <p:nvPr/>
        </p:nvSpPr>
        <p:spPr bwMode="auto">
          <a:xfrm>
            <a:off x="33077148" y="17817002"/>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7148" y="2268829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Key References</a:t>
            </a:r>
          </a:p>
        </p:txBody>
      </p:sp>
      <p:sp>
        <p:nvSpPr>
          <p:cNvPr id="4105" name="Text Box 480"/>
          <p:cNvSpPr txBox="1">
            <a:spLocks noChangeArrowheads="1"/>
          </p:cNvSpPr>
          <p:nvPr/>
        </p:nvSpPr>
        <p:spPr bwMode="auto">
          <a:xfrm>
            <a:off x="33077146" y="2668886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628538" y="18251910"/>
            <a:ext cx="8873067" cy="4498122"/>
          </a:xfrm>
          <a:prstGeom prst="rect">
            <a:avLst/>
          </a:prstGeom>
          <a:noFill/>
          <a:ln w="9525">
            <a:noFill/>
            <a:miter lim="800000"/>
            <a:headEnd/>
            <a:tailEnd/>
          </a:ln>
        </p:spPr>
        <p:txBody>
          <a:bodyPr lIns="406384" tIns="406384" rIns="406384" bIns="406384">
            <a:spAutoFit/>
          </a:bodyPr>
          <a:lstStyle/>
          <a:p>
            <a:pPr algn="just" defTabSz="3901342">
              <a:defRPr/>
            </a:pPr>
            <a:r>
              <a:rPr lang="en-US" sz="2987" dirty="0"/>
              <a:t>In conclusion, PII is an essential aspect of personal privacy and security in the digital age. With the increasing amount of personal data being generated and shared online, it is critical to ensure that PII is protected from unauthorized access and use. Customizable PII detection solutions offer an effective way to detect and protect sensitive personal information that may be specific to an individual's needs.  </a:t>
            </a:r>
          </a:p>
        </p:txBody>
      </p:sp>
      <p:graphicFrame>
        <p:nvGraphicFramePr>
          <p:cNvPr id="2561" name="Group 513"/>
          <p:cNvGraphicFramePr>
            <a:graphicFrameLocks noGrp="1"/>
          </p:cNvGraphicFramePr>
          <p:nvPr>
            <p:extLst>
              <p:ext uri="{D42A27DB-BD31-4B8C-83A1-F6EECF244321}">
                <p14:modId xmlns:p14="http://schemas.microsoft.com/office/powerpoint/2010/main" val="2301788041"/>
              </p:ext>
            </p:extLst>
          </p:nvPr>
        </p:nvGraphicFramePr>
        <p:xfrm>
          <a:off x="33628537" y="27527096"/>
          <a:ext cx="8873066" cy="4320981"/>
        </p:xfrm>
        <a:graphic>
          <a:graphicData uri="http://schemas.openxmlformats.org/drawingml/2006/table">
            <a:tbl>
              <a:tblPr/>
              <a:tblGrid>
                <a:gridCol w="4377984">
                  <a:extLst>
                    <a:ext uri="{9D8B030D-6E8A-4147-A177-3AD203B41FA5}">
                      <a16:colId xmlns:a16="http://schemas.microsoft.com/office/drawing/2014/main" val="20000"/>
                    </a:ext>
                  </a:extLst>
                </a:gridCol>
                <a:gridCol w="4495082">
                  <a:extLst>
                    <a:ext uri="{9D8B030D-6E8A-4147-A177-3AD203B41FA5}">
                      <a16:colId xmlns:a16="http://schemas.microsoft.com/office/drawing/2014/main" val="20001"/>
                    </a:ext>
                  </a:extLst>
                </a:gridCol>
              </a:tblGrid>
              <a:tr h="3209278">
                <a:tc gridSpan="2">
                  <a:txBody>
                    <a:bodyPr/>
                    <a:lstStyle/>
                    <a:p>
                      <a:pPr algn="just" defTabSz="3901342" rtl="0" fontAlgn="base">
                        <a:spcBef>
                          <a:spcPct val="0"/>
                        </a:spcBef>
                        <a:spcAft>
                          <a:spcPct val="0"/>
                        </a:spcAft>
                        <a:defRPr/>
                      </a:pPr>
                      <a:r>
                        <a:rPr lang="en-US" sz="2987" kern="1200" dirty="0">
                          <a:solidFill>
                            <a:schemeClr val="tx1"/>
                          </a:solidFill>
                          <a:latin typeface="Arial Narrow" pitchFamily="34" charset="0"/>
                          <a:ea typeface="+mn-ea"/>
                          <a:cs typeface="Arial" charset="0"/>
                        </a:rPr>
                        <a:t>The authors are deeply indebted to Professor Vijay </a:t>
                      </a:r>
                      <a:r>
                        <a:rPr lang="en-US" sz="2987" kern="1200" dirty="0" err="1">
                          <a:solidFill>
                            <a:schemeClr val="tx1"/>
                          </a:solidFill>
                          <a:latin typeface="Arial Narrow" pitchFamily="34" charset="0"/>
                          <a:ea typeface="+mn-ea"/>
                          <a:cs typeface="Arial" charset="0"/>
                        </a:rPr>
                        <a:t>Eranti</a:t>
                      </a:r>
                      <a:r>
                        <a:rPr lang="en-US" sz="2987" kern="1200" dirty="0">
                          <a:solidFill>
                            <a:schemeClr val="tx1"/>
                          </a:solidFill>
                          <a:latin typeface="Arial Narrow" pitchFamily="34" charset="0"/>
                          <a:ea typeface="+mn-ea"/>
                          <a:cs typeface="Arial" charset="0"/>
                        </a:rPr>
                        <a:t> for his invaluable comments and assistance in the preparation of this study. </a:t>
                      </a: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11170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1044576" y="17520921"/>
            <a:ext cx="8873067" cy="8642847"/>
          </a:xfrm>
          <a:prstGeom prst="rect">
            <a:avLst/>
          </a:prstGeom>
          <a:noFill/>
          <a:ln w="9525">
            <a:noFill/>
            <a:miter lim="800000"/>
            <a:headEnd/>
            <a:tailEnd/>
          </a:ln>
        </p:spPr>
        <p:txBody>
          <a:bodyPr wrap="square" lIns="406384" tIns="406384" rIns="406384" bIns="406384">
            <a:spAutoFit/>
          </a:bodyPr>
          <a:lstStyle/>
          <a:p>
            <a:pPr algn="just"/>
            <a:r>
              <a:rPr lang="en-US" sz="2990" dirty="0">
                <a:solidFill>
                  <a:srgbClr val="333333"/>
                </a:solidFill>
              </a:rPr>
              <a:t>Protecting PII has become more important than ever as more personal data is generated and shared online. Many existing solutions offer the ability to detect common or generic types of PII. However, these solutions may not always be sufficient for detecting and protecting all types of PII that may be specific to an individual's needs.</a:t>
            </a:r>
          </a:p>
          <a:p>
            <a:pPr algn="just"/>
            <a:endParaRPr lang="en-US" sz="2990" dirty="0">
              <a:solidFill>
                <a:srgbClr val="333333"/>
              </a:solidFill>
            </a:endParaRPr>
          </a:p>
          <a:p>
            <a:pPr algn="just"/>
            <a:r>
              <a:rPr lang="en-US" sz="2990" dirty="0">
                <a:solidFill>
                  <a:srgbClr val="333333"/>
                </a:solidFill>
              </a:rPr>
              <a:t>Therefore, it is crucial to customize PII detection solutions to meet specific privacy and security requirements. By customizing PII detection, users can identify and protect sensitive personal information that may not be detected by standard PII detection algorithms. For example, a company may have unique requirements for detecting PII within their specific industry or geographic location. In such cases, a customizable PII detection solution would allow the company to tailor the system to meet their specific needs.</a:t>
            </a:r>
          </a:p>
        </p:txBody>
      </p:sp>
      <p:sp>
        <p:nvSpPr>
          <p:cNvPr id="58" name="Text Box 406"/>
          <p:cNvSpPr txBox="1">
            <a:spLocks noChangeArrowheads="1"/>
          </p:cNvSpPr>
          <p:nvPr/>
        </p:nvSpPr>
        <p:spPr bwMode="auto">
          <a:xfrm>
            <a:off x="12020239" y="6582680"/>
            <a:ext cx="9545807" cy="8483316"/>
          </a:xfrm>
          <a:prstGeom prst="rect">
            <a:avLst/>
          </a:prstGeom>
          <a:noFill/>
          <a:ln w="9525">
            <a:noFill/>
            <a:miter lim="800000"/>
            <a:headEnd/>
            <a:tailEnd/>
          </a:ln>
        </p:spPr>
        <p:txBody>
          <a:bodyPr wrap="square" lIns="406384" tIns="406384" rIns="406384" bIns="406384">
            <a:spAutoFit/>
          </a:bodyPr>
          <a:lstStyle/>
          <a:p>
            <a:pPr algn="just"/>
            <a:r>
              <a:rPr lang="en-US" sz="2987" dirty="0"/>
              <a:t>Firstly, an Optical Character Recognition (OCR) system will be utilized as a critical component of the architecture. OCR will extract text data from various types of documents, such as images, PDFs, and other file formats. OCR is essential because PII may be present in many different file formats, and extracting this information using an automated system is a crucial step in the process. The OCR system will enable the solution to extract PII data, which can then be fed into the data collection and analysis components.</a:t>
            </a:r>
          </a:p>
          <a:p>
            <a:pPr algn="just"/>
            <a:br>
              <a:rPr lang="en-US" sz="2000" dirty="0"/>
            </a:br>
            <a:r>
              <a:rPr lang="en-US" sz="2987" dirty="0"/>
              <a:t>The next key component is data collection using </a:t>
            </a:r>
            <a:r>
              <a:rPr lang="en-US" sz="2987" dirty="0" err="1"/>
              <a:t>ChatGPT</a:t>
            </a:r>
            <a:r>
              <a:rPr lang="en-US" sz="2987" dirty="0"/>
              <a:t> for training the model. </a:t>
            </a:r>
            <a:r>
              <a:rPr lang="en-US" sz="2987" dirty="0" err="1"/>
              <a:t>ChatGPT</a:t>
            </a:r>
            <a:r>
              <a:rPr lang="en-US" sz="2987" dirty="0"/>
              <a:t> is a powerful tool for generating text data that contains PII. It will help to ensure that the model is trained on a wide range of data, including common and custom PII data. The data collection component is a crucial step in the process of ensuring that the model can accurately detect and analyze PII data.</a:t>
            </a:r>
          </a:p>
        </p:txBody>
      </p:sp>
      <p:sp>
        <p:nvSpPr>
          <p:cNvPr id="4152" name="TextBox 80"/>
          <p:cNvSpPr txBox="1">
            <a:spLocks noChangeArrowheads="1"/>
          </p:cNvSpPr>
          <p:nvPr/>
        </p:nvSpPr>
        <p:spPr bwMode="auto">
          <a:xfrm>
            <a:off x="11868879" y="15065996"/>
            <a:ext cx="9381449" cy="15109777"/>
          </a:xfrm>
          <a:prstGeom prst="rect">
            <a:avLst/>
          </a:prstGeom>
          <a:noFill/>
          <a:ln w="9525">
            <a:noFill/>
            <a:miter lim="800000"/>
            <a:headEnd/>
            <a:tailEnd/>
          </a:ln>
        </p:spPr>
        <p:txBody>
          <a:bodyPr wrap="square">
            <a:spAutoFit/>
          </a:bodyPr>
          <a:lstStyle/>
          <a:p>
            <a:pPr marL="406390" lvl="2" indent="0" algn="just"/>
            <a:r>
              <a:rPr lang="en-US" sz="2987" dirty="0"/>
              <a:t>The architecture will also incorporate GPT-3.5 language models, such as text-davinci-003 for generic PII detection and text-embedding-ada-002 for custom PII detection. These language models will help to detect and analyze PII within the extracted text data. The generic PII detection component will allow the solution to detect standard types of PII, such as social security numbers, addresses, and names. On the other hand, the custom PII detection component will detect PII that is specific to an individual or organization, which is not usually detected by standard PII detection algorithms.</a:t>
            </a:r>
          </a:p>
          <a:p>
            <a:pPr marL="406390" lvl="2" indent="0" algn="just"/>
            <a:endParaRPr lang="en-US" sz="2987" dirty="0"/>
          </a:p>
          <a:p>
            <a:pPr marL="406390" lvl="2" indent="0" algn="just"/>
            <a:r>
              <a:rPr lang="en-US" sz="2987" dirty="0"/>
              <a:t>Another key component of the architecture is the embedding of the extracted custom PII text as </a:t>
            </a:r>
            <a:r>
              <a:rPr lang="en-US" sz="2987" dirty="0" err="1"/>
              <a:t>faiss</a:t>
            </a:r>
            <a:r>
              <a:rPr lang="en-US" sz="2987" dirty="0"/>
              <a:t> indices in an index file. </a:t>
            </a:r>
            <a:r>
              <a:rPr lang="en-US" sz="2987" dirty="0" err="1"/>
              <a:t>Faiss</a:t>
            </a:r>
            <a:r>
              <a:rPr lang="en-US" sz="2987" dirty="0"/>
              <a:t> is a library for efficient similarity search and clustering of dense vectors. The embedding component will enable efficient storage and retrieval of the extracted text data. This will make it easier to process and analyze large amounts of data efficiently.</a:t>
            </a:r>
          </a:p>
          <a:p>
            <a:pPr marL="406390" lvl="2" indent="0" algn="just"/>
            <a:endParaRPr lang="en-US" sz="2987" dirty="0"/>
          </a:p>
          <a:p>
            <a:pPr marL="406390" lvl="2" indent="0" algn="just"/>
            <a:r>
              <a:rPr lang="en-US" sz="2987" dirty="0"/>
              <a:t>Finally, privacy and security will be a major focus of the architecture. This component will ensure that PII data is protected at all times. </a:t>
            </a:r>
          </a:p>
          <a:p>
            <a:pPr marL="406390" lvl="2" indent="0" algn="just"/>
            <a:endParaRPr lang="en-US" sz="2987" dirty="0"/>
          </a:p>
          <a:p>
            <a:pPr marL="406390" lvl="2" indent="0" algn="just"/>
            <a:r>
              <a:rPr lang="en-US" sz="2990" b="1" dirty="0">
                <a:solidFill>
                  <a:srgbClr val="333333"/>
                </a:solidFill>
              </a:rPr>
              <a:t>Generic PII Detection: </a:t>
            </a:r>
            <a:r>
              <a:rPr lang="en-US" sz="2987" dirty="0"/>
              <a:t>The generic PII detection process in the proposed architecture is designed to detect the most common types of PII present in the user input. The Optical Character Recognition (OCR) system is used to extract text data from the files uploaded by the user, which is then processed by Chat GPT to generate structured data in the form of a </a:t>
            </a:r>
            <a:r>
              <a:rPr lang="en-US" sz="2987" dirty="0" err="1"/>
              <a:t>json</a:t>
            </a:r>
            <a:r>
              <a:rPr lang="en-US" sz="2987" dirty="0"/>
              <a:t>. This </a:t>
            </a:r>
            <a:r>
              <a:rPr lang="en-US" sz="2987" dirty="0" err="1"/>
              <a:t>json</a:t>
            </a:r>
            <a:r>
              <a:rPr lang="en-US" sz="2987" dirty="0"/>
              <a:t> contains all the relevant information necessary for the generic PII detection process to take place.</a:t>
            </a:r>
          </a:p>
          <a:p>
            <a:pPr marL="406390" lvl="2" indent="0" algn="just"/>
            <a:endParaRPr lang="en-US" sz="2987" dirty="0"/>
          </a:p>
          <a:p>
            <a:br>
              <a:rPr lang="en-US" sz="2000" dirty="0"/>
            </a:br>
            <a:endParaRPr lang="en-US" sz="2987" dirty="0"/>
          </a:p>
        </p:txBody>
      </p:sp>
      <p:sp>
        <p:nvSpPr>
          <p:cNvPr id="4153" name="Text Box 406"/>
          <p:cNvSpPr txBox="1">
            <a:spLocks noChangeArrowheads="1"/>
          </p:cNvSpPr>
          <p:nvPr/>
        </p:nvSpPr>
        <p:spPr bwMode="auto">
          <a:xfrm>
            <a:off x="22837923" y="14585277"/>
            <a:ext cx="9035061" cy="10473925"/>
          </a:xfrm>
          <a:prstGeom prst="rect">
            <a:avLst/>
          </a:prstGeom>
          <a:noFill/>
          <a:ln w="9525">
            <a:noFill/>
            <a:miter lim="800000"/>
            <a:headEnd/>
            <a:tailEnd/>
          </a:ln>
        </p:spPr>
        <p:txBody>
          <a:bodyPr wrap="square" lIns="406384" tIns="406384" rIns="406384" bIns="406384">
            <a:spAutoFit/>
          </a:bodyPr>
          <a:lstStyle/>
          <a:p>
            <a:pPr algn="just">
              <a:defRPr/>
            </a:pPr>
            <a:r>
              <a:rPr lang="en-US" sz="2987" dirty="0"/>
              <a:t>The Jinja template plays a crucial role in the generic PII detection process, as it defines the format of the output that is returned by the system. This template is used to customize the output based on the specific requirements of the user. It allows the system to return the output in a standardized format, which can be easily interpreted and analyzed by the user. Overall, the generic PII detection process ensures that the system is equipped to handle the most common forms of PII, and provides a high level of security and privacy for the user's personal data.</a:t>
            </a:r>
          </a:p>
          <a:p>
            <a:pPr algn="just">
              <a:defRPr/>
            </a:pPr>
            <a:endParaRPr lang="en-US" sz="2987" dirty="0"/>
          </a:p>
          <a:p>
            <a:pPr algn="just">
              <a:defRPr/>
            </a:pPr>
            <a:r>
              <a:rPr lang="en-US" sz="2987" b="1" dirty="0"/>
              <a:t>Customized PII Detection: </a:t>
            </a:r>
            <a:r>
              <a:rPr lang="en-US" sz="2987" dirty="0"/>
              <a:t>It is a crucial feature in the proposed architecture, as it allows users to detect specific types of PII that may not be covered by the generic PII detection process. The text-embedding-ada-002 model from </a:t>
            </a:r>
            <a:r>
              <a:rPr lang="en-US" sz="2987" dirty="0" err="1"/>
              <a:t>OpenAI</a:t>
            </a:r>
            <a:r>
              <a:rPr lang="en-US" sz="2987" dirty="0"/>
              <a:t> is used to generate embeddings for the custom PII input and query input. These embeddings are high-dimensional vectors that represent the semantic meaning of the text. The model is trained on a large dataset of text and is capable of generating highly accurate embeddings for a wide variety of input text.</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1" y="674666"/>
            <a:ext cx="9975849" cy="2851869"/>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KB, </a:t>
            </a:r>
            <a:r>
              <a:rPr lang="en-US" sz="3600" b="1" dirty="0" err="1">
                <a:solidFill>
                  <a:srgbClr val="FFFFFF"/>
                </a:solidFill>
                <a:latin typeface="Arial" charset="0"/>
              </a:rPr>
              <a:t>Jithesh</a:t>
            </a:r>
            <a:r>
              <a:rPr lang="en-US" sz="3600" b="1" dirty="0">
                <a:solidFill>
                  <a:srgbClr val="FFFFFF"/>
                </a:solidFill>
                <a:latin typeface="Arial" charset="0"/>
              </a:rPr>
              <a:t> (MS Software Engineering) </a:t>
            </a:r>
          </a:p>
          <a:p>
            <a:pPr eaLnBrk="0" hangingPunct="0">
              <a:defRPr/>
            </a:pPr>
            <a:r>
              <a:rPr lang="en-US" sz="3600" b="1" dirty="0">
                <a:solidFill>
                  <a:srgbClr val="FFFFFF"/>
                </a:solidFill>
                <a:latin typeface="Arial" charset="0"/>
              </a:rPr>
              <a:t>NS, </a:t>
            </a:r>
            <a:r>
              <a:rPr lang="en-US" sz="3600" b="1" dirty="0" err="1">
                <a:solidFill>
                  <a:srgbClr val="FFFFFF"/>
                </a:solidFill>
                <a:latin typeface="Arial" charset="0"/>
              </a:rPr>
              <a:t>Poojashree</a:t>
            </a:r>
            <a:r>
              <a:rPr lang="en-US" sz="3600" b="1" dirty="0">
                <a:solidFill>
                  <a:srgbClr val="FFFFFF"/>
                </a:solidFill>
                <a:latin typeface="Arial" charset="0"/>
              </a:rPr>
              <a:t> (MS Software Engineering)</a:t>
            </a:r>
          </a:p>
          <a:p>
            <a:pPr eaLnBrk="0" hangingPunct="0">
              <a:defRPr/>
            </a:pPr>
            <a:r>
              <a:rPr lang="en-US" sz="3600" b="1" dirty="0">
                <a:solidFill>
                  <a:srgbClr val="FFFFFF"/>
                </a:solidFill>
                <a:latin typeface="Arial" charset="0"/>
              </a:rPr>
              <a:t>Math, Priyanka (MS Software Engineering)</a:t>
            </a:r>
          </a:p>
          <a:p>
            <a:pPr eaLnBrk="0" hangingPunct="0">
              <a:defRPr/>
            </a:pPr>
            <a:r>
              <a:rPr lang="en-US" sz="3600" b="1" dirty="0" err="1">
                <a:solidFill>
                  <a:srgbClr val="FFFFFF"/>
                </a:solidFill>
                <a:latin typeface="Arial" charset="0"/>
              </a:rPr>
              <a:t>Mukka</a:t>
            </a:r>
            <a:r>
              <a:rPr lang="en-US" sz="3600" b="1" dirty="0">
                <a:solidFill>
                  <a:srgbClr val="FFFFFF"/>
                </a:solidFill>
                <a:latin typeface="Arial" charset="0"/>
              </a:rPr>
              <a:t>, </a:t>
            </a:r>
            <a:r>
              <a:rPr lang="en-US" sz="3600" b="1" dirty="0" err="1">
                <a:solidFill>
                  <a:srgbClr val="FFFFFF"/>
                </a:solidFill>
                <a:latin typeface="Arial" charset="0"/>
              </a:rPr>
              <a:t>Tharun</a:t>
            </a:r>
            <a:r>
              <a:rPr lang="en-US" sz="3600" b="1" dirty="0">
                <a:solidFill>
                  <a:srgbClr val="FFFFFF"/>
                </a:solidFill>
                <a:latin typeface="Arial" charset="0"/>
              </a:rPr>
              <a:t> (MS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sp>
        <p:nvSpPr>
          <p:cNvPr id="4099" name="Text Box 7"/>
          <p:cNvSpPr txBox="1">
            <a:spLocks noChangeArrowheads="1"/>
          </p:cNvSpPr>
          <p:nvPr/>
        </p:nvSpPr>
        <p:spPr bwMode="auto">
          <a:xfrm>
            <a:off x="698502" y="5671630"/>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pic>
        <p:nvPicPr>
          <p:cNvPr id="2" name="Picture 1">
            <a:extLst>
              <a:ext uri="{FF2B5EF4-FFF2-40B4-BE49-F238E27FC236}">
                <a16:creationId xmlns:a16="http://schemas.microsoft.com/office/drawing/2014/main" id="{3D99EAB4-1CBE-0D85-D6B1-57C4D9BCF057}"/>
              </a:ext>
            </a:extLst>
          </p:cNvPr>
          <p:cNvPicPr>
            <a:picLocks noChangeAspect="1"/>
          </p:cNvPicPr>
          <p:nvPr/>
        </p:nvPicPr>
        <p:blipFill>
          <a:blip r:embed="rId4"/>
          <a:stretch>
            <a:fillRect/>
          </a:stretch>
        </p:blipFill>
        <p:spPr>
          <a:xfrm>
            <a:off x="1881350" y="12979122"/>
            <a:ext cx="7199518" cy="4623256"/>
          </a:xfrm>
          <a:prstGeom prst="rect">
            <a:avLst/>
          </a:prstGeom>
        </p:spPr>
      </p:pic>
      <p:pic>
        <p:nvPicPr>
          <p:cNvPr id="7" name="Picture 6">
            <a:extLst>
              <a:ext uri="{FF2B5EF4-FFF2-40B4-BE49-F238E27FC236}">
                <a16:creationId xmlns:a16="http://schemas.microsoft.com/office/drawing/2014/main" id="{9A738459-B9B3-B1F7-1D28-F8E1337F5F95}"/>
              </a:ext>
            </a:extLst>
          </p:cNvPr>
          <p:cNvPicPr>
            <a:picLocks noChangeAspect="1"/>
          </p:cNvPicPr>
          <p:nvPr/>
        </p:nvPicPr>
        <p:blipFill>
          <a:blip r:embed="rId5"/>
          <a:stretch>
            <a:fillRect/>
          </a:stretch>
        </p:blipFill>
        <p:spPr>
          <a:xfrm>
            <a:off x="23469253" y="11080802"/>
            <a:ext cx="7772400" cy="3537932"/>
          </a:xfrm>
          <a:prstGeom prst="rect">
            <a:avLst/>
          </a:prstGeom>
        </p:spPr>
      </p:pic>
      <p:sp>
        <p:nvSpPr>
          <p:cNvPr id="8" name="Text Box 7">
            <a:extLst>
              <a:ext uri="{FF2B5EF4-FFF2-40B4-BE49-F238E27FC236}">
                <a16:creationId xmlns:a16="http://schemas.microsoft.com/office/drawing/2014/main" id="{BC4972E4-77B7-5AE7-9BA4-FCCE13EFE758}"/>
              </a:ext>
            </a:extLst>
          </p:cNvPr>
          <p:cNvSpPr txBox="1">
            <a:spLocks noChangeArrowheads="1"/>
          </p:cNvSpPr>
          <p:nvPr/>
        </p:nvSpPr>
        <p:spPr bwMode="auto">
          <a:xfrm>
            <a:off x="698502" y="26163768"/>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9" name="Text Box 14">
            <a:extLst>
              <a:ext uri="{FF2B5EF4-FFF2-40B4-BE49-F238E27FC236}">
                <a16:creationId xmlns:a16="http://schemas.microsoft.com/office/drawing/2014/main" id="{38C2E592-7DFF-5351-0E1B-5C1E8FA46619}"/>
              </a:ext>
            </a:extLst>
          </p:cNvPr>
          <p:cNvSpPr txBox="1">
            <a:spLocks noChangeArrowheads="1"/>
          </p:cNvSpPr>
          <p:nvPr/>
        </p:nvSpPr>
        <p:spPr bwMode="auto">
          <a:xfrm>
            <a:off x="1044576" y="26865546"/>
            <a:ext cx="8873067" cy="2661209"/>
          </a:xfrm>
          <a:prstGeom prst="rect">
            <a:avLst/>
          </a:prstGeom>
          <a:noFill/>
          <a:ln w="9525">
            <a:noFill/>
            <a:miter lim="800000"/>
            <a:headEnd/>
            <a:tailEnd/>
          </a:ln>
        </p:spPr>
        <p:txBody>
          <a:bodyPr wrap="square" lIns="406384" tIns="406384" rIns="406384" bIns="406384">
            <a:spAutoFit/>
          </a:bodyPr>
          <a:lstStyle/>
          <a:p>
            <a:pPr algn="just" defTabSz="3901342"/>
            <a:r>
              <a:rPr lang="en-US" sz="2990" dirty="0">
                <a:solidFill>
                  <a:srgbClr val="333333"/>
                </a:solidFill>
              </a:rPr>
              <a:t>The architecture proposed for this project will consist of several key components, each with specific functions and roles to ensure the effective handling of PII in a secure and efficient manner.</a:t>
            </a:r>
          </a:p>
        </p:txBody>
      </p:sp>
      <p:pic>
        <p:nvPicPr>
          <p:cNvPr id="10" name="Picture 9">
            <a:extLst>
              <a:ext uri="{FF2B5EF4-FFF2-40B4-BE49-F238E27FC236}">
                <a16:creationId xmlns:a16="http://schemas.microsoft.com/office/drawing/2014/main" id="{BD295BC7-54DD-C2CD-65EE-3DDF7358A4D0}"/>
              </a:ext>
            </a:extLst>
          </p:cNvPr>
          <p:cNvPicPr>
            <a:picLocks noChangeAspect="1"/>
          </p:cNvPicPr>
          <p:nvPr/>
        </p:nvPicPr>
        <p:blipFill>
          <a:blip r:embed="rId6"/>
          <a:stretch>
            <a:fillRect/>
          </a:stretch>
        </p:blipFill>
        <p:spPr>
          <a:xfrm>
            <a:off x="23392706" y="24937703"/>
            <a:ext cx="7772400" cy="3706708"/>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TotalTime>
  <Words>1417</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Priyanka Math</cp:lastModifiedBy>
  <cp:revision>245</cp:revision>
  <dcterms:created xsi:type="dcterms:W3CDTF">2005-05-18T01:24:28Z</dcterms:created>
  <dcterms:modified xsi:type="dcterms:W3CDTF">2023-05-11T01:47:56Z</dcterms:modified>
  <cp:category>Powerpoint poster templates</cp:category>
</cp:coreProperties>
</file>