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3" r:id="rId5"/>
    <p:sldId id="259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solidFill>
                  <a:srgbClr val="FFC000"/>
                </a:solidFill>
              </a:rPr>
              <a:t>GESTALT APPROACH</a:t>
            </a:r>
            <a:endParaRPr lang="en-IN" sz="96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95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THANK YOU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8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C000"/>
                </a:solidFill>
              </a:rPr>
              <a:t>Table of contents</a:t>
            </a:r>
            <a:endParaRPr lang="en-IN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Gestalt Approach?</a:t>
            </a:r>
          </a:p>
          <a:p>
            <a:r>
              <a:rPr lang="en-US" sz="2800" dirty="0" smtClean="0"/>
              <a:t>History of Gestalt Approach</a:t>
            </a:r>
          </a:p>
          <a:p>
            <a:r>
              <a:rPr lang="en-US" sz="2800" dirty="0" smtClean="0"/>
              <a:t>Principles of Gestalt Approach</a:t>
            </a:r>
          </a:p>
          <a:p>
            <a:r>
              <a:rPr lang="en-US" sz="2800" dirty="0" smtClean="0"/>
              <a:t>Uses of Gestalt Approach</a:t>
            </a:r>
          </a:p>
        </p:txBody>
      </p:sp>
    </p:spTree>
    <p:extLst>
      <p:ext uri="{BB962C8B-B14F-4D97-AF65-F5344CB8AC3E}">
        <p14:creationId xmlns:p14="http://schemas.microsoft.com/office/powerpoint/2010/main" val="91990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C000"/>
                </a:solidFill>
              </a:rPr>
              <a:t>WHAT IS GESTALT APPROACH?</a:t>
            </a:r>
            <a:endParaRPr lang="en-IN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45" y="223579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Gestalt Approach is a school of thought that looks at the human mind and behavior as a </a:t>
            </a:r>
            <a:r>
              <a:rPr lang="en-US" sz="2800" dirty="0" smtClean="0">
                <a:solidFill>
                  <a:schemeClr val="accent1"/>
                </a:solidFill>
              </a:rPr>
              <a:t>whole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Gestalt theory emphasizes that the </a:t>
            </a:r>
            <a:r>
              <a:rPr lang="en-US" sz="2800" dirty="0" err="1" smtClean="0"/>
              <a:t>parts,</a:t>
            </a:r>
            <a:r>
              <a:rPr lang="en-US" sz="2800" dirty="0" err="1" smtClean="0">
                <a:solidFill>
                  <a:schemeClr val="accent1"/>
                </a:solidFill>
              </a:rPr>
              <a:t>whole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of anything is greater than its </a:t>
            </a:r>
            <a:r>
              <a:rPr lang="en-US" sz="2800" dirty="0" smtClean="0">
                <a:solidFill>
                  <a:schemeClr val="accent1"/>
                </a:solidFill>
              </a:rPr>
              <a:t>parts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he word “GESTALT” is used in modern German to mean a thing has </a:t>
            </a:r>
            <a:r>
              <a:rPr lang="en-US" sz="2800" dirty="0" smtClean="0"/>
              <a:t>been </a:t>
            </a:r>
            <a:r>
              <a:rPr lang="en-US" sz="2800" dirty="0" smtClean="0">
                <a:solidFill>
                  <a:schemeClr val="accent1"/>
                </a:solidFill>
              </a:rPr>
              <a:t>“placed” or ‘put together”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25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2" y="914401"/>
            <a:ext cx="6714310" cy="43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5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C000"/>
                </a:solidFill>
              </a:rPr>
              <a:t>History of Gestalt Approach</a:t>
            </a:r>
            <a:endParaRPr lang="en-IN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Gestalt </a:t>
            </a:r>
            <a:r>
              <a:rPr lang="en-US" sz="2400" dirty="0"/>
              <a:t>psychology originated in the works of </a:t>
            </a:r>
            <a:r>
              <a:rPr lang="en-US" sz="2400" dirty="0">
                <a:solidFill>
                  <a:srgbClr val="C00000"/>
                </a:solidFill>
              </a:rPr>
              <a:t>Max Wertheimer</a:t>
            </a:r>
            <a:r>
              <a:rPr lang="en-US" sz="2400" dirty="0"/>
              <a:t> which was in response to the structuralism approach propounded by </a:t>
            </a:r>
            <a:r>
              <a:rPr lang="en-US" sz="2400" dirty="0">
                <a:solidFill>
                  <a:srgbClr val="C00000"/>
                </a:solidFill>
              </a:rPr>
              <a:t>Wilhelm </a:t>
            </a:r>
            <a:r>
              <a:rPr lang="en-US" sz="2400" dirty="0" smtClean="0">
                <a:solidFill>
                  <a:srgbClr val="C00000"/>
                </a:solidFill>
              </a:rPr>
              <a:t>Wundt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While </a:t>
            </a:r>
            <a:r>
              <a:rPr lang="en-US" sz="2400" dirty="0"/>
              <a:t>followers of </a:t>
            </a:r>
            <a:r>
              <a:rPr lang="en-US" sz="2400" dirty="0" smtClean="0"/>
              <a:t>structuralism were </a:t>
            </a:r>
            <a:r>
              <a:rPr lang="en-US" sz="2400" dirty="0"/>
              <a:t>interested in breaking down psychological matters into their smallest possible parts, Gestalt psychologists wanted instead to look at the totality of the </a:t>
            </a:r>
            <a:r>
              <a:rPr lang="en-US" sz="2400" dirty="0">
                <a:solidFill>
                  <a:srgbClr val="C00000"/>
                </a:solidFill>
              </a:rPr>
              <a:t>mind and behavior</a:t>
            </a:r>
            <a:r>
              <a:rPr lang="en-US" sz="2400" dirty="0"/>
              <a:t>.</a:t>
            </a:r>
          </a:p>
          <a:p>
            <a:r>
              <a:rPr lang="en-US" sz="2400" dirty="0"/>
              <a:t>Guided by the principle of holism, Wertheimer and his followers identified instances where perception was based on seeing things as a </a:t>
            </a:r>
            <a:r>
              <a:rPr lang="en-US" sz="2400" dirty="0">
                <a:solidFill>
                  <a:srgbClr val="C00000"/>
                </a:solidFill>
              </a:rPr>
              <a:t>complete whole, not as separate components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73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Contd</a:t>
            </a:r>
            <a:r>
              <a:rPr lang="en-US" dirty="0" smtClean="0">
                <a:solidFill>
                  <a:srgbClr val="FFC000"/>
                </a:solidFill>
              </a:rPr>
              <a:t>…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number </a:t>
            </a:r>
            <a:r>
              <a:rPr lang="en-US" sz="2400" dirty="0"/>
              <a:t>of thinkers influenced the development of Gestalt psychology, including </a:t>
            </a:r>
            <a:r>
              <a:rPr lang="en-US" sz="2400" dirty="0">
                <a:solidFill>
                  <a:srgbClr val="C00000"/>
                </a:solidFill>
              </a:rPr>
              <a:t>Immanuel Kant, Ernst Mach, and Johann Wolfgang von Goethe</a:t>
            </a:r>
            <a:r>
              <a:rPr lang="en-US" sz="2400" dirty="0" smtClean="0"/>
              <a:t>. </a:t>
            </a:r>
          </a:p>
          <a:p>
            <a:pPr fontAlgn="base"/>
            <a:r>
              <a:rPr lang="en-US" sz="2400" dirty="0"/>
              <a:t>Wertheimer developed Gestalt psychology after observing what he called the </a:t>
            </a:r>
            <a:r>
              <a:rPr lang="en-US" sz="2400" dirty="0">
                <a:solidFill>
                  <a:srgbClr val="C00000"/>
                </a:solidFill>
              </a:rPr>
              <a:t>phi phenomenon </a:t>
            </a:r>
            <a:r>
              <a:rPr lang="en-US" sz="2400" dirty="0"/>
              <a:t>while watching alternating lights on a railway signal</a:t>
            </a:r>
            <a:r>
              <a:rPr lang="en-US" sz="2400" dirty="0" smtClean="0"/>
              <a:t>.</a:t>
            </a:r>
            <a:endParaRPr lang="en-US" sz="2400" baseline="30000" dirty="0"/>
          </a:p>
          <a:p>
            <a:r>
              <a:rPr lang="en-US" sz="2400" dirty="0"/>
              <a:t> The phi phenomenon is </a:t>
            </a: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C00000"/>
                </a:solidFill>
              </a:rPr>
              <a:t>optical solution</a:t>
            </a:r>
            <a:r>
              <a:rPr lang="en-US" sz="2400" dirty="0"/>
              <a:t> where two stationary objects seem to move if they are shown appearing and disappearing in rapid </a:t>
            </a:r>
            <a:r>
              <a:rPr lang="en-US" sz="2400" dirty="0" smtClean="0"/>
              <a:t>succession.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111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C000"/>
                </a:solidFill>
              </a:rPr>
              <a:t>Principles of Gestalt Approach</a:t>
            </a:r>
            <a:endParaRPr lang="en-IN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Similarity</a:t>
            </a:r>
            <a:r>
              <a:rPr lang="en-US" dirty="0"/>
              <a:t>: This Gestalt principle suggests that we naturally group similar items together based on elements like color, size, and </a:t>
            </a:r>
            <a:r>
              <a:rPr lang="en-US" dirty="0" smtClean="0"/>
              <a:t>orientation.</a:t>
            </a:r>
            <a:endParaRPr lang="en-IN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Proximity</a:t>
            </a:r>
            <a:r>
              <a:rPr lang="en-US" dirty="0"/>
              <a:t>: </a:t>
            </a:r>
            <a:r>
              <a:rPr lang="en-US" dirty="0" smtClean="0"/>
              <a:t>The</a:t>
            </a:r>
            <a:r>
              <a:rPr lang="en-US" u="sng" dirty="0"/>
              <a:t> </a:t>
            </a:r>
            <a:r>
              <a:rPr lang="en-US" u="sng" dirty="0" smtClean="0"/>
              <a:t>principle of proximity</a:t>
            </a:r>
            <a:r>
              <a:rPr lang="en-US" dirty="0"/>
              <a:t> states that objects near each other tend to be viewed as a </a:t>
            </a:r>
            <a:r>
              <a:rPr lang="en-US" dirty="0" smtClean="0"/>
              <a:t>group.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Continuity</a:t>
            </a:r>
            <a:r>
              <a:rPr lang="en-US" dirty="0"/>
              <a:t>: According to this Gestalt principle, we perceive elements arranged on a line or curve as related to each other, while elements that are not on the line or curve are seen as separate.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</a:rPr>
              <a:t>Closure</a:t>
            </a:r>
            <a:r>
              <a:rPr lang="en-US" dirty="0"/>
              <a:t>: This suggests that elements that form a closed object will be perceived as a group. We will even fill in missing information to create closure and make sense of an object.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2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Contd</a:t>
            </a:r>
            <a:r>
              <a:rPr lang="en-US" dirty="0" smtClean="0">
                <a:solidFill>
                  <a:srgbClr val="FFC000"/>
                </a:solidFill>
              </a:rPr>
              <a:t>…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</a:rPr>
              <a:t>Common region</a:t>
            </a:r>
            <a:r>
              <a:rPr lang="en-US" dirty="0"/>
              <a:t>: This Gestalt psychology principle states that we tend to group objects together if they're located in the same bounded area.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44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C000"/>
                </a:solidFill>
              </a:rPr>
              <a:t>Uses Of Gestalt Approach</a:t>
            </a:r>
            <a:endParaRPr lang="en-IN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therapists use Gestalt psychology </a:t>
            </a:r>
            <a:r>
              <a:rPr lang="en-US" sz="2400" dirty="0">
                <a:solidFill>
                  <a:srgbClr val="C00000"/>
                </a:solidFill>
              </a:rPr>
              <a:t>to help patients</a:t>
            </a:r>
            <a:r>
              <a:rPr lang="en-US" sz="2400" dirty="0"/>
              <a:t> focus on the present over the past.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Designers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product developers</a:t>
            </a:r>
            <a:r>
              <a:rPr lang="en-US" sz="2400" dirty="0"/>
              <a:t> also use Gestalt theory to make their creations more appealing or to draw focus to certain elements over others.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Educators</a:t>
            </a:r>
            <a:r>
              <a:rPr lang="en-US" sz="2400" dirty="0" smtClean="0"/>
              <a:t> </a:t>
            </a:r>
            <a:r>
              <a:rPr lang="en-US" sz="2400" dirty="0"/>
              <a:t>may also use Gestalt principles to help their students learn.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2896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278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GESTALT APPROACH</vt:lpstr>
      <vt:lpstr>Table of contents</vt:lpstr>
      <vt:lpstr>WHAT IS GESTALT APPROACH?</vt:lpstr>
      <vt:lpstr>PowerPoint Presentation</vt:lpstr>
      <vt:lpstr>History of Gestalt Approach</vt:lpstr>
      <vt:lpstr>Contd…</vt:lpstr>
      <vt:lpstr>Principles of Gestalt Approach</vt:lpstr>
      <vt:lpstr>Contd…</vt:lpstr>
      <vt:lpstr>Uses Of Gestalt 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GESTALT APPROACH</dc:title>
  <dc:creator>dell</dc:creator>
  <cp:lastModifiedBy>dell</cp:lastModifiedBy>
  <cp:revision>11</cp:revision>
  <dcterms:created xsi:type="dcterms:W3CDTF">2023-01-19T01:18:25Z</dcterms:created>
  <dcterms:modified xsi:type="dcterms:W3CDTF">2023-02-07T15:05:34Z</dcterms:modified>
</cp:coreProperties>
</file>