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57"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49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67548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283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66898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73553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3521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18626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44562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852240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4077911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7175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12508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81933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8/27/2024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52572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8/27/2024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60849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8/27/2024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1530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38685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Tree>
    <p:extLst>
      <p:ext uri="{BB962C8B-B14F-4D97-AF65-F5344CB8AC3E}">
        <p14:creationId xmlns:p14="http://schemas.microsoft.com/office/powerpoint/2010/main" val="2923751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8/27/2024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93200236"/>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 id="2147484069" r:id="rId12"/>
    <p:sldLayoutId id="2147484070" r:id="rId13"/>
    <p:sldLayoutId id="2147484071" r:id="rId14"/>
    <p:sldLayoutId id="2147484072" r:id="rId15"/>
    <p:sldLayoutId id="2147484073" r:id="rId16"/>
    <p:sldLayoutId id="2147484074"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1.emf"/><Relationship Id="rId4" Type="http://schemas.openxmlformats.org/officeDocument/2006/relationships/package" Target="../embeddings/Microsoft_Excel_Worksheet.xlsx"/></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2971800" y="1071226"/>
            <a:ext cx="12954000" cy="1124667"/>
          </a:xfrm>
          <a:prstGeom prst="rect">
            <a:avLst/>
          </a:prstGeom>
        </p:spPr>
        <p:txBody>
          <a:bodyPr vert="horz" wrap="square" lIns="0" tIns="16510" rIns="0" bIns="0" rtlCol="0">
            <a:spAutoFit/>
          </a:bodyPr>
          <a:lstStyle/>
          <a:p>
            <a:pPr marL="3213735">
              <a:spcBef>
                <a:spcPts val="130"/>
              </a:spcBef>
            </a:pPr>
            <a:r>
              <a:rPr lang="en-US" sz="3600" b="1" dirty="0">
                <a:solidFill>
                  <a:schemeClr val="accent1"/>
                </a:solidFill>
                <a:latin typeface="Times New Roman" panose="02020603050405020304" pitchFamily="18" charset="0"/>
                <a:cs typeface="Times New Roman" panose="02020603050405020304" pitchFamily="18" charset="0"/>
              </a:rPr>
              <a:t>EMPLOYEE DATA ANALYSIS USING EXCEL</a:t>
            </a:r>
            <a:r>
              <a:rPr lang="en-US" sz="3600" b="1" i="0" dirty="0">
                <a:solidFill>
                  <a:schemeClr val="accent1"/>
                </a:solidFill>
                <a:effectLst/>
                <a:latin typeface="Times New Roman" panose="02020603050405020304" pitchFamily="18" charset="0"/>
                <a:cs typeface="Times New Roman" panose="02020603050405020304" pitchFamily="18" charset="0"/>
              </a:rPr>
              <a:t> </a:t>
            </a:r>
            <a:br>
              <a:rPr lang="en-US" sz="3600" b="1" i="0" dirty="0">
                <a:solidFill>
                  <a:schemeClr val="accent1"/>
                </a:solidFill>
                <a:effectLst/>
                <a:latin typeface="Times New Roman" panose="02020603050405020304" pitchFamily="18" charset="0"/>
                <a:cs typeface="Times New Roman" panose="02020603050405020304" pitchFamily="18" charset="0"/>
              </a:rPr>
            </a:br>
            <a:endParaRPr lang="en-US" sz="3600" b="1" spc="15" dirty="0">
              <a:solidFill>
                <a:schemeClr val="accent1"/>
              </a:solidFill>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851566" y="3124200"/>
            <a:ext cx="10488867" cy="1938992"/>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STUDENT NAME: POOJASREE.K</a:t>
            </a:r>
          </a:p>
          <a:p>
            <a:pPr algn="just"/>
            <a:r>
              <a:rPr lang="en-US" sz="2400" dirty="0">
                <a:latin typeface="Times New Roman" panose="02020603050405020304" pitchFamily="18" charset="0"/>
                <a:cs typeface="Times New Roman" panose="02020603050405020304" pitchFamily="18" charset="0"/>
              </a:rPr>
              <a:t>REGISTER NO :312204600 0F26B19C66B4EADB470491D8EEC649AD</a:t>
            </a:r>
          </a:p>
          <a:p>
            <a:pPr algn="just"/>
            <a:r>
              <a:rPr lang="en-US" sz="2400" dirty="0">
                <a:latin typeface="Times New Roman" panose="02020603050405020304" pitchFamily="18" charset="0"/>
                <a:cs typeface="Times New Roman" panose="02020603050405020304" pitchFamily="18" charset="0"/>
              </a:rPr>
              <a:t>DEPARTMENT : COMMERCE</a:t>
            </a:r>
          </a:p>
          <a:p>
            <a:pPr algn="just"/>
            <a:r>
              <a:rPr lang="en-US" sz="2400" dirty="0">
                <a:latin typeface="Times New Roman" panose="02020603050405020304" pitchFamily="18" charset="0"/>
                <a:cs typeface="Times New Roman" panose="02020603050405020304" pitchFamily="18" charset="0"/>
              </a:rPr>
              <a:t>COLLEGE : K.C.S KASI NADAR COLLEGE OF ARTS &amp; SCIENCE</a:t>
            </a:r>
          </a:p>
          <a:p>
            <a:pPr algn="just"/>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27844" y="490073"/>
            <a:ext cx="2278062" cy="505908"/>
          </a:xfrm>
          <a:prstGeom prst="rect">
            <a:avLst/>
          </a:prstGeom>
        </p:spPr>
        <p:txBody>
          <a:bodyPr vert="horz" wrap="square" lIns="0" tIns="13335" rIns="0" bIns="0" rtlCol="0">
            <a:spAutoFit/>
          </a:bodyPr>
          <a:lstStyle/>
          <a:p>
            <a:pPr marL="12700">
              <a:lnSpc>
                <a:spcPct val="100000"/>
              </a:lnSpc>
              <a:spcBef>
                <a:spcPts val="105"/>
              </a:spcBef>
            </a:pPr>
            <a:r>
              <a:rPr sz="3200" b="1" dirty="0">
                <a:latin typeface="Times New Roman" panose="02020603050405020304" pitchFamily="18" charset="0"/>
                <a:cs typeface="Times New Roman" panose="02020603050405020304" pitchFamily="18" charset="0"/>
              </a:rPr>
              <a:t>R</a:t>
            </a:r>
            <a:r>
              <a:rPr sz="3200" b="1" spc="-40" dirty="0">
                <a:latin typeface="Times New Roman" panose="02020603050405020304" pitchFamily="18" charset="0"/>
                <a:cs typeface="Times New Roman" panose="02020603050405020304" pitchFamily="18" charset="0"/>
              </a:rPr>
              <a:t>E</a:t>
            </a:r>
            <a:r>
              <a:rPr sz="3200" b="1" spc="15" dirty="0">
                <a:latin typeface="Times New Roman" panose="02020603050405020304" pitchFamily="18" charset="0"/>
                <a:cs typeface="Times New Roman" panose="02020603050405020304" pitchFamily="18" charset="0"/>
              </a:rPr>
              <a:t>S</a:t>
            </a:r>
            <a:r>
              <a:rPr sz="3200" b="1" spc="-30" dirty="0">
                <a:latin typeface="Times New Roman" panose="02020603050405020304" pitchFamily="18" charset="0"/>
                <a:cs typeface="Times New Roman" panose="02020603050405020304" pitchFamily="18" charset="0"/>
              </a:rPr>
              <a:t>U</a:t>
            </a:r>
            <a:r>
              <a:rPr sz="3200" b="1" spc="-405" dirty="0">
                <a:latin typeface="Times New Roman" panose="02020603050405020304" pitchFamily="18" charset="0"/>
                <a:cs typeface="Times New Roman" panose="02020603050405020304" pitchFamily="18" charset="0"/>
              </a:rPr>
              <a:t>L</a:t>
            </a:r>
            <a:r>
              <a:rPr sz="3200" b="1"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8" name="Picture 7">
            <a:extLst>
              <a:ext uri="{FF2B5EF4-FFF2-40B4-BE49-F238E27FC236}">
                <a16:creationId xmlns:a16="http://schemas.microsoft.com/office/drawing/2014/main" id="{341B1AC5-53E7-770E-7DBD-CAEE7AFE24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421478"/>
            <a:ext cx="8686800" cy="5105400"/>
          </a:xfrm>
          <a:prstGeom prst="rect">
            <a:avLst/>
          </a:prstGeom>
        </p:spPr>
      </p:pic>
      <p:sp>
        <p:nvSpPr>
          <p:cNvPr id="4" name="Arrow: Left 3">
            <a:extLst>
              <a:ext uri="{FF2B5EF4-FFF2-40B4-BE49-F238E27FC236}">
                <a16:creationId xmlns:a16="http://schemas.microsoft.com/office/drawing/2014/main" id="{AA4D0857-5999-5620-35E5-CA865C0F3D52}"/>
              </a:ext>
            </a:extLst>
          </p:cNvPr>
          <p:cNvSpPr/>
          <p:nvPr/>
        </p:nvSpPr>
        <p:spPr>
          <a:xfrm>
            <a:off x="4473677" y="691040"/>
            <a:ext cx="830262" cy="33667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46A6EFE-8473-D0E3-B644-B621696D12FE}"/>
              </a:ext>
            </a:extLst>
          </p:cNvPr>
          <p:cNvSpPr txBox="1"/>
          <p:nvPr/>
        </p:nvSpPr>
        <p:spPr>
          <a:xfrm>
            <a:off x="5283992" y="634980"/>
            <a:ext cx="266700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click to open file)</a:t>
            </a:r>
          </a:p>
        </p:txBody>
      </p:sp>
      <p:graphicFrame>
        <p:nvGraphicFramePr>
          <p:cNvPr id="2" name="Object 1">
            <a:extLst>
              <a:ext uri="{FF2B5EF4-FFF2-40B4-BE49-F238E27FC236}">
                <a16:creationId xmlns:a16="http://schemas.microsoft.com/office/drawing/2014/main" id="{33E4DCDC-54FF-DD35-C876-82DB3C05E890}"/>
              </a:ext>
            </a:extLst>
          </p:cNvPr>
          <p:cNvGraphicFramePr>
            <a:graphicFrameLocks noChangeAspect="1"/>
          </p:cNvGraphicFramePr>
          <p:nvPr>
            <p:extLst>
              <p:ext uri="{D42A27DB-BD31-4B8C-83A1-F6EECF244321}">
                <p14:modId xmlns:p14="http://schemas.microsoft.com/office/powerpoint/2010/main" val="487765361"/>
              </p:ext>
            </p:extLst>
          </p:nvPr>
        </p:nvGraphicFramePr>
        <p:xfrm>
          <a:off x="3457384" y="382237"/>
          <a:ext cx="1016293" cy="2074658"/>
        </p:xfrm>
        <a:graphic>
          <a:graphicData uri="http://schemas.openxmlformats.org/presentationml/2006/ole">
            <mc:AlternateContent xmlns:mc="http://schemas.openxmlformats.org/markup-compatibility/2006">
              <mc:Choice xmlns:v="urn:schemas-microsoft-com:vml" Requires="v">
                <p:oleObj name="Worksheet" showAsIcon="1" r:id="rId4" imgW="381071" imgH="792685" progId="Excel.Sheet.12">
                  <p:embed/>
                </p:oleObj>
              </mc:Choice>
              <mc:Fallback>
                <p:oleObj name="Worksheet" showAsIcon="1" r:id="rId4" imgW="381071" imgH="792685" progId="Excel.Sheet.12">
                  <p:embed/>
                  <p:pic>
                    <p:nvPicPr>
                      <p:cNvPr id="0" name=""/>
                      <p:cNvPicPr/>
                      <p:nvPr/>
                    </p:nvPicPr>
                    <p:blipFill>
                      <a:blip r:embed="rId5"/>
                      <a:stretch>
                        <a:fillRect/>
                      </a:stretch>
                    </p:blipFill>
                    <p:spPr>
                      <a:xfrm>
                        <a:off x="3457384" y="382237"/>
                        <a:ext cx="1016293" cy="2074658"/>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533400"/>
            <a:ext cx="8596668" cy="1320800"/>
          </a:xfrm>
        </p:spPr>
        <p:txBody>
          <a:bodyPr>
            <a:normAutofit/>
          </a:bodyPr>
          <a:lstStyle/>
          <a:p>
            <a:r>
              <a:rPr lang="en-US" sz="3200" b="1" dirty="0">
                <a:latin typeface="Times New Roman" panose="02020603050405020304" pitchFamily="18" charset="0"/>
                <a:cs typeface="Times New Roman" panose="02020603050405020304" pitchFamily="18" charset="0"/>
              </a:rPr>
              <a:t>CONCLUSION</a:t>
            </a:r>
            <a:endParaRPr lang="en-IN" sz="32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FC9E580-E764-C30B-E22B-7C6188B1E0F7}"/>
              </a:ext>
            </a:extLst>
          </p:cNvPr>
          <p:cNvSpPr txBox="1"/>
          <p:nvPr/>
        </p:nvSpPr>
        <p:spPr>
          <a:xfrm>
            <a:off x="914400" y="1337439"/>
            <a:ext cx="7978602" cy="5011949"/>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employee data analysis reveals critical insights into the recruitment source, gender, department and salary per month, highlighting areas of strength and potential improvement. The data shows consistent performance across key metrics, but also points to gaps in diversity and retention that require attention. By focusing on these areas, the organization can enhance employee satisfaction and productivity. The analysis provides a solid foundation for making data-driven HR decisions that align with the company's long-term goals.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302" y="2978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892175" y="684804"/>
            <a:ext cx="5203825" cy="570669"/>
          </a:xfrm>
          <a:prstGeom prst="rect">
            <a:avLst/>
          </a:prstGeom>
        </p:spPr>
        <p:txBody>
          <a:bodyPr vert="horz" wrap="square" lIns="0" tIns="16510" rIns="0" bIns="0" rtlCol="0">
            <a:spAutoFit/>
          </a:bodyPr>
          <a:lstStyle/>
          <a:p>
            <a:pPr marL="12700" algn="just">
              <a:lnSpc>
                <a:spcPct val="100000"/>
              </a:lnSpc>
              <a:spcBef>
                <a:spcPts val="130"/>
              </a:spcBef>
            </a:pPr>
            <a:r>
              <a:rPr b="1" spc="5" dirty="0">
                <a:latin typeface="Times New Roman" panose="02020603050405020304" pitchFamily="18" charset="0"/>
                <a:cs typeface="Times New Roman" panose="02020603050405020304" pitchFamily="18" charset="0"/>
              </a:rPr>
              <a:t>PROJECT</a:t>
            </a:r>
            <a:r>
              <a:rPr b="1" spc="-85" dirty="0">
                <a:latin typeface="Times New Roman" panose="02020603050405020304" pitchFamily="18" charset="0"/>
                <a:cs typeface="Times New Roman" panose="02020603050405020304" pitchFamily="18" charset="0"/>
              </a:rPr>
              <a:t> </a:t>
            </a:r>
            <a:r>
              <a:rPr b="1" spc="25" dirty="0">
                <a:latin typeface="Times New Roman" panose="02020603050405020304" pitchFamily="18" charset="0"/>
                <a:cs typeface="Times New Roman" panose="02020603050405020304" pitchFamily="18" charset="0"/>
              </a:rPr>
              <a:t>TITLE</a:t>
            </a:r>
            <a:endParaRPr b="1"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xfrm>
            <a:off x="8590663" y="6151148"/>
            <a:ext cx="683339" cy="145553"/>
          </a:xfrm>
          <a:prstGeom prst="rect">
            <a:avLst/>
          </a:prstGeom>
        </p:spPr>
        <p:txBody>
          <a:bodyPr vert="horz" wrap="square" lIns="0" tIns="6985" rIns="0" bIns="0" rtlCol="0">
            <a:spAutoFit/>
          </a:bodyPr>
          <a:lstStyle/>
          <a:p>
            <a:pPr marL="38100">
              <a:lnSpc>
                <a:spcPct val="100000"/>
              </a:lnSpc>
              <a:spcBef>
                <a:spcPts val="55"/>
              </a:spcBef>
            </a:pPr>
            <a:r>
              <a:rPr lang="en-IN" spc="10" dirty="0"/>
              <a:t>2</a:t>
            </a:r>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799969" y="2082050"/>
            <a:ext cx="8593228" cy="646331"/>
          </a:xfrm>
          <a:prstGeom prst="rect">
            <a:avLst/>
          </a:prstGeom>
          <a:noFill/>
        </p:spPr>
        <p:txBody>
          <a:bodyPr wrap="square" rtlCol="0">
            <a:spAutoFit/>
          </a:bodyPr>
          <a:lstStyle/>
          <a:p>
            <a:pPr algn="just"/>
            <a:r>
              <a:rPr lang="en-US" sz="3600" dirty="0">
                <a:solidFill>
                  <a:srgbClr val="0F0F0F"/>
                </a:solidFill>
                <a:latin typeface="Times New Roman" panose="02020603050405020304" pitchFamily="18" charset="0"/>
                <a:cs typeface="Times New Roman" panose="02020603050405020304" pitchFamily="18" charset="0"/>
              </a:rPr>
              <a:t>Employee Data Analysis</a:t>
            </a:r>
            <a:endParaRPr lang="en-IN" sz="36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567463"/>
          </a:xfrm>
          <a:prstGeom prst="rect">
            <a:avLst/>
          </a:prstGeom>
        </p:spPr>
        <p:txBody>
          <a:bodyPr vert="horz" wrap="square" lIns="0" tIns="13335" rIns="0" bIns="0" rtlCol="0">
            <a:spAutoFit/>
          </a:bodyPr>
          <a:lstStyle/>
          <a:p>
            <a:pPr marL="12700">
              <a:lnSpc>
                <a:spcPct val="100000"/>
              </a:lnSpc>
              <a:spcBef>
                <a:spcPts val="105"/>
              </a:spcBef>
            </a:pPr>
            <a:r>
              <a:rPr b="1" spc="25" dirty="0">
                <a:latin typeface="Times New Roman" panose="02020603050405020304" pitchFamily="18" charset="0"/>
                <a:cs typeface="Times New Roman" panose="02020603050405020304" pitchFamily="18" charset="0"/>
              </a:rPr>
              <a:t>A</a:t>
            </a:r>
            <a:r>
              <a:rPr b="1" spc="-5" dirty="0">
                <a:latin typeface="Times New Roman" panose="02020603050405020304" pitchFamily="18" charset="0"/>
                <a:cs typeface="Times New Roman" panose="02020603050405020304" pitchFamily="18" charset="0"/>
              </a:rPr>
              <a:t>G</a:t>
            </a:r>
            <a:r>
              <a:rPr b="1" spc="-35"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N</a:t>
            </a:r>
            <a:r>
              <a:rPr b="1"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just"/>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just">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just">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just">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just">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just">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just"/>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6328728"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b="1" spc="-20" dirty="0">
                <a:latin typeface="Times New Roman" panose="02020603050405020304" pitchFamily="18" charset="0"/>
                <a:cs typeface="Times New Roman" panose="02020603050405020304" pitchFamily="18" charset="0"/>
              </a:rPr>
              <a:t>P</a:t>
            </a:r>
            <a:r>
              <a:rPr b="1" spc="15" dirty="0">
                <a:latin typeface="Times New Roman" panose="02020603050405020304" pitchFamily="18" charset="0"/>
                <a:cs typeface="Times New Roman" panose="02020603050405020304" pitchFamily="18" charset="0"/>
              </a:rPr>
              <a:t>ROB</a:t>
            </a:r>
            <a:r>
              <a:rPr b="1" spc="55" dirty="0">
                <a:latin typeface="Times New Roman" panose="02020603050405020304" pitchFamily="18" charset="0"/>
                <a:cs typeface="Times New Roman" panose="02020603050405020304" pitchFamily="18" charset="0"/>
              </a:rPr>
              <a:t>L</a:t>
            </a:r>
            <a:r>
              <a:rPr b="1" spc="-20" dirty="0">
                <a:latin typeface="Times New Roman" panose="02020603050405020304" pitchFamily="18" charset="0"/>
                <a:cs typeface="Times New Roman" panose="02020603050405020304" pitchFamily="18" charset="0"/>
              </a:rPr>
              <a:t>E</a:t>
            </a:r>
            <a:r>
              <a:rPr b="1" spc="20" dirty="0">
                <a:latin typeface="Times New Roman" panose="02020603050405020304" pitchFamily="18" charset="0"/>
                <a:cs typeface="Times New Roman" panose="02020603050405020304" pitchFamily="18" charset="0"/>
              </a:rPr>
              <a:t>M</a:t>
            </a:r>
            <a:r>
              <a:rPr lang="en-IN" b="1" spc="20" dirty="0">
                <a:latin typeface="Times New Roman" panose="02020603050405020304" pitchFamily="18" charset="0"/>
                <a:cs typeface="Times New Roman" panose="02020603050405020304" pitchFamily="18" charset="0"/>
              </a:rPr>
              <a:t> </a:t>
            </a:r>
            <a:r>
              <a:rPr b="1" spc="10" dirty="0">
                <a:latin typeface="Times New Roman" panose="02020603050405020304" pitchFamily="18" charset="0"/>
                <a:cs typeface="Times New Roman" panose="02020603050405020304" pitchFamily="18" charset="0"/>
              </a:rPr>
              <a:t>S</a:t>
            </a:r>
            <a:r>
              <a:rPr b="1" spc="-370" dirty="0">
                <a:latin typeface="Times New Roman" panose="02020603050405020304" pitchFamily="18" charset="0"/>
                <a:cs typeface="Times New Roman" panose="02020603050405020304" pitchFamily="18" charset="0"/>
              </a:rPr>
              <a:t>T</a:t>
            </a:r>
            <a:r>
              <a:rPr b="1" spc="-375" dirty="0">
                <a:latin typeface="Times New Roman" panose="02020603050405020304" pitchFamily="18" charset="0"/>
                <a:cs typeface="Times New Roman" panose="02020603050405020304" pitchFamily="18" charset="0"/>
              </a:rPr>
              <a:t>A</a:t>
            </a:r>
            <a:r>
              <a:rPr b="1" spc="15" dirty="0">
                <a:latin typeface="Times New Roman" panose="02020603050405020304" pitchFamily="18" charset="0"/>
                <a:cs typeface="Times New Roman" panose="02020603050405020304" pitchFamily="18" charset="0"/>
              </a:rPr>
              <a:t>T</a:t>
            </a:r>
            <a:r>
              <a:rPr b="1" spc="-10" dirty="0">
                <a:latin typeface="Times New Roman" panose="02020603050405020304" pitchFamily="18" charset="0"/>
                <a:cs typeface="Times New Roman" panose="02020603050405020304" pitchFamily="18" charset="0"/>
              </a:rPr>
              <a:t>E</a:t>
            </a:r>
            <a:r>
              <a:rPr b="1" spc="-20" dirty="0">
                <a:latin typeface="Times New Roman" panose="02020603050405020304" pitchFamily="18" charset="0"/>
                <a:cs typeface="Times New Roman" panose="02020603050405020304" pitchFamily="18" charset="0"/>
              </a:rPr>
              <a:t>ME</a:t>
            </a:r>
            <a:r>
              <a:rPr b="1" spc="10" dirty="0">
                <a:latin typeface="Times New Roman" panose="02020603050405020304" pitchFamily="18" charset="0"/>
                <a:cs typeface="Times New Roman" panose="02020603050405020304" pitchFamily="18" charset="0"/>
              </a:rPr>
              <a:t>NT</a:t>
            </a:r>
            <a:endParaRPr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Box 12">
            <a:extLst>
              <a:ext uri="{FF2B5EF4-FFF2-40B4-BE49-F238E27FC236}">
                <a16:creationId xmlns:a16="http://schemas.microsoft.com/office/drawing/2014/main" id="{8773D489-943D-07A4-7E8B-4CECBC725C6F}"/>
              </a:ext>
            </a:extLst>
          </p:cNvPr>
          <p:cNvSpPr txBox="1"/>
          <p:nvPr/>
        </p:nvSpPr>
        <p:spPr>
          <a:xfrm>
            <a:off x="1066800" y="1752600"/>
            <a:ext cx="8743950" cy="1200329"/>
          </a:xfrm>
          <a:prstGeom prst="rect">
            <a:avLst/>
          </a:prstGeom>
          <a:noFill/>
        </p:spPr>
        <p:txBody>
          <a:bodyPr wrap="square" rtlCol="0">
            <a:spAutoFit/>
          </a:bodyPr>
          <a:lstStyle/>
          <a:p>
            <a:pPr algn="just"/>
            <a:r>
              <a:rPr lang="en-US" sz="3600" dirty="0">
                <a:latin typeface="Times New Roman" panose="02020603050405020304" pitchFamily="18" charset="0"/>
                <a:cs typeface="Times New Roman" panose="02020603050405020304" pitchFamily="18" charset="0"/>
              </a:rPr>
              <a:t>The problem is to identify employee wise salary, department and recruitment analysis</a:t>
            </a:r>
            <a:r>
              <a:rPr lang="en-US" sz="3600" b="1" dirty="0">
                <a:latin typeface="Times New Roman" panose="02020603050405020304" pitchFamily="18" charset="0"/>
                <a:cs typeface="Times New Roman" panose="02020603050405020304" pitchFamily="18" charset="0"/>
              </a:rPr>
              <a:t>.</a:t>
            </a:r>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37950" y="304800"/>
            <a:ext cx="526351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b="1" spc="5" dirty="0">
                <a:latin typeface="Times New Roman" panose="02020603050405020304" pitchFamily="18" charset="0"/>
                <a:cs typeface="Times New Roman" panose="02020603050405020304" pitchFamily="18" charset="0"/>
              </a:rPr>
              <a:t>PROJECT</a:t>
            </a:r>
            <a:r>
              <a:rPr lang="en-IN" b="1" spc="5" dirty="0">
                <a:latin typeface="Times New Roman" panose="02020603050405020304" pitchFamily="18" charset="0"/>
                <a:cs typeface="Times New Roman" panose="02020603050405020304" pitchFamily="18" charset="0"/>
              </a:rPr>
              <a:t> </a:t>
            </a:r>
            <a:r>
              <a:rPr b="1" spc="-20" dirty="0">
                <a:latin typeface="Times New Roman" panose="02020603050405020304" pitchFamily="18" charset="0"/>
                <a:cs typeface="Times New Roman" panose="02020603050405020304" pitchFamily="18" charset="0"/>
              </a:rPr>
              <a:t>OVERVIEW</a:t>
            </a:r>
            <a:endParaRPr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DADC16F8-FC9B-EBE7-84DF-0DA8B9609E4F}"/>
              </a:ext>
            </a:extLst>
          </p:cNvPr>
          <p:cNvSpPr txBox="1"/>
          <p:nvPr/>
        </p:nvSpPr>
        <p:spPr>
          <a:xfrm>
            <a:off x="650240" y="895134"/>
            <a:ext cx="8153400" cy="7848302"/>
          </a:xfrm>
          <a:prstGeom prst="rect">
            <a:avLst/>
          </a:prstGeom>
          <a:noFill/>
        </p:spPr>
        <p:txBody>
          <a:bodyPr wrap="square" rtlCol="0">
            <a:spAutoFit/>
          </a:bodyPr>
          <a:lstStyle/>
          <a:p>
            <a:pPr algn="just">
              <a:lnSpc>
                <a:spcPct val="150000"/>
              </a:lnSpc>
            </a:pPr>
            <a:r>
              <a:rPr lang="en-IN" sz="2800" dirty="0">
                <a:latin typeface="Times New Roman" panose="02020603050405020304" pitchFamily="18" charset="0"/>
                <a:cs typeface="Times New Roman" panose="02020603050405020304" pitchFamily="18" charset="0"/>
              </a:rPr>
              <a:t>In this analysis, I aim to streamline the process of identifying the employee wise salary, department wise salary and recruitment wise salary </a:t>
            </a:r>
            <a:r>
              <a:rPr lang="en-US" sz="2800" dirty="0">
                <a:latin typeface="Times New Roman" panose="02020603050405020304" pitchFamily="18" charset="0"/>
                <a:cs typeface="Times New Roman" panose="02020603050405020304" pitchFamily="18" charset="0"/>
              </a:rPr>
              <a:t>using excel, with the help of below stated tools in excel</a:t>
            </a:r>
          </a:p>
          <a:p>
            <a:pPr marL="342900" indent="-342900" algn="just">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Tables</a:t>
            </a:r>
          </a:p>
          <a:p>
            <a:pPr marL="342900" indent="-342900" algn="just">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Pivot chart (line chart and pie chart)</a:t>
            </a:r>
          </a:p>
          <a:p>
            <a:pPr marL="342900" indent="-342900" algn="just">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Dashboard</a:t>
            </a:r>
          </a:p>
          <a:p>
            <a:pPr marL="342900" indent="-342900" algn="just">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Slicers</a:t>
            </a:r>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6387148" cy="509114"/>
          </a:xfrm>
          <a:prstGeom prst="rect">
            <a:avLst/>
          </a:prstGeom>
        </p:spPr>
        <p:txBody>
          <a:bodyPr vert="horz" wrap="square" lIns="0" tIns="16510" rIns="0" bIns="0" rtlCol="0">
            <a:spAutoFit/>
          </a:bodyPr>
          <a:lstStyle/>
          <a:p>
            <a:pPr marL="12700">
              <a:lnSpc>
                <a:spcPct val="100000"/>
              </a:lnSpc>
              <a:spcBef>
                <a:spcPts val="130"/>
              </a:spcBef>
            </a:pPr>
            <a:r>
              <a:rPr sz="3200" b="1" spc="25" dirty="0">
                <a:latin typeface="Times New Roman" panose="02020603050405020304" pitchFamily="18" charset="0"/>
                <a:cs typeface="Times New Roman" panose="02020603050405020304" pitchFamily="18" charset="0"/>
              </a:rPr>
              <a:t>W</a:t>
            </a:r>
            <a:r>
              <a:rPr sz="3200" b="1" spc="-20" dirty="0">
                <a:latin typeface="Times New Roman" panose="02020603050405020304" pitchFamily="18" charset="0"/>
                <a:cs typeface="Times New Roman" panose="02020603050405020304" pitchFamily="18" charset="0"/>
              </a:rPr>
              <a:t>H</a:t>
            </a:r>
            <a:r>
              <a:rPr sz="3200" b="1" spc="20" dirty="0">
                <a:latin typeface="Times New Roman" panose="02020603050405020304" pitchFamily="18" charset="0"/>
                <a:cs typeface="Times New Roman" panose="02020603050405020304" pitchFamily="18" charset="0"/>
              </a:rPr>
              <a:t>O</a:t>
            </a:r>
            <a:r>
              <a:rPr sz="3200" b="1" spc="-235" dirty="0">
                <a:latin typeface="Times New Roman" panose="02020603050405020304" pitchFamily="18" charset="0"/>
                <a:cs typeface="Times New Roman" panose="02020603050405020304" pitchFamily="18" charset="0"/>
              </a:rPr>
              <a:t> </a:t>
            </a:r>
            <a:r>
              <a:rPr sz="3200" b="1" spc="-10" dirty="0">
                <a:latin typeface="Times New Roman" panose="02020603050405020304" pitchFamily="18" charset="0"/>
                <a:cs typeface="Times New Roman" panose="02020603050405020304" pitchFamily="18" charset="0"/>
              </a:rPr>
              <a:t>AR</a:t>
            </a:r>
            <a:r>
              <a:rPr sz="3200" b="1" spc="15" dirty="0">
                <a:latin typeface="Times New Roman" panose="02020603050405020304" pitchFamily="18" charset="0"/>
                <a:cs typeface="Times New Roman" panose="02020603050405020304" pitchFamily="18" charset="0"/>
              </a:rPr>
              <a:t>E</a:t>
            </a:r>
            <a:r>
              <a:rPr sz="3200" b="1" spc="-35" dirty="0">
                <a:latin typeface="Times New Roman" panose="02020603050405020304" pitchFamily="18" charset="0"/>
                <a:cs typeface="Times New Roman" panose="02020603050405020304" pitchFamily="18" charset="0"/>
              </a:rPr>
              <a:t> </a:t>
            </a:r>
            <a:r>
              <a:rPr sz="3200" b="1" spc="-10" dirty="0">
                <a:latin typeface="Times New Roman" panose="02020603050405020304" pitchFamily="18" charset="0"/>
                <a:cs typeface="Times New Roman" panose="02020603050405020304" pitchFamily="18" charset="0"/>
              </a:rPr>
              <a:t>T</a:t>
            </a:r>
            <a:r>
              <a:rPr sz="3200" b="1" spc="-15" dirty="0">
                <a:latin typeface="Times New Roman" panose="02020603050405020304" pitchFamily="18" charset="0"/>
                <a:cs typeface="Times New Roman" panose="02020603050405020304" pitchFamily="18" charset="0"/>
              </a:rPr>
              <a:t>H</a:t>
            </a:r>
            <a:r>
              <a:rPr sz="3200" b="1" spc="15" dirty="0">
                <a:latin typeface="Times New Roman" panose="02020603050405020304" pitchFamily="18" charset="0"/>
                <a:cs typeface="Times New Roman" panose="02020603050405020304" pitchFamily="18" charset="0"/>
              </a:rPr>
              <a:t>E</a:t>
            </a:r>
            <a:r>
              <a:rPr sz="3200" b="1" spc="-35" dirty="0">
                <a:latin typeface="Times New Roman" panose="02020603050405020304" pitchFamily="18" charset="0"/>
                <a:cs typeface="Times New Roman" panose="02020603050405020304" pitchFamily="18" charset="0"/>
              </a:rPr>
              <a:t> </a:t>
            </a:r>
            <a:r>
              <a:rPr sz="3200" b="1" spc="-20" dirty="0">
                <a:latin typeface="Times New Roman" panose="02020603050405020304" pitchFamily="18" charset="0"/>
                <a:cs typeface="Times New Roman" panose="02020603050405020304" pitchFamily="18" charset="0"/>
              </a:rPr>
              <a:t>E</a:t>
            </a:r>
            <a:r>
              <a:rPr sz="3200" b="1" spc="30" dirty="0">
                <a:latin typeface="Times New Roman" panose="02020603050405020304" pitchFamily="18" charset="0"/>
                <a:cs typeface="Times New Roman" panose="02020603050405020304" pitchFamily="18" charset="0"/>
              </a:rPr>
              <a:t>N</a:t>
            </a:r>
            <a:r>
              <a:rPr sz="3200" b="1" spc="15" dirty="0">
                <a:latin typeface="Times New Roman" panose="02020603050405020304" pitchFamily="18" charset="0"/>
                <a:cs typeface="Times New Roman" panose="02020603050405020304" pitchFamily="18" charset="0"/>
              </a:rPr>
              <a:t>D</a:t>
            </a:r>
            <a:r>
              <a:rPr sz="3200" b="1" spc="-45" dirty="0">
                <a:latin typeface="Times New Roman" panose="02020603050405020304" pitchFamily="18" charset="0"/>
                <a:cs typeface="Times New Roman" panose="02020603050405020304" pitchFamily="18" charset="0"/>
              </a:rPr>
              <a:t> </a:t>
            </a:r>
            <a:r>
              <a:rPr sz="3200" b="1" dirty="0">
                <a:latin typeface="Times New Roman" panose="02020603050405020304" pitchFamily="18" charset="0"/>
                <a:cs typeface="Times New Roman" panose="02020603050405020304" pitchFamily="18" charset="0"/>
              </a:rPr>
              <a:t>U</a:t>
            </a:r>
            <a:r>
              <a:rPr sz="3200" b="1" spc="10" dirty="0">
                <a:latin typeface="Times New Roman" panose="02020603050405020304" pitchFamily="18" charset="0"/>
                <a:cs typeface="Times New Roman" panose="02020603050405020304" pitchFamily="18" charset="0"/>
              </a:rPr>
              <a:t>S</a:t>
            </a:r>
            <a:r>
              <a:rPr sz="3200" b="1" spc="-25" dirty="0">
                <a:latin typeface="Times New Roman" panose="02020603050405020304" pitchFamily="18" charset="0"/>
                <a:cs typeface="Times New Roman" panose="02020603050405020304" pitchFamily="18" charset="0"/>
              </a:rPr>
              <a:t>E</a:t>
            </a:r>
            <a:r>
              <a:rPr sz="3200" b="1" spc="-10" dirty="0">
                <a:latin typeface="Times New Roman" panose="02020603050405020304" pitchFamily="18" charset="0"/>
                <a:cs typeface="Times New Roman" panose="02020603050405020304" pitchFamily="18" charset="0"/>
              </a:rPr>
              <a:t>R</a:t>
            </a:r>
            <a:r>
              <a:rPr sz="3200" b="1" spc="5" dirty="0">
                <a:latin typeface="Times New Roman" panose="02020603050405020304" pitchFamily="18" charset="0"/>
                <a:cs typeface="Times New Roman" panose="02020603050405020304" pitchFamily="18" charset="0"/>
              </a:rPr>
              <a:t>S?</a:t>
            </a:r>
            <a:endParaRPr sz="3200" b="1"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401650EB-DF79-43AD-B515-662B9558FD29}"/>
              </a:ext>
            </a:extLst>
          </p:cNvPr>
          <p:cNvSpPr txBox="1"/>
          <p:nvPr/>
        </p:nvSpPr>
        <p:spPr>
          <a:xfrm>
            <a:off x="1066800" y="1177127"/>
            <a:ext cx="8153400" cy="3738972"/>
          </a:xfrm>
          <a:prstGeom prst="rect">
            <a:avLst/>
          </a:prstGeom>
          <a:noFill/>
        </p:spPr>
        <p:txBody>
          <a:bodyPr wrap="square" rtlCol="0">
            <a:spAutoFit/>
          </a:bodyPr>
          <a:lstStyle/>
          <a:p>
            <a:pPr lvl="7"/>
            <a:endParaRPr lang="en-IN" sz="3200" dirty="0"/>
          </a:p>
          <a:p>
            <a:pPr marL="285750" indent="-285750" algn="just">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Admin offices</a:t>
            </a:r>
          </a:p>
          <a:p>
            <a:pPr marL="285750" indent="-285750" algn="just">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Sales department</a:t>
            </a:r>
          </a:p>
          <a:p>
            <a:pPr marL="285750" indent="-285750" algn="just">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Production department</a:t>
            </a:r>
          </a:p>
          <a:p>
            <a:pPr marL="285750" indent="-285750" algn="just">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IT/IS department</a:t>
            </a:r>
          </a:p>
          <a:p>
            <a:pPr marL="285750" indent="-285750" algn="just">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Software department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34200" y="1600200"/>
            <a:ext cx="2695574" cy="3248025"/>
          </a:xfrm>
          <a:prstGeom prst="rect">
            <a:avLst/>
          </a:prstGeom>
        </p:spPr>
      </p:pic>
      <p:sp>
        <p:nvSpPr>
          <p:cNvPr id="6" name="object 6"/>
          <p:cNvSpPr txBox="1">
            <a:spLocks noGrp="1"/>
          </p:cNvSpPr>
          <p:nvPr>
            <p:ph type="title"/>
          </p:nvPr>
        </p:nvSpPr>
        <p:spPr>
          <a:xfrm>
            <a:off x="152400" y="541842"/>
            <a:ext cx="11277600" cy="505908"/>
          </a:xfrm>
          <a:prstGeom prst="rect">
            <a:avLst/>
          </a:prstGeom>
        </p:spPr>
        <p:txBody>
          <a:bodyPr vert="horz" wrap="square" lIns="0" tIns="13335" rIns="0" bIns="0" rtlCol="0">
            <a:spAutoFit/>
          </a:bodyPr>
          <a:lstStyle/>
          <a:p>
            <a:pPr marL="12700">
              <a:lnSpc>
                <a:spcPct val="100000"/>
              </a:lnSpc>
              <a:spcBef>
                <a:spcPts val="105"/>
              </a:spcBef>
            </a:pPr>
            <a:r>
              <a:rPr sz="3200" b="1" spc="10" dirty="0">
                <a:latin typeface="Times New Roman" panose="02020603050405020304" pitchFamily="18" charset="0"/>
                <a:cs typeface="Times New Roman" panose="02020603050405020304" pitchFamily="18" charset="0"/>
              </a:rPr>
              <a:t>O</a:t>
            </a:r>
            <a:r>
              <a:rPr sz="3200" b="1" spc="25" dirty="0">
                <a:latin typeface="Times New Roman" panose="02020603050405020304" pitchFamily="18" charset="0"/>
                <a:cs typeface="Times New Roman" panose="02020603050405020304" pitchFamily="18" charset="0"/>
              </a:rPr>
              <a:t>U</a:t>
            </a:r>
            <a:r>
              <a:rPr sz="3200" b="1" dirty="0">
                <a:latin typeface="Times New Roman" panose="02020603050405020304" pitchFamily="18" charset="0"/>
                <a:cs typeface="Times New Roman" panose="02020603050405020304" pitchFamily="18" charset="0"/>
              </a:rPr>
              <a:t>R</a:t>
            </a:r>
            <a:r>
              <a:rPr sz="3200" b="1" spc="5" dirty="0">
                <a:latin typeface="Times New Roman" panose="02020603050405020304" pitchFamily="18" charset="0"/>
                <a:cs typeface="Times New Roman" panose="02020603050405020304" pitchFamily="18" charset="0"/>
              </a:rPr>
              <a:t> </a:t>
            </a:r>
            <a:r>
              <a:rPr sz="3200" b="1" spc="25" dirty="0">
                <a:latin typeface="Times New Roman" panose="02020603050405020304" pitchFamily="18" charset="0"/>
                <a:cs typeface="Times New Roman" panose="02020603050405020304" pitchFamily="18" charset="0"/>
              </a:rPr>
              <a:t>S</a:t>
            </a:r>
            <a:r>
              <a:rPr sz="3200" b="1" spc="10" dirty="0">
                <a:latin typeface="Times New Roman" panose="02020603050405020304" pitchFamily="18" charset="0"/>
                <a:cs typeface="Times New Roman" panose="02020603050405020304" pitchFamily="18" charset="0"/>
              </a:rPr>
              <a:t>O</a:t>
            </a:r>
            <a:r>
              <a:rPr sz="3200" b="1" spc="25" dirty="0">
                <a:latin typeface="Times New Roman" panose="02020603050405020304" pitchFamily="18" charset="0"/>
                <a:cs typeface="Times New Roman" panose="02020603050405020304" pitchFamily="18" charset="0"/>
              </a:rPr>
              <a:t>LU</a:t>
            </a:r>
            <a:r>
              <a:rPr sz="3200" b="1" spc="-35" dirty="0">
                <a:latin typeface="Times New Roman" panose="02020603050405020304" pitchFamily="18" charset="0"/>
                <a:cs typeface="Times New Roman" panose="02020603050405020304" pitchFamily="18" charset="0"/>
              </a:rPr>
              <a:t>T</a:t>
            </a:r>
            <a:r>
              <a:rPr sz="3200" b="1" spc="-30" dirty="0">
                <a:latin typeface="Times New Roman" panose="02020603050405020304" pitchFamily="18" charset="0"/>
                <a:cs typeface="Times New Roman" panose="02020603050405020304" pitchFamily="18" charset="0"/>
              </a:rPr>
              <a:t>I</a:t>
            </a:r>
            <a:r>
              <a:rPr sz="3200" b="1" spc="10" dirty="0">
                <a:latin typeface="Times New Roman" panose="02020603050405020304" pitchFamily="18" charset="0"/>
                <a:cs typeface="Times New Roman" panose="02020603050405020304" pitchFamily="18" charset="0"/>
              </a:rPr>
              <a:t>O</a:t>
            </a:r>
            <a:r>
              <a:rPr sz="3200" b="1" dirty="0">
                <a:latin typeface="Times New Roman" panose="02020603050405020304" pitchFamily="18" charset="0"/>
                <a:cs typeface="Times New Roman" panose="02020603050405020304" pitchFamily="18" charset="0"/>
              </a:rPr>
              <a:t>N</a:t>
            </a:r>
            <a:r>
              <a:rPr sz="3200" b="1" spc="-345" dirty="0">
                <a:latin typeface="Times New Roman" panose="02020603050405020304" pitchFamily="18" charset="0"/>
                <a:cs typeface="Times New Roman" panose="02020603050405020304" pitchFamily="18" charset="0"/>
              </a:rPr>
              <a:t> </a:t>
            </a:r>
            <a:r>
              <a:rPr sz="3200" b="1" spc="-35" dirty="0">
                <a:latin typeface="Times New Roman" panose="02020603050405020304" pitchFamily="18" charset="0"/>
                <a:cs typeface="Times New Roman" panose="02020603050405020304" pitchFamily="18" charset="0"/>
              </a:rPr>
              <a:t>A</a:t>
            </a:r>
            <a:r>
              <a:rPr sz="3200" b="1" spc="-5" dirty="0">
                <a:latin typeface="Times New Roman" panose="02020603050405020304" pitchFamily="18" charset="0"/>
                <a:cs typeface="Times New Roman" panose="02020603050405020304" pitchFamily="18" charset="0"/>
              </a:rPr>
              <a:t>N</a:t>
            </a:r>
            <a:r>
              <a:rPr sz="3200" b="1" dirty="0">
                <a:latin typeface="Times New Roman" panose="02020603050405020304" pitchFamily="18" charset="0"/>
                <a:cs typeface="Times New Roman" panose="02020603050405020304" pitchFamily="18" charset="0"/>
              </a:rPr>
              <a:t>D</a:t>
            </a:r>
            <a:r>
              <a:rPr sz="3200" b="1" spc="35" dirty="0">
                <a:latin typeface="Times New Roman" panose="02020603050405020304" pitchFamily="18" charset="0"/>
                <a:cs typeface="Times New Roman" panose="02020603050405020304" pitchFamily="18" charset="0"/>
              </a:rPr>
              <a:t> </a:t>
            </a:r>
            <a:r>
              <a:rPr sz="3200" b="1" spc="-30" dirty="0">
                <a:latin typeface="Times New Roman" panose="02020603050405020304" pitchFamily="18" charset="0"/>
                <a:cs typeface="Times New Roman" panose="02020603050405020304" pitchFamily="18" charset="0"/>
              </a:rPr>
              <a:t>I</a:t>
            </a:r>
            <a:r>
              <a:rPr sz="3200" b="1" spc="-35" dirty="0">
                <a:latin typeface="Times New Roman" panose="02020603050405020304" pitchFamily="18" charset="0"/>
                <a:cs typeface="Times New Roman" panose="02020603050405020304" pitchFamily="18" charset="0"/>
              </a:rPr>
              <a:t>T</a:t>
            </a:r>
            <a:r>
              <a:rPr sz="3200" b="1" dirty="0">
                <a:latin typeface="Times New Roman" panose="02020603050405020304" pitchFamily="18" charset="0"/>
                <a:cs typeface="Times New Roman" panose="02020603050405020304" pitchFamily="18" charset="0"/>
              </a:rPr>
              <a:t>S</a:t>
            </a:r>
            <a:r>
              <a:rPr sz="3200" b="1" spc="60" dirty="0">
                <a:latin typeface="Times New Roman" panose="02020603050405020304" pitchFamily="18" charset="0"/>
                <a:cs typeface="Times New Roman" panose="02020603050405020304" pitchFamily="18" charset="0"/>
              </a:rPr>
              <a:t> </a:t>
            </a:r>
            <a:r>
              <a:rPr sz="3200" b="1" spc="-295" dirty="0">
                <a:latin typeface="Times New Roman" panose="02020603050405020304" pitchFamily="18" charset="0"/>
                <a:cs typeface="Times New Roman" panose="02020603050405020304" pitchFamily="18" charset="0"/>
              </a:rPr>
              <a:t>V</a:t>
            </a:r>
            <a:r>
              <a:rPr sz="3200" b="1" spc="-35" dirty="0">
                <a:latin typeface="Times New Roman" panose="02020603050405020304" pitchFamily="18" charset="0"/>
                <a:cs typeface="Times New Roman" panose="02020603050405020304" pitchFamily="18" charset="0"/>
              </a:rPr>
              <a:t>A</a:t>
            </a:r>
            <a:r>
              <a:rPr sz="3200" b="1" spc="25" dirty="0">
                <a:latin typeface="Times New Roman" panose="02020603050405020304" pitchFamily="18" charset="0"/>
                <a:cs typeface="Times New Roman" panose="02020603050405020304" pitchFamily="18" charset="0"/>
              </a:rPr>
              <a:t>LU</a:t>
            </a:r>
            <a:r>
              <a:rPr sz="3200" b="1" dirty="0">
                <a:latin typeface="Times New Roman" panose="02020603050405020304" pitchFamily="18" charset="0"/>
                <a:cs typeface="Times New Roman" panose="02020603050405020304" pitchFamily="18" charset="0"/>
              </a:rPr>
              <a:t>E</a:t>
            </a:r>
            <a:r>
              <a:rPr sz="3200" b="1" spc="-65" dirty="0">
                <a:latin typeface="Times New Roman" panose="02020603050405020304" pitchFamily="18" charset="0"/>
                <a:cs typeface="Times New Roman" panose="02020603050405020304" pitchFamily="18" charset="0"/>
              </a:rPr>
              <a:t> </a:t>
            </a:r>
            <a:r>
              <a:rPr sz="3200" b="1" spc="-15" dirty="0">
                <a:latin typeface="Times New Roman" panose="02020603050405020304" pitchFamily="18" charset="0"/>
                <a:cs typeface="Times New Roman" panose="02020603050405020304" pitchFamily="18" charset="0"/>
              </a:rPr>
              <a:t>P</a:t>
            </a:r>
            <a:r>
              <a:rPr sz="3200" b="1" spc="-30" dirty="0">
                <a:latin typeface="Times New Roman" panose="02020603050405020304" pitchFamily="18" charset="0"/>
                <a:cs typeface="Times New Roman" panose="02020603050405020304" pitchFamily="18" charset="0"/>
              </a:rPr>
              <a:t>R</a:t>
            </a:r>
            <a:r>
              <a:rPr sz="3200" b="1" spc="10" dirty="0">
                <a:latin typeface="Times New Roman" panose="02020603050405020304" pitchFamily="18" charset="0"/>
                <a:cs typeface="Times New Roman" panose="02020603050405020304" pitchFamily="18" charset="0"/>
              </a:rPr>
              <a:t>O</a:t>
            </a:r>
            <a:r>
              <a:rPr sz="3200" b="1" spc="-15" dirty="0">
                <a:latin typeface="Times New Roman" panose="02020603050405020304" pitchFamily="18" charset="0"/>
                <a:cs typeface="Times New Roman" panose="02020603050405020304" pitchFamily="18" charset="0"/>
              </a:rPr>
              <a:t>P</a:t>
            </a:r>
            <a:r>
              <a:rPr sz="3200" b="1" spc="10" dirty="0">
                <a:latin typeface="Times New Roman" panose="02020603050405020304" pitchFamily="18" charset="0"/>
                <a:cs typeface="Times New Roman" panose="02020603050405020304" pitchFamily="18" charset="0"/>
              </a:rPr>
              <a:t>O</a:t>
            </a:r>
            <a:r>
              <a:rPr sz="3200" b="1" spc="25" dirty="0">
                <a:latin typeface="Times New Roman" panose="02020603050405020304" pitchFamily="18" charset="0"/>
                <a:cs typeface="Times New Roman" panose="02020603050405020304" pitchFamily="18" charset="0"/>
              </a:rPr>
              <a:t>S</a:t>
            </a:r>
            <a:r>
              <a:rPr sz="3200" b="1" spc="-30" dirty="0">
                <a:latin typeface="Times New Roman" panose="02020603050405020304" pitchFamily="18" charset="0"/>
                <a:cs typeface="Times New Roman" panose="02020603050405020304" pitchFamily="18" charset="0"/>
              </a:rPr>
              <a:t>I</a:t>
            </a:r>
            <a:r>
              <a:rPr sz="3200" b="1" spc="-35" dirty="0">
                <a:latin typeface="Times New Roman" panose="02020603050405020304" pitchFamily="18" charset="0"/>
                <a:cs typeface="Times New Roman" panose="02020603050405020304" pitchFamily="18" charset="0"/>
              </a:rPr>
              <a:t>T</a:t>
            </a:r>
            <a:r>
              <a:rPr sz="3200" b="1" spc="-30" dirty="0">
                <a:latin typeface="Times New Roman" panose="02020603050405020304" pitchFamily="18" charset="0"/>
                <a:cs typeface="Times New Roman" panose="02020603050405020304" pitchFamily="18" charset="0"/>
              </a:rPr>
              <a:t>I</a:t>
            </a:r>
            <a:r>
              <a:rPr sz="3200" b="1" spc="10" dirty="0">
                <a:latin typeface="Times New Roman" panose="02020603050405020304" pitchFamily="18" charset="0"/>
                <a:cs typeface="Times New Roman" panose="02020603050405020304" pitchFamily="18" charset="0"/>
              </a:rPr>
              <a:t>O</a:t>
            </a:r>
            <a:r>
              <a:rPr sz="3200" b="1" dirty="0">
                <a:latin typeface="Times New Roman" panose="02020603050405020304" pitchFamily="18" charset="0"/>
                <a:cs typeface="Times New Roman" panose="02020603050405020304" pitchFamily="18"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3" name="TextBox 2">
            <a:extLst>
              <a:ext uri="{FF2B5EF4-FFF2-40B4-BE49-F238E27FC236}">
                <a16:creationId xmlns:a16="http://schemas.microsoft.com/office/drawing/2014/main" id="{C738F038-27D9-1F6A-80EE-052A2B524A4B}"/>
              </a:ext>
            </a:extLst>
          </p:cNvPr>
          <p:cNvSpPr txBox="1"/>
          <p:nvPr/>
        </p:nvSpPr>
        <p:spPr>
          <a:xfrm>
            <a:off x="852302" y="1447800"/>
            <a:ext cx="6081898" cy="440120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Advanced Analytical Tools.</a:t>
            </a:r>
          </a:p>
          <a:p>
            <a:pPr marL="342900" indent="-342900" algn="just">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Scenario Analysis.</a:t>
            </a:r>
          </a:p>
          <a:p>
            <a:pPr marL="342900" indent="-342900" algn="just">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User-Friendly Interface.</a:t>
            </a:r>
          </a:p>
          <a:p>
            <a:pPr marL="342900" indent="-342900" algn="just">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Visual Representation.</a:t>
            </a:r>
          </a:p>
          <a:p>
            <a:pPr marL="342900" indent="-342900" algn="just">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Comprehensive Data Management.</a:t>
            </a:r>
          </a:p>
          <a:p>
            <a:endParaRPr lang="en-US" sz="16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533400" y="0"/>
            <a:ext cx="8596668" cy="1320800"/>
          </a:xfrm>
        </p:spPr>
        <p:txBody>
          <a:bodyPr>
            <a:normAutofit/>
          </a:bodyPr>
          <a:lstStyle/>
          <a:p>
            <a:r>
              <a:rPr lang="en-IN" sz="3200" b="1" dirty="0">
                <a:latin typeface="Times New Roman" panose="02020603050405020304" pitchFamily="18" charset="0"/>
                <a:cs typeface="Times New Roman" panose="02020603050405020304" pitchFamily="18" charset="0"/>
              </a:rPr>
              <a:t>DATASET DESCRIPTION</a:t>
            </a:r>
          </a:p>
        </p:txBody>
      </p:sp>
      <p:sp>
        <p:nvSpPr>
          <p:cNvPr id="3" name="TextBox 2">
            <a:extLst>
              <a:ext uri="{FF2B5EF4-FFF2-40B4-BE49-F238E27FC236}">
                <a16:creationId xmlns:a16="http://schemas.microsoft.com/office/drawing/2014/main" id="{D355B22A-F1AE-A68D-3D1D-7DFA14627946}"/>
              </a:ext>
            </a:extLst>
          </p:cNvPr>
          <p:cNvSpPr txBox="1"/>
          <p:nvPr/>
        </p:nvSpPr>
        <p:spPr>
          <a:xfrm>
            <a:off x="550606" y="457200"/>
            <a:ext cx="9753600" cy="6740307"/>
          </a:xfrm>
          <a:prstGeom prst="rect">
            <a:avLst/>
          </a:prstGeom>
          <a:noFill/>
        </p:spPr>
        <p:txBody>
          <a:bodyPr wrap="square" rtlCol="0">
            <a:spAutoFit/>
          </a:bodyPr>
          <a:lstStyle/>
          <a:p>
            <a:pPr algn="just">
              <a:lnSpc>
                <a:spcPct val="150000"/>
              </a:lnSpc>
            </a:pPr>
            <a:r>
              <a:rPr lang="en-IN" sz="2400" b="1" dirty="0">
                <a:latin typeface="Times New Roman" panose="02020603050405020304" pitchFamily="18" charset="0"/>
                <a:cs typeface="Times New Roman" panose="02020603050405020304" pitchFamily="18" charset="0"/>
              </a:rPr>
              <a:t>DATA OVERVIEW </a:t>
            </a:r>
            <a:r>
              <a:rPr lang="en-IN" dirty="0">
                <a:latin typeface="Times New Roman" panose="02020603050405020304" pitchFamily="18" charset="0"/>
                <a:cs typeface="Times New Roman" panose="02020603050405020304" pitchFamily="18" charset="0"/>
              </a:rPr>
              <a:t>:</a:t>
            </a:r>
          </a:p>
          <a:p>
            <a:pPr algn="just">
              <a:lnSpc>
                <a:spcPct val="150000"/>
              </a:lnSpc>
            </a:pPr>
            <a:r>
              <a:rPr lang="en-US" sz="2400" dirty="0">
                <a:latin typeface="Times New Roman" panose="02020603050405020304" pitchFamily="18" charset="0"/>
                <a:cs typeface="Times New Roman" panose="02020603050405020304" pitchFamily="18" charset="0"/>
              </a:rPr>
              <a:t>The employee data analysis provides a summary of key metrics, including salary, performance and recruitment source. The data is organized to identify trends and patterns. This overview aids in making informed HR decisions.</a:t>
            </a:r>
          </a:p>
          <a:p>
            <a:pPr algn="just">
              <a:lnSpc>
                <a:spcPct val="150000"/>
              </a:lnSpc>
            </a:pPr>
            <a:r>
              <a:rPr lang="en-US" sz="2400" b="1" dirty="0">
                <a:latin typeface="Times New Roman" panose="02020603050405020304" pitchFamily="18" charset="0"/>
                <a:cs typeface="Times New Roman" panose="02020603050405020304" pitchFamily="18" charset="0"/>
              </a:rPr>
              <a:t>DATA FIELDS </a:t>
            </a:r>
            <a:r>
              <a:rPr lang="en-US" sz="2400" dirty="0">
                <a:latin typeface="Times New Roman" panose="02020603050405020304" pitchFamily="18" charset="0"/>
                <a:cs typeface="Times New Roman" panose="02020603050405020304" pitchFamily="18" charset="0"/>
              </a:rPr>
              <a:t>:</a:t>
            </a:r>
          </a:p>
          <a:p>
            <a:pPr marL="285750" indent="-28575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Employee name</a:t>
            </a:r>
          </a:p>
          <a:p>
            <a:pPr marL="285750" indent="-28575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Employee id</a:t>
            </a:r>
          </a:p>
          <a:p>
            <a:pPr marL="285750" indent="-28575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Department</a:t>
            </a:r>
          </a:p>
          <a:p>
            <a:pPr marL="285750" indent="-28575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Gender</a:t>
            </a:r>
          </a:p>
          <a:p>
            <a:pPr marL="285750" indent="-28575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Recruitment source</a:t>
            </a:r>
          </a:p>
          <a:p>
            <a:pPr marL="285750" indent="-28575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Salary per month</a:t>
            </a:r>
            <a:endParaRPr lang="en-IN" sz="2400"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62000" y="525141"/>
            <a:ext cx="8556625" cy="505908"/>
          </a:xfrm>
          <a:prstGeom prst="rect">
            <a:avLst/>
          </a:prstGeom>
        </p:spPr>
        <p:txBody>
          <a:bodyPr vert="horz" wrap="square" lIns="0" tIns="13335" rIns="0" bIns="0" rtlCol="0">
            <a:spAutoFit/>
          </a:bodyPr>
          <a:lstStyle/>
          <a:p>
            <a:pPr marL="12700">
              <a:lnSpc>
                <a:spcPct val="100000"/>
              </a:lnSpc>
              <a:spcBef>
                <a:spcPts val="105"/>
              </a:spcBef>
            </a:pPr>
            <a:r>
              <a:rPr lang="en-IN" sz="3200" b="1" spc="15" dirty="0">
                <a:solidFill>
                  <a:schemeClr val="accent1"/>
                </a:solidFill>
                <a:latin typeface="Times New Roman" panose="02020603050405020304" pitchFamily="18" charset="0"/>
                <a:cs typeface="Times New Roman" panose="02020603050405020304" pitchFamily="18" charset="0"/>
              </a:rPr>
              <a:t>M</a:t>
            </a:r>
            <a:r>
              <a:rPr lang="en-IN" sz="3200" b="1" dirty="0">
                <a:solidFill>
                  <a:schemeClr val="accent1"/>
                </a:solidFill>
                <a:latin typeface="Times New Roman" panose="02020603050405020304" pitchFamily="18" charset="0"/>
                <a:cs typeface="Times New Roman" panose="02020603050405020304" pitchFamily="18" charset="0"/>
              </a:rPr>
              <a:t>O</a:t>
            </a:r>
            <a:r>
              <a:rPr lang="en-IN" sz="3200" b="1" spc="-15" dirty="0">
                <a:solidFill>
                  <a:schemeClr val="accent1"/>
                </a:solidFill>
                <a:latin typeface="Times New Roman" panose="02020603050405020304" pitchFamily="18" charset="0"/>
                <a:cs typeface="Times New Roman" panose="02020603050405020304" pitchFamily="18" charset="0"/>
              </a:rPr>
              <a:t>D</a:t>
            </a:r>
            <a:r>
              <a:rPr lang="en-IN" sz="3200" b="1" spc="-35" dirty="0">
                <a:solidFill>
                  <a:schemeClr val="accent1"/>
                </a:solidFill>
                <a:latin typeface="Times New Roman" panose="02020603050405020304" pitchFamily="18" charset="0"/>
                <a:cs typeface="Times New Roman" panose="02020603050405020304" pitchFamily="18" charset="0"/>
              </a:rPr>
              <a:t>E</a:t>
            </a:r>
            <a:r>
              <a:rPr lang="en-IN" sz="3200" b="1" spc="-30" dirty="0">
                <a:solidFill>
                  <a:schemeClr val="accent1"/>
                </a:solidFill>
                <a:latin typeface="Times New Roman" panose="02020603050405020304" pitchFamily="18" charset="0"/>
                <a:cs typeface="Times New Roman" panose="02020603050405020304" pitchFamily="18" charset="0"/>
              </a:rPr>
              <a:t>LL</a:t>
            </a:r>
            <a:r>
              <a:rPr lang="en-IN" sz="3200" b="1" spc="-5" dirty="0">
                <a:solidFill>
                  <a:schemeClr val="accent1"/>
                </a:solidFill>
                <a:latin typeface="Times New Roman" panose="02020603050405020304" pitchFamily="18" charset="0"/>
                <a:cs typeface="Times New Roman" panose="02020603050405020304" pitchFamily="18" charset="0"/>
              </a:rPr>
              <a:t>I</a:t>
            </a:r>
            <a:r>
              <a:rPr lang="en-IN" sz="3200" b="1" spc="30" dirty="0">
                <a:solidFill>
                  <a:schemeClr val="accent1"/>
                </a:solidFill>
                <a:latin typeface="Times New Roman" panose="02020603050405020304" pitchFamily="18" charset="0"/>
                <a:cs typeface="Times New Roman" panose="02020603050405020304" pitchFamily="18" charset="0"/>
              </a:rPr>
              <a:t>N</a:t>
            </a:r>
            <a:r>
              <a:rPr lang="en-IN" sz="3200" b="1" spc="5" dirty="0">
                <a:solidFill>
                  <a:schemeClr val="accent1"/>
                </a:solidFill>
                <a:latin typeface="Times New Roman" panose="02020603050405020304" pitchFamily="18" charset="0"/>
                <a:cs typeface="Times New Roman" panose="02020603050405020304" pitchFamily="18" charset="0"/>
              </a:rPr>
              <a:t>G APPROACH </a:t>
            </a:r>
            <a:endParaRPr lang="en-IN" sz="3200" b="1" dirty="0">
              <a:solidFill>
                <a:schemeClr val="accent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B369D23-50C0-4B85-C8DF-8355E97CC5C6}"/>
              </a:ext>
            </a:extLst>
          </p:cNvPr>
          <p:cNvSpPr txBox="1"/>
          <p:nvPr/>
        </p:nvSpPr>
        <p:spPr>
          <a:xfrm>
            <a:off x="1066800" y="997089"/>
            <a:ext cx="7620000" cy="583185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Data cleaning.</a:t>
            </a:r>
          </a:p>
          <a:p>
            <a:pPr marL="285750" indent="-285750" algn="just">
              <a:lnSpc>
                <a:spcPct val="150000"/>
              </a:lnSpc>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Creating table.</a:t>
            </a:r>
          </a:p>
          <a:p>
            <a:pPr marL="285750" indent="-285750" algn="just">
              <a:lnSpc>
                <a:spcPct val="150000"/>
              </a:lnSpc>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Creating pivot chart.</a:t>
            </a:r>
          </a:p>
          <a:p>
            <a:pPr marL="285750" indent="-285750" algn="just">
              <a:lnSpc>
                <a:spcPct val="150000"/>
              </a:lnSpc>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Creating dashboard.</a:t>
            </a:r>
          </a:p>
          <a:p>
            <a:pPr marL="285750" indent="-285750" algn="just">
              <a:lnSpc>
                <a:spcPct val="150000"/>
              </a:lnSpc>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Inserting pivot chart in dashboard.</a:t>
            </a:r>
          </a:p>
          <a:p>
            <a:pPr marL="285750" indent="-285750" algn="just">
              <a:lnSpc>
                <a:spcPct val="150000"/>
              </a:lnSpc>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Inserting formulas in dash board to make interaction.</a:t>
            </a:r>
          </a:p>
          <a:p>
            <a:pPr marL="285750" indent="-285750" algn="just">
              <a:lnSpc>
                <a:spcPct val="150000"/>
              </a:lnSpc>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Creating interactive dashboard by putting all together elements</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595</TotalTime>
  <Words>366</Words>
  <Application>Microsoft Office PowerPoint</Application>
  <PresentationFormat>Widescreen</PresentationFormat>
  <Paragraphs>79</Paragraphs>
  <Slides>11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9" baseType="lpstr">
      <vt:lpstr>Arial</vt:lpstr>
      <vt:lpstr>Calibri</vt:lpstr>
      <vt:lpstr>Times New Roman</vt:lpstr>
      <vt:lpstr>Trebuchet MS</vt:lpstr>
      <vt:lpstr>Wingdings</vt:lpstr>
      <vt:lpstr>Wingdings 3</vt:lpstr>
      <vt:lpstr>Facet</vt:lpstr>
      <vt:lpstr>Worksheet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Poojasree K</cp:lastModifiedBy>
  <cp:revision>24</cp:revision>
  <dcterms:created xsi:type="dcterms:W3CDTF">2024-03-29T15:07:22Z</dcterms:created>
  <dcterms:modified xsi:type="dcterms:W3CDTF">2024-08-27T07:28:15Z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