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85" r:id="rId5"/>
    <p:sldId id="280" r:id="rId6"/>
    <p:sldId id="283" r:id="rId7"/>
    <p:sldId id="290" r:id="rId8"/>
    <p:sldId id="284" r:id="rId9"/>
    <p:sldId id="291" r:id="rId10"/>
    <p:sldId id="292" r:id="rId11"/>
    <p:sldId id="293" r:id="rId12"/>
    <p:sldId id="294" r:id="rId13"/>
    <p:sldId id="295" r:id="rId14"/>
    <p:sldId id="296" r:id="rId15"/>
    <p:sldId id="289" r:id="rId16"/>
    <p:sldId id="277" r:id="rId17"/>
    <p:sldId id="286" r:id="rId18"/>
    <p:sldId id="298"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5/31/2021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5/31/2021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php/func_mysqli_query.asp" TargetMode="External"/><Relationship Id="rId2" Type="http://schemas.openxmlformats.org/officeDocument/2006/relationships/hyperlink" Target="https://www.w3schools.com/php/php_mysql_connect.asp" TargetMode="External"/><Relationship Id="rId1" Type="http://schemas.openxmlformats.org/officeDocument/2006/relationships/slideLayout" Target="../slideLayouts/slideLayout25.xml"/><Relationship Id="rId5" Type="http://schemas.openxmlformats.org/officeDocument/2006/relationships/hyperlink" Target="https://www.geeksforgeeks.org/how-to-insert-form-data-into-database-using-php/" TargetMode="External"/><Relationship Id="rId4" Type="http://schemas.openxmlformats.org/officeDocument/2006/relationships/hyperlink" Target="https://www.php.net/manual/en/mysqli.query.php"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a:xfrm>
            <a:off x="452762" y="1341904"/>
            <a:ext cx="5752730" cy="1117210"/>
          </a:xfrm>
        </p:spPr>
        <p:txBody>
          <a:bodyPr/>
          <a:lstStyle/>
          <a:p>
            <a:r>
              <a:rPr lang="en-US" sz="2800" dirty="0"/>
              <a:t>HOSPITAL DATABASE SYSTEM</a:t>
            </a:r>
            <a:endParaRPr lang="ru-RU" sz="2800"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91302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99D0D3-2C58-4F0E-BA6E-321A8E391A5C}"/>
              </a:ext>
            </a:extLst>
          </p:cNvPr>
          <p:cNvSpPr txBox="1"/>
          <p:nvPr/>
        </p:nvSpPr>
        <p:spPr>
          <a:xfrm>
            <a:off x="692459" y="877260"/>
            <a:ext cx="10191565" cy="5980740"/>
          </a:xfrm>
          <a:prstGeom prst="rect">
            <a:avLst/>
          </a:prstGeom>
          <a:noFill/>
        </p:spPr>
        <p:txBody>
          <a:bodyPr wrap="square">
            <a:spAutoFit/>
          </a:bodyPr>
          <a:lstStyle/>
          <a:p>
            <a:pPr>
              <a:lnSpc>
                <a:spcPct val="107000"/>
              </a:lnSpc>
              <a:spcAft>
                <a:spcPts val="800"/>
              </a:spcAft>
            </a:pPr>
            <a:r>
              <a:rPr lang="en-US" sz="2800" u="sng" dirty="0">
                <a:solidFill>
                  <a:schemeClr val="bg2"/>
                </a:solidFill>
                <a:effectLst/>
                <a:latin typeface="Tw Cen MT Condensed Extra Bold" panose="020B0803020202020204" pitchFamily="34" charset="0"/>
                <a:ea typeface="Calibri" panose="020F0502020204030204" pitchFamily="34" charset="0"/>
                <a:cs typeface="Times New Roman" panose="02020603050405020304" pitchFamily="18" charset="0"/>
              </a:rPr>
              <a:t>NON- FUNCTIONAL REQUIREMENTS: </a:t>
            </a:r>
            <a:endParaRPr lang="en-IN"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2"/>
                </a:solidFill>
                <a:effectLst/>
                <a:latin typeface="Bahnschrift SemiBold SemiConden" panose="020B0502040204020203" pitchFamily="34" charset="0"/>
                <a:ea typeface="Calibri" panose="020F0502020204030204" pitchFamily="34" charset="0"/>
                <a:cs typeface="Times New Roman" panose="02020603050405020304" pitchFamily="18" charset="0"/>
              </a:rPr>
              <a:t>	</a:t>
            </a: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A) PERFORMANCE:</a:t>
            </a:r>
            <a:endParaRPr lang="en-IN" sz="1600" u="sng" dirty="0">
              <a:solidFill>
                <a:schemeClr val="bg2"/>
              </a:solidFill>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USER INTERFACE:</a:t>
            </a:r>
            <a:endParaRPr lang="en-IN"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The user-interface shall respond within 5 seconds.</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B) SECURITY:</a:t>
            </a:r>
            <a:endParaRPr lang="en-IN"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LOGIN ID:</a:t>
            </a:r>
            <a:endParaRPr lang="en-IN" sz="1600" u="sng" dirty="0">
              <a:solidFill>
                <a:schemeClr val="bg2"/>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Any user who uses the system shall have a Login id, password and username.</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MODIFICATION:</a:t>
            </a:r>
            <a:endParaRPr lang="en-IN"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Any modification (insert, delete, update) for the database shall be synchronized 			only by the administrator.</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ADMINISTRATOR-RIGHTS:</a:t>
            </a:r>
            <a:endParaRPr lang="en-IN"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Administrator shall be able to view and modify all information.</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Book Antiqua" panose="02040602050305030304" pitchFamily="18" charset="0"/>
                <a:ea typeface="Calibri" panose="020F0502020204030204" pitchFamily="34" charset="0"/>
                <a:cs typeface="Times New Roman" panose="02020603050405020304" pitchFamily="18" charset="0"/>
              </a:rPr>
              <a:t>			</a:t>
            </a:r>
            <a:endParaRPr lang="en-IN" sz="1600" dirty="0">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800" u="none" strike="noStrike" dirty="0">
                <a:effectLst/>
                <a:latin typeface="Tw Cen MT Condensed Extra Bold" panose="020B0803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u="none" strike="noStrike" dirty="0">
                <a:effectLst/>
                <a:latin typeface="Tw Cen MT Condensed Extra Bold" panose="020B0803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783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AF1D4F-E7FB-42C8-B5C3-1C85D65ED140}"/>
              </a:ext>
            </a:extLst>
          </p:cNvPr>
          <p:cNvSpPr txBox="1"/>
          <p:nvPr/>
        </p:nvSpPr>
        <p:spPr>
          <a:xfrm>
            <a:off x="1034248" y="1078460"/>
            <a:ext cx="9965184" cy="3557769"/>
          </a:xfrm>
          <a:prstGeom prst="rect">
            <a:avLst/>
          </a:prstGeom>
          <a:noFill/>
        </p:spPr>
        <p:txBody>
          <a:bodyPr wrap="square">
            <a:spAutoFit/>
          </a:bodyPr>
          <a:lstStyle/>
          <a:p>
            <a:pPr>
              <a:lnSpc>
                <a:spcPct val="107000"/>
              </a:lnSpc>
              <a:spcAft>
                <a:spcPts val="800"/>
              </a:spcAft>
            </a:pPr>
            <a:r>
              <a:rPr lang="en-US"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C) AVAILABILITY:</a:t>
            </a:r>
            <a:endParaRPr lang="en-IN"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The system shall be available at the working time of the hospital.</a:t>
            </a:r>
          </a:p>
          <a:p>
            <a:pPr>
              <a:lnSpc>
                <a:spcPct val="107000"/>
              </a:lnSpc>
              <a:spcAft>
                <a:spcPts val="800"/>
              </a:spcAft>
            </a:pPr>
            <a:r>
              <a:rPr lang="en-US"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t>
            </a:r>
            <a:endParaRPr lang="en-US" dirty="0">
              <a:solidFill>
                <a:schemeClr val="bg2"/>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D) SOFTWARE QUALITY ATTRIBUTES:</a:t>
            </a:r>
            <a:endParaRPr lang="en-IN"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The quality of the system is maintained in such a way so that it can be very user-	friendly. The software quality attributes are assumed as under:</a:t>
            </a:r>
            <a:endParaRPr lang="en-IN"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marL="2114550" lvl="4" indent="-285750">
              <a:lnSpc>
                <a:spcPct val="107000"/>
              </a:lnSpc>
              <a:buFont typeface="Wingdings" panose="05000000000000000000" pitchFamily="2" charset="2"/>
              <a:buChar char="§"/>
            </a:pPr>
            <a:r>
              <a:rPr lang="en-US"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Accurate and hence reliable</a:t>
            </a:r>
            <a:endParaRPr lang="en-IN" dirty="0">
              <a:solidFill>
                <a:schemeClr val="bg2"/>
              </a:solidFill>
              <a:latin typeface="Book Antiqua" panose="02040602050305030304" pitchFamily="18" charset="0"/>
              <a:ea typeface="Calibri" panose="020F0502020204030204" pitchFamily="34" charset="0"/>
              <a:cs typeface="Times New Roman" panose="02020603050405020304" pitchFamily="18" charset="0"/>
            </a:endParaRPr>
          </a:p>
          <a:p>
            <a:pPr marL="2114550" lvl="4" indent="-285750">
              <a:lnSpc>
                <a:spcPct val="107000"/>
              </a:lnSpc>
              <a:buFont typeface="Wingdings" panose="05000000000000000000" pitchFamily="2" charset="2"/>
              <a:buChar char="§"/>
            </a:pPr>
            <a:r>
              <a:rPr lang="en-US"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Secured</a:t>
            </a:r>
            <a:endParaRPr lang="en-IN" dirty="0">
              <a:solidFill>
                <a:schemeClr val="bg2"/>
              </a:solidFill>
              <a:latin typeface="Book Antiqua" panose="02040602050305030304" pitchFamily="18" charset="0"/>
              <a:ea typeface="Calibri" panose="020F0502020204030204" pitchFamily="34" charset="0"/>
              <a:cs typeface="Times New Roman" panose="02020603050405020304" pitchFamily="18" charset="0"/>
            </a:endParaRPr>
          </a:p>
          <a:p>
            <a:pPr marL="2114550" lvl="4" indent="-285750">
              <a:lnSpc>
                <a:spcPct val="107000"/>
              </a:lnSpc>
              <a:buFont typeface="Wingdings" panose="05000000000000000000" pitchFamily="2" charset="2"/>
              <a:buChar char="§"/>
            </a:pPr>
            <a:r>
              <a:rPr lang="en-US"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Fast Speed</a:t>
            </a:r>
            <a:endParaRPr lang="en-IN" dirty="0">
              <a:solidFill>
                <a:schemeClr val="bg2"/>
              </a:solidFill>
              <a:latin typeface="Book Antiqua" panose="02040602050305030304" pitchFamily="18" charset="0"/>
              <a:ea typeface="Calibri" panose="020F0502020204030204" pitchFamily="34" charset="0"/>
              <a:cs typeface="Times New Roman" panose="02020603050405020304" pitchFamily="18" charset="0"/>
            </a:endParaRPr>
          </a:p>
          <a:p>
            <a:pPr marL="2114550" lvl="4" indent="-285750">
              <a:lnSpc>
                <a:spcPct val="107000"/>
              </a:lnSpc>
              <a:buFont typeface="Wingdings" panose="05000000000000000000" pitchFamily="2" charset="2"/>
              <a:buChar char="§"/>
            </a:pPr>
            <a:r>
              <a:rPr lang="en-US"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Compatibility </a:t>
            </a:r>
            <a:endParaRPr lang="en-IN"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544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6E92B8-CC5C-443F-A286-7F14D523065B}"/>
              </a:ext>
            </a:extLst>
          </p:cNvPr>
          <p:cNvPicPr>
            <a:picLocks noChangeAspect="1"/>
          </p:cNvPicPr>
          <p:nvPr/>
        </p:nvPicPr>
        <p:blipFill>
          <a:blip r:embed="rId2"/>
          <a:stretch>
            <a:fillRect/>
          </a:stretch>
        </p:blipFill>
        <p:spPr>
          <a:xfrm>
            <a:off x="2952641" y="281866"/>
            <a:ext cx="8863537" cy="6241001"/>
          </a:xfrm>
          <a:prstGeom prst="rect">
            <a:avLst/>
          </a:prstGeom>
        </p:spPr>
      </p:pic>
      <p:sp>
        <p:nvSpPr>
          <p:cNvPr id="8" name="TextBox 7">
            <a:extLst>
              <a:ext uri="{FF2B5EF4-FFF2-40B4-BE49-F238E27FC236}">
                <a16:creationId xmlns:a16="http://schemas.microsoft.com/office/drawing/2014/main" id="{8D141793-83B1-4C83-9582-D4755DF37703}"/>
              </a:ext>
            </a:extLst>
          </p:cNvPr>
          <p:cNvSpPr txBox="1"/>
          <p:nvPr/>
        </p:nvSpPr>
        <p:spPr>
          <a:xfrm>
            <a:off x="270770" y="2163478"/>
            <a:ext cx="6098958" cy="461665"/>
          </a:xfrm>
          <a:prstGeom prst="rect">
            <a:avLst/>
          </a:prstGeom>
          <a:noFill/>
        </p:spPr>
        <p:txBody>
          <a:bodyPr wrap="square">
            <a:spAutoFit/>
          </a:bodyPr>
          <a:lstStyle/>
          <a:p>
            <a:r>
              <a:rPr lang="en-IN" sz="2400" u="sng" dirty="0">
                <a:solidFill>
                  <a:schemeClr val="bg2"/>
                </a:solidFill>
                <a:latin typeface="Arial Black" panose="020B0A04020102020204" pitchFamily="34" charset="0"/>
              </a:rPr>
              <a:t>ER DIAGRAM:</a:t>
            </a:r>
          </a:p>
        </p:txBody>
      </p:sp>
    </p:spTree>
    <p:extLst>
      <p:ext uri="{BB962C8B-B14F-4D97-AF65-F5344CB8AC3E}">
        <p14:creationId xmlns:p14="http://schemas.microsoft.com/office/powerpoint/2010/main" val="118744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a:xfrm>
            <a:off x="195309" y="1395171"/>
            <a:ext cx="5776404" cy="1091078"/>
          </a:xfrm>
        </p:spPr>
        <p:txBody>
          <a:bodyPr/>
          <a:lstStyle/>
          <a:p>
            <a:r>
              <a:rPr lang="en-US" sz="3200" dirty="0"/>
              <a:t>DEMO ON USER INTEFACE</a:t>
            </a:r>
            <a:endParaRPr lang="ru-RU" sz="3200"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a:xfrm>
            <a:off x="6220288" y="0"/>
            <a:ext cx="6089650" cy="6858000"/>
          </a:xfrm>
        </p:spPr>
      </p:pic>
    </p:spTree>
    <p:extLst>
      <p:ext uri="{BB962C8B-B14F-4D97-AF65-F5344CB8AC3E}">
        <p14:creationId xmlns:p14="http://schemas.microsoft.com/office/powerpoint/2010/main" val="269567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448169" y="2024979"/>
            <a:ext cx="4187903" cy="1177174"/>
          </a:xfrm>
        </p:spPr>
        <p:txBody>
          <a:bodyPr>
            <a:normAutofit/>
          </a:bodyPr>
          <a:lstStyle/>
          <a:p>
            <a:r>
              <a:rPr lang="en-US" sz="2800" u="sng" dirty="0">
                <a:latin typeface="Arial Black" panose="020B0A04020102020204" pitchFamily="34" charset="0"/>
              </a:rPr>
              <a:t>REFERENCES:</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a:xfrm>
            <a:off x="4089645" y="1955773"/>
            <a:ext cx="8291746" cy="4902227"/>
          </a:xfrm>
        </p:spPr>
        <p:txBody>
          <a:bodyPr>
            <a:normAutofit/>
          </a:bodyPr>
          <a:lstStyle/>
          <a:p>
            <a:pPr>
              <a:lnSpc>
                <a:spcPct val="107000"/>
              </a:lnSpc>
              <a:spcAft>
                <a:spcPts val="800"/>
              </a:spcAft>
            </a:pPr>
            <a:endParaRPr lang="en-IN"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https://www.w3schools.com/php/php_mysql_connect.asp</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https://www.w3schools.com/php/func_mysqli_query.asp</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https://www.php.net/manual/en/mysqli.query.php</a:t>
            </a:r>
            <a:endParaRPr lang="en-US"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https://www.geeksforgeeks.org/how-to-insert-form-data-into-database-using-php/</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u="sng" dirty="0">
              <a:solidFill>
                <a:schemeClr val="bg2"/>
              </a:solidFill>
              <a:latin typeface="Tw Cen MT Condensed Extra Bold" panose="020B0803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none" strike="noStrike" dirty="0">
                <a:effectLst/>
                <a:latin typeface="Tw Cen MT Condensed Extra Bold" panose="020B0803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9313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5" name="TextBox 24">
            <a:extLst>
              <a:ext uri="{FF2B5EF4-FFF2-40B4-BE49-F238E27FC236}">
                <a16:creationId xmlns:a16="http://schemas.microsoft.com/office/drawing/2014/main" id="{B8CD1E6B-88F8-486A-B509-79AB2BD804A1}"/>
              </a:ext>
            </a:extLst>
          </p:cNvPr>
          <p:cNvSpPr txBox="1"/>
          <p:nvPr/>
        </p:nvSpPr>
        <p:spPr>
          <a:xfrm>
            <a:off x="809959" y="3622920"/>
            <a:ext cx="6008091" cy="2031325"/>
          </a:xfrm>
          <a:prstGeom prst="rect">
            <a:avLst/>
          </a:prstGeom>
          <a:noFill/>
        </p:spPr>
        <p:txBody>
          <a:bodyPr wrap="square">
            <a:spAutoFit/>
          </a:bodyPr>
          <a:lstStyle/>
          <a:p>
            <a:r>
              <a:rPr lang="en-IN" dirty="0">
                <a:solidFill>
                  <a:schemeClr val="bg2"/>
                </a:solidFill>
                <a:latin typeface="Arial Black" panose="020B0A04020102020204" pitchFamily="34" charset="0"/>
              </a:rPr>
              <a:t>BY</a:t>
            </a:r>
          </a:p>
          <a:p>
            <a:endParaRPr lang="en-IN" dirty="0">
              <a:solidFill>
                <a:schemeClr val="bg2"/>
              </a:solidFill>
              <a:latin typeface="Arial Black" panose="020B0A04020102020204" pitchFamily="34" charset="0"/>
            </a:endParaRPr>
          </a:p>
          <a:p>
            <a:r>
              <a:rPr lang="en-IN" dirty="0">
                <a:solidFill>
                  <a:schemeClr val="bg2"/>
                </a:solidFill>
                <a:latin typeface="Arial Black" panose="020B0A04020102020204" pitchFamily="34" charset="0"/>
              </a:rPr>
              <a:t>2019103523  |  HARIPRIYA K</a:t>
            </a:r>
          </a:p>
          <a:p>
            <a:endParaRPr lang="en-IN" dirty="0">
              <a:solidFill>
                <a:schemeClr val="bg2"/>
              </a:solidFill>
              <a:latin typeface="Arial Black" panose="020B0A04020102020204" pitchFamily="34" charset="0"/>
            </a:endParaRPr>
          </a:p>
          <a:p>
            <a:r>
              <a:rPr lang="en-IN" dirty="0">
                <a:solidFill>
                  <a:schemeClr val="bg2"/>
                </a:solidFill>
                <a:latin typeface="Arial Black" panose="020B0A04020102020204" pitchFamily="34" charset="0"/>
              </a:rPr>
              <a:t>2019103526  |  HEMAVARSHINI C</a:t>
            </a:r>
          </a:p>
          <a:p>
            <a:endParaRPr lang="en-IN" dirty="0">
              <a:solidFill>
                <a:schemeClr val="bg2"/>
              </a:solidFill>
              <a:latin typeface="Arial Black" panose="020B0A04020102020204" pitchFamily="34" charset="0"/>
            </a:endParaRPr>
          </a:p>
          <a:p>
            <a:r>
              <a:rPr lang="en-IN" dirty="0">
                <a:solidFill>
                  <a:schemeClr val="bg2"/>
                </a:solidFill>
                <a:latin typeface="Arial Black" panose="020B0A04020102020204" pitchFamily="34" charset="0"/>
              </a:rPr>
              <a:t>2019103553  |  POOJASRI S</a:t>
            </a:r>
          </a:p>
        </p:txBody>
      </p:sp>
    </p:spTree>
    <p:extLst>
      <p:ext uri="{BB962C8B-B14F-4D97-AF65-F5344CB8AC3E}">
        <p14:creationId xmlns:p14="http://schemas.microsoft.com/office/powerpoint/2010/main" val="262381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386025" y="2051612"/>
            <a:ext cx="4187903" cy="1177174"/>
          </a:xfrm>
        </p:spPr>
        <p:txBody>
          <a:bodyPr/>
          <a:lstStyle/>
          <a:p>
            <a:r>
              <a:rPr lang="en-US" dirty="0">
                <a:latin typeface="Arial Rounded MT Bold" panose="020F0704030504030204" pitchFamily="34" charset="0"/>
              </a:rPr>
              <a:t>INTRODUCTION:</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a:xfrm>
            <a:off x="5151915" y="1395454"/>
            <a:ext cx="6086475" cy="4067092"/>
          </a:xfrm>
        </p:spPr>
        <p:txBody>
          <a:bodyPr>
            <a:normAutofit fontScale="77500" lnSpcReduction="20000"/>
          </a:bodyPr>
          <a:lstStyle/>
          <a:p>
            <a:pPr marL="342900" lvl="0" indent="-342900">
              <a:lnSpc>
                <a:spcPct val="120000"/>
              </a:lnSpc>
              <a:buFont typeface="Wingdings" panose="05000000000000000000" pitchFamily="2" charset="2"/>
              <a:buChar char=""/>
            </a:pPr>
            <a:r>
              <a:rPr lang="en-IN" sz="2100" dirty="0">
                <a:solidFill>
                  <a:schemeClr val="bg2"/>
                </a:solidFill>
                <a:effectLst/>
                <a:latin typeface="Book Antiqua" panose="02040602050305030304" pitchFamily="18" charset="0"/>
                <a:ea typeface="Calibri" panose="020F0502020204030204" pitchFamily="34" charset="0"/>
                <a:cs typeface="Calibri" panose="020F0502020204030204" pitchFamily="34" charset="0"/>
              </a:rPr>
              <a:t>Hospital are the essential part of our lives, providing best medical facilities to people suffering from various ailments, which may be due to change in climatic conditions, increased work-load, emotional trauma stress etc.</a:t>
            </a:r>
          </a:p>
          <a:p>
            <a:pPr lvl="0">
              <a:lnSpc>
                <a:spcPct val="120000"/>
              </a:lnSpc>
            </a:pPr>
            <a:endParaRPr lang="en-IN" sz="21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marL="342900" lvl="0" indent="-342900">
              <a:lnSpc>
                <a:spcPct val="120000"/>
              </a:lnSpc>
              <a:spcAft>
                <a:spcPts val="800"/>
              </a:spcAft>
              <a:buFont typeface="Wingdings" panose="05000000000000000000" pitchFamily="2" charset="2"/>
              <a:buChar char=""/>
            </a:pPr>
            <a:r>
              <a:rPr lang="en-IN" sz="2100" dirty="0">
                <a:solidFill>
                  <a:schemeClr val="bg2"/>
                </a:solidFill>
                <a:effectLst/>
                <a:latin typeface="Book Antiqua" panose="02040602050305030304" pitchFamily="18" charset="0"/>
                <a:ea typeface="Calibri" panose="020F0502020204030204" pitchFamily="34" charset="0"/>
                <a:cs typeface="Calibri" panose="020F0502020204030204" pitchFamily="34" charset="0"/>
              </a:rPr>
              <a:t>It is necessary for the hospitals to keep track of its day-to-day activities &amp; records of its patients, doctors, inpatients, outpatients and other staff personals that keep the hospital running smoothly &amp; successfully. But keeping track of all the activities and their records on paper is very cumbersome and error prone. </a:t>
            </a:r>
          </a:p>
          <a:p>
            <a:pPr marL="342900" lvl="0" indent="-342900">
              <a:lnSpc>
                <a:spcPct val="120000"/>
              </a:lnSpc>
              <a:spcAft>
                <a:spcPts val="800"/>
              </a:spcAft>
              <a:buFont typeface="Wingdings" panose="05000000000000000000" pitchFamily="2" charset="2"/>
              <a:buChar char=""/>
            </a:pPr>
            <a:endParaRPr lang="en-IN" sz="2100" dirty="0">
              <a:solidFill>
                <a:schemeClr val="bg2"/>
              </a:solidFill>
              <a:effectLst/>
              <a:latin typeface="Book Antiqua" panose="02040602050305030304" pitchFamily="18" charset="0"/>
              <a:ea typeface="Calibri" panose="020F0502020204030204" pitchFamily="34" charset="0"/>
              <a:cs typeface="Calibri" panose="020F0502020204030204" pitchFamily="34" charset="0"/>
            </a:endParaRPr>
          </a:p>
          <a:p>
            <a:pPr marL="342900" lvl="0" indent="-342900">
              <a:lnSpc>
                <a:spcPct val="120000"/>
              </a:lnSpc>
              <a:spcAft>
                <a:spcPts val="800"/>
              </a:spcAft>
              <a:buFont typeface="Wingdings" panose="05000000000000000000" pitchFamily="2" charset="2"/>
              <a:buChar char=""/>
            </a:pPr>
            <a:r>
              <a:rPr lang="en-IN" sz="2100" dirty="0">
                <a:solidFill>
                  <a:schemeClr val="bg2"/>
                </a:solidFill>
                <a:effectLst/>
                <a:latin typeface="Book Antiqua" panose="02040602050305030304" pitchFamily="18" charset="0"/>
                <a:ea typeface="Calibri" panose="020F0502020204030204" pitchFamily="34" charset="0"/>
                <a:cs typeface="Calibri" panose="020F0502020204030204" pitchFamily="34" charset="0"/>
              </a:rPr>
              <a:t>We have developed an automated version of the manual system, named as “Hospital Management System.</a:t>
            </a:r>
            <a:r>
              <a:rPr lang="en-IN" sz="2100" dirty="0">
                <a:solidFill>
                  <a:srgbClr val="000000"/>
                </a:solidFill>
                <a:effectLst/>
                <a:latin typeface="Book Antiqua" panose="02040602050305030304" pitchFamily="18" charset="0"/>
                <a:ea typeface="Calibri" panose="020F0502020204030204" pitchFamily="34" charset="0"/>
                <a:cs typeface="Calibri" panose="020F0502020204030204" pitchFamily="34" charset="0"/>
              </a:rPr>
              <a:t>. </a:t>
            </a:r>
            <a:endParaRPr lang="en-IN" sz="2100" dirty="0">
              <a:effectLst/>
              <a:latin typeface="Book Antiqua" panose="0204060205030503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endParaRPr lang="en-IN" sz="1800" dirty="0">
              <a:solidFill>
                <a:schemeClr val="bg2"/>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6359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386025" y="2078245"/>
            <a:ext cx="4187903" cy="1177174"/>
          </a:xfrm>
        </p:spPr>
        <p:txBody>
          <a:bodyPr>
            <a:normAutofit/>
          </a:bodyPr>
          <a:lstStyle/>
          <a:p>
            <a:r>
              <a:rPr lang="en-US" sz="2800" u="sng" dirty="0">
                <a:latin typeface="Arial Black" panose="020B0A04020102020204" pitchFamily="34" charset="0"/>
              </a:rPr>
              <a:t>DOCTOR:</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a:xfrm>
            <a:off x="4190259" y="1143467"/>
            <a:ext cx="7447040" cy="4918229"/>
          </a:xfrm>
        </p:spPr>
        <p:txBody>
          <a:bodyPr>
            <a:normAutofit lnSpcReduction="10000"/>
          </a:bodyPr>
          <a:lstStyle/>
          <a:p>
            <a:pPr>
              <a:lnSpc>
                <a:spcPct val="107000"/>
              </a:lnSpc>
              <a:spcAft>
                <a:spcPts val="800"/>
              </a:spcAft>
            </a:pPr>
            <a:endParaRPr lang="en-IN"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DESCRIPTION:</a:t>
            </a:r>
          </a:p>
          <a:p>
            <a:pPr marL="742950" lvl="1" indent="-285750">
              <a:lnSpc>
                <a:spcPct val="107000"/>
              </a:lnSpc>
              <a:spcAft>
                <a:spcPts val="800"/>
              </a:spcAft>
              <a:buFont typeface="Wingdings" panose="05000000000000000000" pitchFamily="2" charset="2"/>
              <a:buChar char="Ø"/>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Ideally, medical software should have a section with information about physicians that provide their service at the establishment.</a:t>
            </a:r>
          </a:p>
          <a:p>
            <a:pPr marL="742950" lvl="1" indent="-285750">
              <a:lnSpc>
                <a:spcPct val="107000"/>
              </a:lnSpc>
              <a:spcAft>
                <a:spcPts val="800"/>
              </a:spcAft>
              <a:buFont typeface="Wingdings" panose="05000000000000000000" pitchFamily="2" charset="2"/>
              <a:buChar char="Ø"/>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The section should contain a list of the available doctors with their respective unique id’s and expertise of the medical professionals.</a:t>
            </a:r>
          </a:p>
          <a:p>
            <a:pPr>
              <a:lnSpc>
                <a:spcPct val="107000"/>
              </a:lnSpc>
              <a:spcAft>
                <a:spcPts val="800"/>
              </a:spcAft>
            </a:pPr>
            <a:r>
              <a:rPr lang="en-US"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EVENTS:</a:t>
            </a:r>
            <a:r>
              <a:rPr lang="en-US"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						</a:t>
            </a:r>
          </a:p>
          <a:p>
            <a:pPr indent="457200">
              <a:lnSpc>
                <a:spcPct val="107000"/>
              </a:lnSpc>
              <a:spcAft>
                <a:spcPts val="800"/>
              </a:spcAft>
            </a:pPr>
            <a:r>
              <a:rPr lang="en-US"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A) ADD DOCTOR:</a:t>
            </a:r>
            <a:endParaRPr lang="en-IN"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Its facilities the admin to add a new doctor by filling the form with a unique id and their field of expertise and their name when a new doctor joins in service.</a:t>
            </a:r>
          </a:p>
          <a:p>
            <a:pPr>
              <a:lnSpc>
                <a:spcPct val="107000"/>
              </a:lnSpc>
              <a:spcAft>
                <a:spcPts val="800"/>
              </a:spcAft>
            </a:pPr>
            <a:r>
              <a:rPr lang="en-US"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       </a:t>
            </a:r>
            <a:r>
              <a:rPr lang="en-US"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B) DELETE DOCTOR:</a:t>
            </a:r>
            <a:endParaRPr lang="en-IN"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Its facilities the admin to delete the doctor who resigns for one or more reason. It can be easily deleted by entering the doctor id in the given text box.</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238A1F5-8E49-4770-B1D5-85CFFAFA2EC0}"/>
              </a:ext>
            </a:extLst>
          </p:cNvPr>
          <p:cNvSpPr txBox="1"/>
          <p:nvPr/>
        </p:nvSpPr>
        <p:spPr>
          <a:xfrm>
            <a:off x="634754" y="385270"/>
            <a:ext cx="6098958" cy="461665"/>
          </a:xfrm>
          <a:prstGeom prst="rect">
            <a:avLst/>
          </a:prstGeom>
          <a:noFill/>
        </p:spPr>
        <p:txBody>
          <a:bodyPr wrap="square">
            <a:spAutoFit/>
          </a:bodyPr>
          <a:lstStyle/>
          <a:p>
            <a:r>
              <a:rPr lang="en-US" sz="2400" u="sng" dirty="0">
                <a:solidFill>
                  <a:schemeClr val="bg2"/>
                </a:solidFill>
                <a:latin typeface="Arial Black" panose="020B0A04020102020204" pitchFamily="34" charset="0"/>
              </a:rPr>
              <a:t>FUNCTIONAL REQUIREMENTS:</a:t>
            </a:r>
            <a:endParaRPr lang="en-IN" sz="2400" u="sng"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197522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1105117" y="2113756"/>
            <a:ext cx="4187903" cy="1177174"/>
          </a:xfrm>
        </p:spPr>
        <p:txBody>
          <a:bodyPr>
            <a:normAutofit/>
          </a:bodyPr>
          <a:lstStyle/>
          <a:p>
            <a:r>
              <a:rPr lang="en-US" sz="2800" u="sng" dirty="0">
                <a:latin typeface="Arial Black" panose="020B0A04020102020204" pitchFamily="34" charset="0"/>
              </a:rPr>
              <a:t>STAFF:</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a:xfrm>
            <a:off x="4003827" y="1107956"/>
            <a:ext cx="7910005" cy="5621318"/>
          </a:xfrm>
        </p:spPr>
        <p:txBody>
          <a:bodyPr>
            <a:normAutofit fontScale="62500" lnSpcReduction="20000"/>
          </a:bodyPr>
          <a:lstStyle/>
          <a:p>
            <a:pPr>
              <a:lnSpc>
                <a:spcPct val="107000"/>
              </a:lnSpc>
              <a:spcAft>
                <a:spcPts val="800"/>
              </a:spcAft>
            </a:pPr>
            <a:endParaRPr lang="en-IN"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DESCRIPTION:</a:t>
            </a:r>
          </a:p>
          <a:p>
            <a:pPr marL="285750" indent="-285750">
              <a:lnSpc>
                <a:spcPct val="107000"/>
              </a:lnSpc>
              <a:spcAft>
                <a:spcPts val="800"/>
              </a:spcAft>
              <a:buFont typeface="Wingdings" panose="05000000000000000000" pitchFamily="2" charset="2"/>
              <a:buChar char="v"/>
            </a:pPr>
            <a:r>
              <a:rPr lang="en-US" sz="2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It is also mandatory to keep account of the staffs who are working in the hospitals. </a:t>
            </a:r>
          </a:p>
          <a:p>
            <a:pPr marL="285750" indent="-285750">
              <a:lnSpc>
                <a:spcPct val="107000"/>
              </a:lnSpc>
              <a:spcAft>
                <a:spcPts val="800"/>
              </a:spcAft>
              <a:buFont typeface="Wingdings" panose="05000000000000000000" pitchFamily="2" charset="2"/>
              <a:buChar char="v"/>
            </a:pPr>
            <a:r>
              <a:rPr lang="en-US" sz="2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This section should contain the list of the staffs available with their name, unique id and their salary. </a:t>
            </a:r>
          </a:p>
          <a:p>
            <a:pPr marL="285750" indent="-285750">
              <a:lnSpc>
                <a:spcPct val="107000"/>
              </a:lnSpc>
              <a:spcAft>
                <a:spcPts val="800"/>
              </a:spcAft>
              <a:buFont typeface="Wingdings" panose="05000000000000000000" pitchFamily="2" charset="2"/>
              <a:buChar char="v"/>
            </a:pPr>
            <a:r>
              <a:rPr lang="en-US" sz="2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The staffs can belong to the category like nurse, cleaner, sweeper, ward boy, receptionist, lab technicians.</a:t>
            </a:r>
            <a:endParaRPr lang="en-US" sz="2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EVENTS:</a:t>
            </a:r>
            <a:r>
              <a:rPr lang="en-US" sz="2600"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600" dirty="0">
                <a:solidFill>
                  <a:schemeClr val="bg2"/>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en-US" sz="2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A) ADD STAFF:</a:t>
            </a:r>
            <a:endParaRPr lang="en-IN" sz="2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solidFill>
                  <a:schemeClr val="bg2"/>
                </a:solidFill>
                <a:effectLst/>
                <a:latin typeface="Bahnschrift SemiBold SemiConden" panose="020B0502040204020203" pitchFamily="34" charset="0"/>
                <a:ea typeface="Calibri" panose="020F0502020204030204" pitchFamily="34" charset="0"/>
                <a:cs typeface="Times New Roman" panose="02020603050405020304" pitchFamily="18" charset="0"/>
              </a:rPr>
              <a:t>	</a:t>
            </a:r>
            <a:r>
              <a:rPr lang="en-US" sz="2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Its facilities the admin to add a new staff by filling the form with 	necessary details  like name, unique id and their salary whenever a new 	staff joins in.	</a:t>
            </a:r>
          </a:p>
          <a:p>
            <a:pPr>
              <a:lnSpc>
                <a:spcPct val="107000"/>
              </a:lnSpc>
              <a:spcAft>
                <a:spcPts val="800"/>
              </a:spcAft>
            </a:pPr>
            <a:r>
              <a:rPr lang="en-US" sz="2600"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	</a:t>
            </a:r>
            <a:r>
              <a:rPr lang="en-US" sz="2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B) DELETE STAFF:</a:t>
            </a:r>
          </a:p>
          <a:p>
            <a:pPr lvl="0">
              <a:lnSpc>
                <a:spcPct val="107000"/>
              </a:lnSpc>
              <a:spcAft>
                <a:spcPts val="800"/>
              </a:spcAft>
            </a:pPr>
            <a:r>
              <a:rPr lang="en-US" sz="2600" dirty="0">
                <a:solidFill>
                  <a:schemeClr val="bg2"/>
                </a:solidFill>
                <a:effectLst/>
                <a:latin typeface="Bahnschrift SemiBold SemiConden" panose="020B0502040204020203" pitchFamily="34" charset="0"/>
                <a:ea typeface="Calibri" panose="020F0502020204030204" pitchFamily="34" charset="0"/>
                <a:cs typeface="Times New Roman" panose="02020603050405020304" pitchFamily="18" charset="0"/>
              </a:rPr>
              <a:t>	</a:t>
            </a:r>
            <a:r>
              <a:rPr lang="en-US" sz="2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It provides the admin to delete a particular staff when a staff resigns for one 	or more reason. The admin can delete a staff by simply giving the staff  id 	who is no more working in the hospital.</a:t>
            </a:r>
            <a:endParaRPr lang="en-IN" sz="2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238A1F5-8E49-4770-B1D5-85CFFAFA2EC0}"/>
              </a:ext>
            </a:extLst>
          </p:cNvPr>
          <p:cNvSpPr txBox="1"/>
          <p:nvPr/>
        </p:nvSpPr>
        <p:spPr>
          <a:xfrm>
            <a:off x="634754" y="385270"/>
            <a:ext cx="6098958" cy="461665"/>
          </a:xfrm>
          <a:prstGeom prst="rect">
            <a:avLst/>
          </a:prstGeom>
          <a:noFill/>
        </p:spPr>
        <p:txBody>
          <a:bodyPr wrap="square">
            <a:spAutoFit/>
          </a:bodyPr>
          <a:lstStyle/>
          <a:p>
            <a:r>
              <a:rPr lang="en-US" sz="2400" u="sng" dirty="0">
                <a:solidFill>
                  <a:schemeClr val="bg2"/>
                </a:solidFill>
                <a:latin typeface="Arial Black" panose="020B0A04020102020204" pitchFamily="34" charset="0"/>
              </a:rPr>
              <a:t>FUNCTIONAL REQUIREMENTS:</a:t>
            </a:r>
            <a:endParaRPr lang="en-IN" sz="2400" u="sng"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347679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519191" y="2060490"/>
            <a:ext cx="4187903" cy="1177174"/>
          </a:xfrm>
        </p:spPr>
        <p:txBody>
          <a:bodyPr>
            <a:normAutofit/>
          </a:bodyPr>
          <a:lstStyle/>
          <a:p>
            <a:r>
              <a:rPr lang="en-US" sz="2800" u="sng" dirty="0">
                <a:latin typeface="Arial Black" panose="020B0A04020102020204" pitchFamily="34" charset="0"/>
              </a:rPr>
              <a:t>INPATIENT:</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a:xfrm>
            <a:off x="4554244" y="1107956"/>
            <a:ext cx="7377343" cy="5364774"/>
          </a:xfrm>
        </p:spPr>
        <p:txBody>
          <a:bodyPr>
            <a:normAutofit/>
          </a:bodyPr>
          <a:lstStyle/>
          <a:p>
            <a:pPr>
              <a:lnSpc>
                <a:spcPct val="107000"/>
              </a:lnSpc>
              <a:spcAft>
                <a:spcPts val="800"/>
              </a:spcAft>
            </a:pP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DESCRIPTION:</a:t>
            </a:r>
            <a:endParaRPr lang="en-IN" sz="1600"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Inpatient case management has the potential to improve both processes and outcomes of hospital care. </a:t>
            </a:r>
          </a:p>
          <a:p>
            <a:pPr marL="285750" indent="-285750">
              <a:lnSpc>
                <a:spcPct val="107000"/>
              </a:lnSpc>
              <a:spcAft>
                <a:spcPts val="800"/>
              </a:spcAft>
              <a:buFont typeface="Wingdings" panose="05000000000000000000" pitchFamily="2" charset="2"/>
              <a:buChar char="q"/>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This section lists all the inpatient’s details with their relevant information like name, gender, address, patient’s unique id, treating doctor id, room no, date of admit, date of discharge.</a:t>
            </a:r>
            <a:endParaRPr lang="en-IN" sz="1600" dirty="0">
              <a:solidFill>
                <a:schemeClr val="bg2"/>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EVENTS:</a:t>
            </a:r>
            <a:endParaRPr lang="en-IN" sz="1600" u="sng" dirty="0">
              <a:solidFill>
                <a:schemeClr val="bg2"/>
              </a:solidFill>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latin typeface="Arial Black" panose="020B0A04020102020204" pitchFamily="34" charset="0"/>
                <a:ea typeface="Calibri" panose="020F0502020204030204" pitchFamily="34" charset="0"/>
                <a:cs typeface="Times New Roman" panose="02020603050405020304" pitchFamily="18" charset="0"/>
              </a:rPr>
              <a:t>	</a:t>
            </a:r>
            <a:r>
              <a:rPr lang="en-US" sz="1600"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1) </a:t>
            </a: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ADD INPATIENT:</a:t>
            </a:r>
            <a:endParaRPr lang="en-IN"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latin typeface="Book Antiqua" panose="02040602050305030304" pitchFamily="18" charset="0"/>
                <a:ea typeface="Calibri" panose="020F0502020204030204" pitchFamily="34" charset="0"/>
                <a:cs typeface="Times New Roman" panose="02020603050405020304" pitchFamily="18" charset="0"/>
              </a:rPr>
              <a:t>	</a:t>
            </a: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Inpatient care starts with the admission to the hospital for medical 	treatment. Whenever a new patient visits as an inpatient the admin 	must register the patient details by filling the form.</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238A1F5-8E49-4770-B1D5-85CFFAFA2EC0}"/>
              </a:ext>
            </a:extLst>
          </p:cNvPr>
          <p:cNvSpPr txBox="1"/>
          <p:nvPr/>
        </p:nvSpPr>
        <p:spPr>
          <a:xfrm>
            <a:off x="634754" y="385270"/>
            <a:ext cx="6098958" cy="461665"/>
          </a:xfrm>
          <a:prstGeom prst="rect">
            <a:avLst/>
          </a:prstGeom>
          <a:noFill/>
        </p:spPr>
        <p:txBody>
          <a:bodyPr wrap="square">
            <a:spAutoFit/>
          </a:bodyPr>
          <a:lstStyle/>
          <a:p>
            <a:r>
              <a:rPr lang="en-US" sz="2400" u="sng" dirty="0">
                <a:solidFill>
                  <a:schemeClr val="bg2"/>
                </a:solidFill>
                <a:latin typeface="Arial Black" panose="020B0A04020102020204" pitchFamily="34" charset="0"/>
              </a:rPr>
              <a:t>FUNCTIONAL REQUIREMENTS:</a:t>
            </a:r>
            <a:endParaRPr lang="en-IN" sz="2400" u="sng"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381261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634754" y="2060490"/>
            <a:ext cx="4187903" cy="1177174"/>
          </a:xfrm>
        </p:spPr>
        <p:txBody>
          <a:bodyPr>
            <a:normAutofit/>
          </a:bodyPr>
          <a:lstStyle/>
          <a:p>
            <a:r>
              <a:rPr lang="en-US" sz="2800" u="sng" dirty="0">
                <a:latin typeface="Arial Black" panose="020B0A04020102020204" pitchFamily="34" charset="0"/>
              </a:rPr>
              <a:t>OUTPATIENT:</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a:xfrm>
            <a:off x="4003827" y="1107956"/>
            <a:ext cx="7910005" cy="5461520"/>
          </a:xfrm>
        </p:spPr>
        <p:txBody>
          <a:bodyPr>
            <a:normAutofit/>
          </a:bodyPr>
          <a:lstStyle/>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DESCRIPTION:</a:t>
            </a:r>
            <a:endParaRPr lang="en-IN" sz="1600" u="sng" dirty="0">
              <a:solidFill>
                <a:schemeClr val="bg2"/>
              </a:solidFill>
              <a:latin typeface="Arial Black" panose="020B0A0402010202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First and foremost, management software should have hospital registration software to provide the possibility to register outpatients into the hospital’s system and file in all relevant information. </a:t>
            </a:r>
          </a:p>
          <a:p>
            <a:pPr marL="285750" indent="-285750">
              <a:lnSpc>
                <a:spcPct val="107000"/>
              </a:lnSpc>
              <a:spcAft>
                <a:spcPts val="800"/>
              </a:spcAft>
              <a:buFont typeface="Wingdings" panose="05000000000000000000" pitchFamily="2" charset="2"/>
              <a:buChar char="v"/>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Outpatient care involves any sort of care provided without admission into the hospital.  This section list all the outpatient’s details which includes the patient’s unique id, name, date, their treating doctor id.</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EVENTS:</a:t>
            </a:r>
            <a:endParaRPr lang="en-IN" sz="1600"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lvl="0">
              <a:lnSpc>
                <a:spcPct val="107000"/>
              </a:lnSpc>
            </a:pPr>
            <a:r>
              <a:rPr lang="en-US" sz="1600" dirty="0">
                <a:solidFill>
                  <a:schemeClr val="bg2"/>
                </a:solidFill>
                <a:latin typeface="Arial Black" panose="020B0A04020102020204" pitchFamily="34" charset="0"/>
                <a:ea typeface="Calibri" panose="020F0502020204030204" pitchFamily="34" charset="0"/>
                <a:cs typeface="Times New Roman" panose="02020603050405020304" pitchFamily="18" charset="0"/>
              </a:rPr>
              <a:t>	1) </a:t>
            </a: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ADD OUTPATIENT: </a:t>
            </a:r>
            <a:endParaRPr lang="en-IN" sz="1600" u="sng" dirty="0">
              <a:solidFill>
                <a:schemeClr val="bg2"/>
              </a:solidFill>
              <a:latin typeface="Arial Black" panose="020B0A04020102020204" pitchFamily="34" charset="0"/>
              <a:ea typeface="Calibri" panose="020F0502020204030204" pitchFamily="34" charset="0"/>
              <a:cs typeface="Times New Roman" panose="02020603050405020304" pitchFamily="18" charset="0"/>
            </a:endParaRPr>
          </a:p>
          <a:p>
            <a:pPr lvl="0">
              <a:lnSpc>
                <a:spcPct val="107000"/>
              </a:lnSpc>
            </a:pPr>
            <a:r>
              <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Procedure within an outpatient clinic include filling the form with the 	      necessary details like the name, patient’s unique id, date and their 		      treating doctor id which is done by the admin.</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238A1F5-8E49-4770-B1D5-85CFFAFA2EC0}"/>
              </a:ext>
            </a:extLst>
          </p:cNvPr>
          <p:cNvSpPr txBox="1"/>
          <p:nvPr/>
        </p:nvSpPr>
        <p:spPr>
          <a:xfrm>
            <a:off x="634754" y="385270"/>
            <a:ext cx="6098958" cy="461665"/>
          </a:xfrm>
          <a:prstGeom prst="rect">
            <a:avLst/>
          </a:prstGeom>
          <a:noFill/>
        </p:spPr>
        <p:txBody>
          <a:bodyPr wrap="square">
            <a:spAutoFit/>
          </a:bodyPr>
          <a:lstStyle/>
          <a:p>
            <a:r>
              <a:rPr lang="en-US" sz="2400" u="sng" dirty="0">
                <a:solidFill>
                  <a:schemeClr val="bg2"/>
                </a:solidFill>
                <a:latin typeface="Arial Black" panose="020B0A04020102020204" pitchFamily="34" charset="0"/>
              </a:rPr>
              <a:t>FUNCTIONAL REQUIREMENTS:</a:t>
            </a:r>
            <a:endParaRPr lang="en-IN" sz="2400" u="sng"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191625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1105117" y="2113756"/>
            <a:ext cx="4187903" cy="1177174"/>
          </a:xfrm>
        </p:spPr>
        <p:txBody>
          <a:bodyPr>
            <a:normAutofit/>
          </a:bodyPr>
          <a:lstStyle/>
          <a:p>
            <a:r>
              <a:rPr lang="en-US" sz="2800" u="sng" dirty="0">
                <a:latin typeface="Arial Black" panose="020B0A04020102020204" pitchFamily="34" charset="0"/>
              </a:rPr>
              <a:t>ROOMS:</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a:xfrm>
            <a:off x="4172504" y="806103"/>
            <a:ext cx="7288569" cy="5800202"/>
          </a:xfrm>
        </p:spPr>
        <p:txBody>
          <a:bodyPr>
            <a:normAutofit fontScale="92500" lnSpcReduction="10000"/>
          </a:bodyPr>
          <a:lstStyle/>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DESCRIPTION:</a:t>
            </a:r>
          </a:p>
          <a:p>
            <a:pPr marL="285750" indent="-285750">
              <a:lnSpc>
                <a:spcPct val="107000"/>
              </a:lnSpc>
              <a:spcAft>
                <a:spcPts val="800"/>
              </a:spcAft>
              <a:buFont typeface="Wingdings" panose="05000000000000000000" pitchFamily="2" charset="2"/>
              <a:buChar char="ü"/>
            </a:pPr>
            <a:r>
              <a:rPr lang="en-US" sz="17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A good hospital management software must list the room details with their availability and non-availability status. </a:t>
            </a:r>
          </a:p>
          <a:p>
            <a:pPr marL="285750" indent="-285750">
              <a:lnSpc>
                <a:spcPct val="107000"/>
              </a:lnSpc>
              <a:spcAft>
                <a:spcPts val="800"/>
              </a:spcAft>
              <a:buFont typeface="Wingdings" panose="05000000000000000000" pitchFamily="2" charset="2"/>
              <a:buChar char="ü"/>
            </a:pPr>
            <a:r>
              <a:rPr lang="en-US" sz="17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This section lists the room no, room type, status, patient-id. </a:t>
            </a:r>
          </a:p>
          <a:p>
            <a:pPr marL="285750" indent="-285750">
              <a:lnSpc>
                <a:spcPct val="107000"/>
              </a:lnSpc>
              <a:spcAft>
                <a:spcPts val="800"/>
              </a:spcAft>
              <a:buFont typeface="Wingdings" panose="05000000000000000000" pitchFamily="2" charset="2"/>
              <a:buChar char="ü"/>
            </a:pPr>
            <a:r>
              <a:rPr lang="en-US" sz="17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The patient id will be included only when it is occupied by a patient else it would be left unfilled. </a:t>
            </a:r>
          </a:p>
          <a:p>
            <a:pPr>
              <a:lnSpc>
                <a:spcPct val="107000"/>
              </a:lnSpc>
              <a:spcAft>
                <a:spcPts val="800"/>
              </a:spcAft>
            </a:pPr>
            <a:r>
              <a:rPr lang="en-US" sz="17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EVENTS:</a:t>
            </a:r>
          </a:p>
          <a:p>
            <a:pPr indent="457200">
              <a:lnSpc>
                <a:spcPct val="107000"/>
              </a:lnSpc>
              <a:spcAft>
                <a:spcPts val="800"/>
              </a:spcAft>
            </a:pPr>
            <a:r>
              <a:rPr lang="en-US" sz="17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UPDATE ROOM:</a:t>
            </a:r>
            <a:endParaRPr lang="en-IN" sz="17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marL="1200150" indent="-285750">
              <a:lnSpc>
                <a:spcPct val="107000"/>
              </a:lnSpc>
              <a:spcAft>
                <a:spcPts val="800"/>
              </a:spcAft>
              <a:buFont typeface="Wingdings" panose="05000000000000000000" pitchFamily="2" charset="2"/>
              <a:buChar char="ü"/>
            </a:pPr>
            <a:r>
              <a:rPr lang="en-US" sz="17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It is very essential to update the room whenever the patient gets admitted and when the patient gets discharged. </a:t>
            </a:r>
          </a:p>
          <a:p>
            <a:pPr marL="1200150" indent="-285750">
              <a:lnSpc>
                <a:spcPct val="107000"/>
              </a:lnSpc>
              <a:spcAft>
                <a:spcPts val="800"/>
              </a:spcAft>
              <a:buFont typeface="Wingdings" panose="05000000000000000000" pitchFamily="2" charset="2"/>
              <a:buChar char="ü"/>
            </a:pPr>
            <a:r>
              <a:rPr lang="en-US" sz="17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It is a mandatory for the admin to update the room with the status ‘NON- AVAILABLE’ and fill it with the patient’s id who accommodates the room.  </a:t>
            </a:r>
          </a:p>
          <a:p>
            <a:pPr marL="1200150" indent="-285750">
              <a:lnSpc>
                <a:spcPct val="107000"/>
              </a:lnSpc>
              <a:spcAft>
                <a:spcPts val="800"/>
              </a:spcAft>
              <a:buFont typeface="Wingdings" panose="05000000000000000000" pitchFamily="2" charset="2"/>
              <a:buChar char="ü"/>
            </a:pPr>
            <a:r>
              <a:rPr lang="en-US" sz="17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The similar updating must be done when a patient gets discharged where the admin must update the room no with the status ‘AVAILABLE’.</a:t>
            </a:r>
            <a:endParaRPr lang="en-IN" sz="17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238A1F5-8E49-4770-B1D5-85CFFAFA2EC0}"/>
              </a:ext>
            </a:extLst>
          </p:cNvPr>
          <p:cNvSpPr txBox="1"/>
          <p:nvPr/>
        </p:nvSpPr>
        <p:spPr>
          <a:xfrm>
            <a:off x="634754" y="385270"/>
            <a:ext cx="6098958" cy="461665"/>
          </a:xfrm>
          <a:prstGeom prst="rect">
            <a:avLst/>
          </a:prstGeom>
          <a:noFill/>
        </p:spPr>
        <p:txBody>
          <a:bodyPr wrap="square">
            <a:spAutoFit/>
          </a:bodyPr>
          <a:lstStyle/>
          <a:p>
            <a:r>
              <a:rPr lang="en-US" sz="2400" u="sng" dirty="0">
                <a:solidFill>
                  <a:schemeClr val="bg2"/>
                </a:solidFill>
                <a:latin typeface="Arial Black" panose="020B0A04020102020204" pitchFamily="34" charset="0"/>
              </a:rPr>
              <a:t>FUNCTIONAL REQUIREMENTS:</a:t>
            </a:r>
            <a:endParaRPr lang="en-IN" sz="2400" u="sng"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404157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1105117" y="2113756"/>
            <a:ext cx="4187903" cy="1177174"/>
          </a:xfrm>
        </p:spPr>
        <p:txBody>
          <a:bodyPr>
            <a:normAutofit/>
          </a:bodyPr>
          <a:lstStyle/>
          <a:p>
            <a:r>
              <a:rPr lang="en-US" sz="2800" u="sng" dirty="0">
                <a:latin typeface="Arial Black" panose="020B0A04020102020204" pitchFamily="34" charset="0"/>
              </a:rPr>
              <a:t>LAB:</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a:xfrm>
            <a:off x="4829451" y="1107956"/>
            <a:ext cx="6897952" cy="5750044"/>
          </a:xfrm>
        </p:spPr>
        <p:txBody>
          <a:bodyPr>
            <a:normAutofit/>
          </a:bodyPr>
          <a:lstStyle/>
          <a:p>
            <a:pPr>
              <a:lnSpc>
                <a:spcPct val="107000"/>
              </a:lnSpc>
              <a:spcAft>
                <a:spcPts val="800"/>
              </a:spcAft>
            </a:pPr>
            <a:endParaRPr lang="en-IN"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DESCRIPTION:</a:t>
            </a:r>
            <a:endParaRPr lang="en-IN" sz="1600" u="sng" dirty="0">
              <a:solidFill>
                <a:schemeClr val="bg2"/>
              </a:solidFill>
              <a:latin typeface="Arial Black" panose="020B0A0402010202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Laboratory management is quite an essential part of every hospital management system. </a:t>
            </a:r>
          </a:p>
          <a:p>
            <a:pPr marL="285750" indent="-285750">
              <a:lnSpc>
                <a:spcPct val="107000"/>
              </a:lnSpc>
              <a:spcAft>
                <a:spcPts val="800"/>
              </a:spcAft>
              <a:buFont typeface="Wingdings" panose="05000000000000000000" pitchFamily="2" charset="2"/>
              <a:buChar char="Ø"/>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This section lists the lab no, date, patient id who takes test and the doctor id who have made reference to take test.</a:t>
            </a:r>
            <a:endParaRPr lang="en-IN" sz="1600" dirty="0">
              <a:solidFill>
                <a:schemeClr val="bg2"/>
              </a:solidFill>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EVENTS:</a:t>
            </a:r>
            <a:endParaRPr lang="en-IN" sz="1600" u="sng" dirty="0">
              <a:solidFill>
                <a:schemeClr val="bg2"/>
              </a:solidFill>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chemeClr val="bg2"/>
                </a:solidFill>
                <a:latin typeface="Arial Black" panose="020B0A04020102020204" pitchFamily="34" charset="0"/>
                <a:ea typeface="Calibri" panose="020F0502020204030204" pitchFamily="34" charset="0"/>
                <a:cs typeface="Times New Roman" panose="02020603050405020304" pitchFamily="18" charset="0"/>
              </a:rPr>
              <a:t>	</a:t>
            </a:r>
            <a:r>
              <a:rPr lang="en-US"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ADD LAB DETAILS:</a:t>
            </a:r>
            <a:endParaRPr lang="en-IN" sz="16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This allows the admin to add the details like lab no, date, doctor 	id along with patient id who takes the test.</a:t>
            </a:r>
            <a:endParaRPr lang="en-IN" sz="16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238A1F5-8E49-4770-B1D5-85CFFAFA2EC0}"/>
              </a:ext>
            </a:extLst>
          </p:cNvPr>
          <p:cNvSpPr txBox="1"/>
          <p:nvPr/>
        </p:nvSpPr>
        <p:spPr>
          <a:xfrm>
            <a:off x="634754" y="385270"/>
            <a:ext cx="6098958" cy="461665"/>
          </a:xfrm>
          <a:prstGeom prst="rect">
            <a:avLst/>
          </a:prstGeom>
          <a:noFill/>
        </p:spPr>
        <p:txBody>
          <a:bodyPr wrap="square">
            <a:spAutoFit/>
          </a:bodyPr>
          <a:lstStyle/>
          <a:p>
            <a:r>
              <a:rPr lang="en-US" sz="2400" u="sng" dirty="0">
                <a:solidFill>
                  <a:schemeClr val="bg2"/>
                </a:solidFill>
                <a:latin typeface="Arial Black" panose="020B0A04020102020204" pitchFamily="34" charset="0"/>
              </a:rPr>
              <a:t>FUNCTIONAL REQUIREMENTS:</a:t>
            </a:r>
            <a:endParaRPr lang="en-IN" sz="2400" u="sng"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314132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a:xfrm>
            <a:off x="1105117" y="2113756"/>
            <a:ext cx="4187903" cy="1177174"/>
          </a:xfrm>
        </p:spPr>
        <p:txBody>
          <a:bodyPr>
            <a:normAutofit/>
          </a:bodyPr>
          <a:lstStyle/>
          <a:p>
            <a:r>
              <a:rPr lang="en-US" sz="2800" u="sng" dirty="0">
                <a:latin typeface="Arial Black" panose="020B0A04020102020204" pitchFamily="34" charset="0"/>
              </a:rPr>
              <a:t>BILL:</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a:xfrm>
            <a:off x="4003827" y="1107956"/>
            <a:ext cx="7910005" cy="5364774"/>
          </a:xfrm>
        </p:spPr>
        <p:txBody>
          <a:bodyPr>
            <a:normAutofit fontScale="85000" lnSpcReduction="20000"/>
          </a:bodyPr>
          <a:lstStyle/>
          <a:p>
            <a:pPr>
              <a:lnSpc>
                <a:spcPct val="107000"/>
              </a:lnSpc>
              <a:spcAft>
                <a:spcPts val="800"/>
              </a:spcAft>
            </a:pPr>
            <a:endParaRPr lang="en-IN"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DESCRIPTION:</a:t>
            </a:r>
            <a:endParaRPr lang="en-IN" sz="1900"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sz="19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A hospital management system should have a hospital billing system that provides the possibility to manage and monitor finances. </a:t>
            </a:r>
          </a:p>
          <a:p>
            <a:pPr marL="285750" indent="-285750">
              <a:lnSpc>
                <a:spcPct val="107000"/>
              </a:lnSpc>
              <a:spcAft>
                <a:spcPts val="800"/>
              </a:spcAft>
              <a:buFont typeface="Wingdings" panose="05000000000000000000" pitchFamily="2" charset="2"/>
              <a:buChar char="v"/>
            </a:pPr>
            <a:r>
              <a:rPr lang="en-US" sz="19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This section lists the details like the bill no which is unique, patient-id, medical fee, room fee and no of days. </a:t>
            </a:r>
          </a:p>
          <a:p>
            <a:pPr marL="285750" indent="-285750">
              <a:lnSpc>
                <a:spcPct val="107000"/>
              </a:lnSpc>
              <a:spcAft>
                <a:spcPts val="800"/>
              </a:spcAft>
              <a:buFont typeface="Wingdings" panose="05000000000000000000" pitchFamily="2" charset="2"/>
              <a:buChar char="v"/>
            </a:pPr>
            <a:r>
              <a:rPr lang="en-US" sz="19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The room fee and no of days will be zero in case of outpatients and will be filled in case of the inpatients.</a:t>
            </a:r>
          </a:p>
          <a:p>
            <a:pPr>
              <a:lnSpc>
                <a:spcPct val="107000"/>
              </a:lnSpc>
              <a:spcAft>
                <a:spcPts val="800"/>
              </a:spcAft>
            </a:pPr>
            <a:r>
              <a:rPr lang="en-US" sz="19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EVENTS:</a:t>
            </a:r>
            <a:endParaRPr lang="en-IN" sz="1900"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900" dirty="0">
                <a:solidFill>
                  <a:schemeClr val="bg2"/>
                </a:solidFill>
                <a:latin typeface="Arial Black" panose="020B0A04020102020204" pitchFamily="34" charset="0"/>
                <a:ea typeface="Calibri" panose="020F0502020204030204" pitchFamily="34" charset="0"/>
                <a:cs typeface="Times New Roman" panose="02020603050405020304" pitchFamily="18" charset="0"/>
              </a:rPr>
              <a:t>	</a:t>
            </a:r>
            <a:r>
              <a:rPr lang="en-US" sz="19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ADD BILL DETAILS:</a:t>
            </a:r>
            <a:endParaRPr lang="en-IN" sz="19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dirty="0">
                <a:solidFill>
                  <a:schemeClr val="bg2"/>
                </a:solidFill>
                <a:latin typeface="Book Antiqua" panose="02040602050305030304" pitchFamily="18" charset="0"/>
                <a:ea typeface="Calibri" panose="020F0502020204030204" pitchFamily="34" charset="0"/>
                <a:cs typeface="Times New Roman" panose="02020603050405020304" pitchFamily="18" charset="0"/>
              </a:rPr>
              <a:t>	</a:t>
            </a:r>
            <a:r>
              <a:rPr lang="en-US" sz="19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The admin must add the bill details of the patients who have taken treatment 	by filling the form with necessary details like bill no, patient-id, medical fee, 	room fee and no of days.</a:t>
            </a:r>
          </a:p>
          <a:p>
            <a:pPr>
              <a:lnSpc>
                <a:spcPct val="107000"/>
              </a:lnSpc>
              <a:spcAft>
                <a:spcPts val="800"/>
              </a:spcAft>
            </a:pPr>
            <a:r>
              <a:rPr lang="en-US" sz="19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19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rPr>
              <a:t>PAYMENT:</a:t>
            </a:r>
            <a:endParaRPr lang="en-IN" sz="1900" u="sng" dirty="0">
              <a:solidFill>
                <a:schemeClr val="bg2"/>
              </a:solidFill>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rPr>
              <a:t> 	This function enables the admin to compute the total bill of a particular 	patient-id by simply giving the patient id whose bill amount is to be 	computed.</a:t>
            </a:r>
            <a:endParaRPr lang="en-IN" sz="1900" dirty="0">
              <a:solidFill>
                <a:schemeClr val="bg2"/>
              </a:solidFill>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238A1F5-8E49-4770-B1D5-85CFFAFA2EC0}"/>
              </a:ext>
            </a:extLst>
          </p:cNvPr>
          <p:cNvSpPr txBox="1"/>
          <p:nvPr/>
        </p:nvSpPr>
        <p:spPr>
          <a:xfrm>
            <a:off x="634754" y="385270"/>
            <a:ext cx="6098958" cy="461665"/>
          </a:xfrm>
          <a:prstGeom prst="rect">
            <a:avLst/>
          </a:prstGeom>
          <a:noFill/>
        </p:spPr>
        <p:txBody>
          <a:bodyPr wrap="square">
            <a:spAutoFit/>
          </a:bodyPr>
          <a:lstStyle/>
          <a:p>
            <a:r>
              <a:rPr lang="en-US" sz="2400" u="sng" dirty="0">
                <a:solidFill>
                  <a:schemeClr val="bg2"/>
                </a:solidFill>
                <a:latin typeface="Arial Black" panose="020B0A04020102020204" pitchFamily="34" charset="0"/>
              </a:rPr>
              <a:t>FUNCTIONAL REQUIREMENTS:</a:t>
            </a:r>
            <a:endParaRPr lang="en-IN" sz="2400" u="sng"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2073383658"/>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84</TotalTime>
  <Words>1278</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Arial Black</vt:lpstr>
      <vt:lpstr>Arial Rounded MT Bold</vt:lpstr>
      <vt:lpstr>Bahnschrift SemiBold SemiConden</vt:lpstr>
      <vt:lpstr>Book Antiqua</vt:lpstr>
      <vt:lpstr>Calibri</vt:lpstr>
      <vt:lpstr>Century</vt:lpstr>
      <vt:lpstr>Courier New</vt:lpstr>
      <vt:lpstr>Gill Sans MT</vt:lpstr>
      <vt:lpstr>Segoe UI Light</vt:lpstr>
      <vt:lpstr>Tw Cen MT Condensed Extra Bold</vt:lpstr>
      <vt:lpstr>Wingdings</vt:lpstr>
      <vt:lpstr>Office Theme</vt:lpstr>
      <vt:lpstr>HOSPITAL DATABASE SYSTEM</vt:lpstr>
      <vt:lpstr>INTRODUCTION:</vt:lpstr>
      <vt:lpstr>DOCTOR:</vt:lpstr>
      <vt:lpstr>STAFF:</vt:lpstr>
      <vt:lpstr>INPATIENT:</vt:lpstr>
      <vt:lpstr>OUTPATIENT:</vt:lpstr>
      <vt:lpstr>ROOMS:</vt:lpstr>
      <vt:lpstr>LAB:</vt:lpstr>
      <vt:lpstr>BILL:</vt:lpstr>
      <vt:lpstr>PowerPoint Presentation</vt:lpstr>
      <vt:lpstr>PowerPoint Presentation</vt:lpstr>
      <vt:lpstr>PowerPoint Presentation</vt:lpstr>
      <vt:lpstr>DEMO ON USER INTEFACE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HEMAVARSHINI C</dc:creator>
  <cp:lastModifiedBy>HEMAVARSHINI C</cp:lastModifiedBy>
  <cp:revision>16</cp:revision>
  <dcterms:created xsi:type="dcterms:W3CDTF">2021-05-30T17:30:26Z</dcterms:created>
  <dcterms:modified xsi:type="dcterms:W3CDTF">2021-05-31T04:25:35Z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