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90" r:id="rId6"/>
    <p:sldId id="291" r:id="rId7"/>
    <p:sldId id="292" r:id="rId8"/>
    <p:sldId id="293" r:id="rId9"/>
    <p:sldId id="294" r:id="rId10"/>
    <p:sldId id="295"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F0B-F15A-4293-3ADA-1402376902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7B99FF-F489-E102-E8C5-C61566760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4F330B-C904-38F2-29C5-E5053F7FD0F8}"/>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BD296D3E-A9A3-8EC9-99CC-84F77AB36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BE7E7-CB0B-4071-10C6-AB4A425BBCEB}"/>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399883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D6C1-641C-DCC8-354B-695804B649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3BE9C7-3E95-F52E-FB6E-268F92C5FE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8F930-B2DE-2852-45A4-595FC47F343F}"/>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4D88396E-841D-A4AC-F84B-9D2214F4B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4A92F-773F-C35C-5D5D-6DBD836826C3}"/>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82641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31F2DA-7D05-F2BF-5D2B-70CD45671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A8EB39-46CD-2229-B064-D6057B075A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03C53-03CF-61D8-A8DC-492DD94EA6A2}"/>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C583B67D-81B8-37EB-EA9C-4756AA049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F1290-1487-A792-E8A1-BC90DDB22CCF}"/>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49397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91BB-7614-A1D1-93E8-AF5AA7A79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8FDB9-8896-8E03-C1A0-2C41F5C45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A68D0-DBEE-9D2B-79AB-F87A082BECFF}"/>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8E07DE66-A698-B07C-D39E-F1188B91F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44879-E800-7D00-C820-5F3585CDE5A3}"/>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241878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4323-E490-30B4-597E-6766A753BC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1AE8BD-D435-C4C9-03D8-C63B865C1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9F615-44FE-E3EA-683E-AEA060BB38A0}"/>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5F76A653-1418-FA08-71C2-EDEEC7E4D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0D877-E91A-94F6-FA1E-5BFB4E9D500B}"/>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2463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F2CE-28F5-289B-0585-EA2F979A4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ADFB7-C364-898E-13B8-6EA264BC7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9351A7-BC8B-4D27-1FFC-144D74A9E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AE8803-815D-A29E-D503-FD44E71DACB6}"/>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6" name="Footer Placeholder 5">
            <a:extLst>
              <a:ext uri="{FF2B5EF4-FFF2-40B4-BE49-F238E27FC236}">
                <a16:creationId xmlns:a16="http://schemas.microsoft.com/office/drawing/2014/main" id="{9DD402A1-95E7-789C-F66B-5F2508C17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B20AF1-2F2F-C231-866F-0F53A8C566E8}"/>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60774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27A5-5AEC-3BEB-937C-0EF0BD7BDA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B0DD1-02DD-F090-22C4-6CD3CE361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C68833-8789-C0CE-4100-5EEA6C15C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B5AC78-F535-1AD9-7FDA-974A3FE44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C600F-16A0-DAC5-B54F-243F9FCB5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143594-22F1-E6C3-2C64-552ECB855764}"/>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8" name="Footer Placeholder 7">
            <a:extLst>
              <a:ext uri="{FF2B5EF4-FFF2-40B4-BE49-F238E27FC236}">
                <a16:creationId xmlns:a16="http://schemas.microsoft.com/office/drawing/2014/main" id="{F5FD968A-C194-D0E0-8B7F-C901E6ACD9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310C67-FCDA-6A86-345D-CF45427FCFB5}"/>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137500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E203-13F6-11F4-8A11-7BD013CA9B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1A6565-6928-FB51-B408-7821F969BC88}"/>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4" name="Footer Placeholder 3">
            <a:extLst>
              <a:ext uri="{FF2B5EF4-FFF2-40B4-BE49-F238E27FC236}">
                <a16:creationId xmlns:a16="http://schemas.microsoft.com/office/drawing/2014/main" id="{83D2B9BA-1A23-F552-9588-D66F3E61F3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F541E-B555-D8D9-35E1-F6080939FFF3}"/>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154323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9161C-4FC0-317D-CB2B-C72187F22BEA}"/>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3" name="Footer Placeholder 2">
            <a:extLst>
              <a:ext uri="{FF2B5EF4-FFF2-40B4-BE49-F238E27FC236}">
                <a16:creationId xmlns:a16="http://schemas.microsoft.com/office/drawing/2014/main" id="{02C3A9CE-2B6B-C414-C809-CF17C8E80E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A4ACB6-6567-5CD2-3153-39BA7BF99C23}"/>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276753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A4E0-C669-4583-37A0-907BF8F50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C37313-C60D-0511-5477-6F05E1A2B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15B2E-6136-DA5B-4583-3B4EDB932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F8D79-F7AB-CC9D-478F-4B58C144A427}"/>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6" name="Footer Placeholder 5">
            <a:extLst>
              <a:ext uri="{FF2B5EF4-FFF2-40B4-BE49-F238E27FC236}">
                <a16:creationId xmlns:a16="http://schemas.microsoft.com/office/drawing/2014/main" id="{D518F26A-7AE6-0DF7-5A00-D04024F95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EDA47-E471-FD19-97B8-1F5210420112}"/>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164418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4130-FDDB-43C8-7ABD-C8687F96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8A56A2-1F77-6819-B7EE-2044A5D6A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9829BA-FB26-6E36-5DD4-EE2BC66A5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4426B-B169-5D93-828D-F2F31418C0CC}"/>
              </a:ext>
            </a:extLst>
          </p:cNvPr>
          <p:cNvSpPr>
            <a:spLocks noGrp="1"/>
          </p:cNvSpPr>
          <p:nvPr>
            <p:ph type="dt" sz="half" idx="10"/>
          </p:nvPr>
        </p:nvSpPr>
        <p:spPr/>
        <p:txBody>
          <a:bodyPr/>
          <a:lstStyle/>
          <a:p>
            <a:fld id="{D144AC5F-424B-4934-94FD-788CBABF2895}" type="datetimeFigureOut">
              <a:rPr lang="en-IN" smtClean="0"/>
              <a:t>14-06-2023</a:t>
            </a:fld>
            <a:endParaRPr lang="en-IN"/>
          </a:p>
        </p:txBody>
      </p:sp>
      <p:sp>
        <p:nvSpPr>
          <p:cNvPr id="6" name="Footer Placeholder 5">
            <a:extLst>
              <a:ext uri="{FF2B5EF4-FFF2-40B4-BE49-F238E27FC236}">
                <a16:creationId xmlns:a16="http://schemas.microsoft.com/office/drawing/2014/main" id="{A32E7110-E3DB-589A-6590-AE3BB95D1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5F07B7-90FC-2CA8-E4B0-0F87C9EEDB7B}"/>
              </a:ext>
            </a:extLst>
          </p:cNvPr>
          <p:cNvSpPr>
            <a:spLocks noGrp="1"/>
          </p:cNvSpPr>
          <p:nvPr>
            <p:ph type="sldNum" sz="quarter" idx="12"/>
          </p:nvPr>
        </p:nvSpPr>
        <p:spPr/>
        <p:txBody>
          <a:bodyPr/>
          <a:lstStyle/>
          <a:p>
            <a:fld id="{68A38347-C3F8-4DF5-BB35-8D7CDB26581D}" type="slidenum">
              <a:rPr lang="en-IN" smtClean="0"/>
              <a:t>‹#›</a:t>
            </a:fld>
            <a:endParaRPr lang="en-IN"/>
          </a:p>
        </p:txBody>
      </p:sp>
    </p:spTree>
    <p:extLst>
      <p:ext uri="{BB962C8B-B14F-4D97-AF65-F5344CB8AC3E}">
        <p14:creationId xmlns:p14="http://schemas.microsoft.com/office/powerpoint/2010/main" val="315222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2D113-8031-465C-6221-789DE9797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49A4BC-DBD5-3BA0-6B4A-836238748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D9117-AFF0-1FB3-01AC-233B80486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4AC5F-424B-4934-94FD-788CBABF2895}" type="datetimeFigureOut">
              <a:rPr lang="en-IN" smtClean="0"/>
              <a:t>14-06-2023</a:t>
            </a:fld>
            <a:endParaRPr lang="en-IN"/>
          </a:p>
        </p:txBody>
      </p:sp>
      <p:sp>
        <p:nvSpPr>
          <p:cNvPr id="5" name="Footer Placeholder 4">
            <a:extLst>
              <a:ext uri="{FF2B5EF4-FFF2-40B4-BE49-F238E27FC236}">
                <a16:creationId xmlns:a16="http://schemas.microsoft.com/office/drawing/2014/main" id="{E4F15A27-C13E-488D-A05D-6B857F7C8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40B389-CA4C-5985-464D-D54885B92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38347-C3F8-4DF5-BB35-8D7CDB26581D}" type="slidenum">
              <a:rPr lang="en-IN" smtClean="0"/>
              <a:t>‹#›</a:t>
            </a:fld>
            <a:endParaRPr lang="en-IN"/>
          </a:p>
        </p:txBody>
      </p:sp>
      <p:sp>
        <p:nvSpPr>
          <p:cNvPr id="7" name="MSIPCMContentMarking" descr="{&quot;HashCode&quot;:401048902,&quot;Placement&quot;:&quot;Footer&quot;,&quot;Top&quot;:525.346863,&quot;Left&quot;:462.094818,&quot;SlideWidth&quot;:960,&quot;SlideHeight&quot;:540}">
            <a:extLst>
              <a:ext uri="{FF2B5EF4-FFF2-40B4-BE49-F238E27FC236}">
                <a16:creationId xmlns:a16="http://schemas.microsoft.com/office/drawing/2014/main" id="{01C099D4-39F7-2141-8826-A0DB7392A7E6}"/>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2723096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18E6-0D99-389D-0AB9-654DBA456EEB}"/>
              </a:ext>
            </a:extLst>
          </p:cNvPr>
          <p:cNvSpPr>
            <a:spLocks noGrp="1"/>
          </p:cNvSpPr>
          <p:nvPr>
            <p:ph type="ctrTitle"/>
          </p:nvPr>
        </p:nvSpPr>
        <p:spPr>
          <a:xfrm>
            <a:off x="971550" y="316871"/>
            <a:ext cx="10477500" cy="2421828"/>
          </a:xfrm>
        </p:spPr>
        <p:txBody>
          <a:bodyPr>
            <a:normAutofit/>
          </a:bodyPr>
          <a:lstStyle/>
          <a:p>
            <a:r>
              <a:rPr lang="en-US" sz="3600" b="1" dirty="0">
                <a:latin typeface="Times New Roman" panose="02020603050405020304" pitchFamily="18" charset="0"/>
                <a:cs typeface="Times New Roman" panose="02020603050405020304" pitchFamily="18" charset="0"/>
              </a:rPr>
              <a:t>FUNCTIONAL CONNECTIVITY-BASED PREDICTION OF AUTISM SPECTRUM DISORDER</a:t>
            </a:r>
            <a:br>
              <a:rPr lang="en-IN" sz="2800" b="1" dirty="0">
                <a:latin typeface="Times New Roman" panose="02020603050405020304" pitchFamily="18" charset="0"/>
                <a:cs typeface="Times New Roman" panose="02020603050405020304" pitchFamily="18" charset="0"/>
              </a:rPr>
            </a:br>
            <a:endParaRPr lang="en-IN" sz="2800" dirty="0"/>
          </a:p>
        </p:txBody>
      </p:sp>
      <p:sp>
        <p:nvSpPr>
          <p:cNvPr id="7" name="TextBox 6">
            <a:extLst>
              <a:ext uri="{FF2B5EF4-FFF2-40B4-BE49-F238E27FC236}">
                <a16:creationId xmlns:a16="http://schemas.microsoft.com/office/drawing/2014/main" id="{EA874A33-EED3-88A4-12FA-9BF4D49C8DD5}"/>
              </a:ext>
            </a:extLst>
          </p:cNvPr>
          <p:cNvSpPr txBox="1"/>
          <p:nvPr/>
        </p:nvSpPr>
        <p:spPr>
          <a:xfrm>
            <a:off x="1066800" y="4396300"/>
            <a:ext cx="3155577"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GROUP NO: 20</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E64106-F531-AA72-9E2C-76379F2B86C9}"/>
              </a:ext>
            </a:extLst>
          </p:cNvPr>
          <p:cNvSpPr txBox="1"/>
          <p:nvPr/>
        </p:nvSpPr>
        <p:spPr>
          <a:xfrm>
            <a:off x="1066800" y="4857965"/>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GUIDED BY: Dr. </a:t>
            </a:r>
            <a:r>
              <a:rPr lang="en-US" sz="2400" b="1" dirty="0" err="1">
                <a:latin typeface="Times New Roman" panose="02020603050405020304" pitchFamily="18" charset="0"/>
                <a:cs typeface="Times New Roman" panose="02020603050405020304" pitchFamily="18" charset="0"/>
              </a:rPr>
              <a:t>Angelin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Gladston</a:t>
            </a:r>
            <a:endParaRPr lang="en-IN" sz="2400" dirty="0"/>
          </a:p>
        </p:txBody>
      </p:sp>
      <p:sp>
        <p:nvSpPr>
          <p:cNvPr id="11" name="TextBox 10">
            <a:extLst>
              <a:ext uri="{FF2B5EF4-FFF2-40B4-BE49-F238E27FC236}">
                <a16:creationId xmlns:a16="http://schemas.microsoft.com/office/drawing/2014/main" id="{7309AAA9-0B15-2365-9D13-81B55E48395A}"/>
              </a:ext>
            </a:extLst>
          </p:cNvPr>
          <p:cNvSpPr txBox="1"/>
          <p:nvPr/>
        </p:nvSpPr>
        <p:spPr>
          <a:xfrm>
            <a:off x="7007599" y="4119301"/>
            <a:ext cx="4631951"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TEAM MEMEBERS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HEMAVARSHINI C -   2019103526</a:t>
            </a:r>
          </a:p>
          <a:p>
            <a:r>
              <a:rPr lang="en-US" sz="2000" b="1" dirty="0">
                <a:latin typeface="Times New Roman" panose="02020603050405020304" pitchFamily="18" charset="0"/>
                <a:cs typeface="Times New Roman" panose="02020603050405020304" pitchFamily="18" charset="0"/>
              </a:rPr>
              <a:t>KAVIYA R V             -   2019103538</a:t>
            </a:r>
          </a:p>
          <a:p>
            <a:r>
              <a:rPr lang="en-US" sz="2000" b="1" dirty="0">
                <a:latin typeface="Times New Roman" panose="02020603050405020304" pitchFamily="18" charset="0"/>
                <a:cs typeface="Times New Roman" panose="02020603050405020304" pitchFamily="18" charset="0"/>
              </a:rPr>
              <a:t>POOJASRI S             -   2019103553</a:t>
            </a:r>
            <a:endParaRPr lang="en-IN" sz="2000" dirty="0"/>
          </a:p>
        </p:txBody>
      </p:sp>
    </p:spTree>
    <p:extLst>
      <p:ext uri="{BB962C8B-B14F-4D97-AF65-F5344CB8AC3E}">
        <p14:creationId xmlns:p14="http://schemas.microsoft.com/office/powerpoint/2010/main" val="307477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3463051207"/>
              </p:ext>
            </p:extLst>
          </p:nvPr>
        </p:nvGraphicFramePr>
        <p:xfrm>
          <a:off x="485373" y="677811"/>
          <a:ext cx="11221253" cy="5181599"/>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15181">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209">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err="1"/>
                        <a:t>nCREANN</a:t>
                      </a:r>
                      <a:r>
                        <a:rPr lang="en-US" sz="1400" dirty="0"/>
                        <a:t>: Nonlinear Causal Relationship Estimation by Artificial Neural Network; applied for autism connectivity study [2019] </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err="1"/>
                        <a:t>Nasibeh</a:t>
                      </a:r>
                      <a:r>
                        <a:rPr lang="en-IN" sz="1400" dirty="0"/>
                        <a:t> </a:t>
                      </a:r>
                      <a:r>
                        <a:rPr lang="en-IN" sz="1400" dirty="0" err="1"/>
                        <a:t>Talebi</a:t>
                      </a:r>
                      <a:r>
                        <a:rPr lang="en-IN" sz="1400" dirty="0"/>
                        <a:t>, Ali </a:t>
                      </a:r>
                      <a:r>
                        <a:rPr lang="en-IN" sz="1400" dirty="0" err="1"/>
                        <a:t>Motie</a:t>
                      </a:r>
                      <a:r>
                        <a:rPr lang="en-IN" sz="1400" dirty="0"/>
                        <a:t> </a:t>
                      </a:r>
                      <a:r>
                        <a:rPr lang="en-IN" sz="1400" dirty="0" err="1"/>
                        <a:t>Nasrabadi</a:t>
                      </a:r>
                      <a:r>
                        <a:rPr lang="en-IN" sz="1400" dirty="0"/>
                        <a:t>* , </a:t>
                      </a:r>
                      <a:r>
                        <a:rPr lang="en-IN" sz="1400" dirty="0" err="1"/>
                        <a:t>Iman</a:t>
                      </a:r>
                      <a:r>
                        <a:rPr lang="en-IN" sz="1400" dirty="0"/>
                        <a:t> Mohammad-</a:t>
                      </a:r>
                      <a:r>
                        <a:rPr lang="en-IN" sz="1400" dirty="0" err="1"/>
                        <a:t>Rezazadeh</a:t>
                      </a:r>
                      <a:r>
                        <a:rPr lang="en-IN" sz="1400" dirty="0"/>
                        <a:t>, Robert </a:t>
                      </a:r>
                      <a:r>
                        <a:rPr lang="en-IN" sz="1400" dirty="0" err="1"/>
                        <a:t>Coben</a:t>
                      </a:r>
                      <a:r>
                        <a:rPr lang="en-IN" sz="1400" dirty="0"/>
                        <a:t> </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a:t>Artificial Neural Network</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Results show that overall linear connectivity in TD subjects is higher, while the nonlinear connectivity component is more dominant in ASDs.</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a:t>Using overlapping sliding windows may increase computational cost. </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33209">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Autism spectrum disorder detection using machine learning approach[2021]</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a:t>N. Zaman, J. </a:t>
                      </a:r>
                      <a:r>
                        <a:rPr lang="en-IN" sz="1400" dirty="0" err="1"/>
                        <a:t>Ferdus</a:t>
                      </a:r>
                      <a:r>
                        <a:rPr lang="en-IN" sz="1400" dirty="0"/>
                        <a:t>, and A. </a:t>
                      </a:r>
                      <a:r>
                        <a:rPr lang="en-IN" sz="1400"/>
                        <a:t>Sattar</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US" sz="1400" dirty="0"/>
                        <a:t>Artificial Neural Networks (ANN), Random Forest, Logistic Regression, Decision Tree and K-Nearest Neighbors(KNN)</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b="0" i="0" kern="1200" dirty="0">
                          <a:solidFill>
                            <a:schemeClr val="tx1"/>
                          </a:solidFill>
                          <a:effectLst/>
                          <a:latin typeface="+mn-lt"/>
                          <a:ea typeface="+mn-ea"/>
                          <a:cs typeface="+mn-cs"/>
                        </a:rPr>
                        <a:t>Improved accuracy and efficiency in early autism spectrum disorder detection through machine learning algorithms.</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Limited generalizability and potential biases due to the reliance on specific datasets and features in the machine learning approach.</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234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C2F36-435B-4D79-8EAB-F55A5ABC63E4}"/>
              </a:ext>
            </a:extLst>
          </p:cNvPr>
          <p:cNvSpPr txBox="1"/>
          <p:nvPr/>
        </p:nvSpPr>
        <p:spPr>
          <a:xfrm>
            <a:off x="3992595" y="205298"/>
            <a:ext cx="440055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 ARCHITECTURE DIAGRAM</a:t>
            </a:r>
            <a:endParaRPr lang="en-IN" dirty="0"/>
          </a:p>
        </p:txBody>
      </p:sp>
      <p:pic>
        <p:nvPicPr>
          <p:cNvPr id="6" name="Picture 5">
            <a:extLst>
              <a:ext uri="{FF2B5EF4-FFF2-40B4-BE49-F238E27FC236}">
                <a16:creationId xmlns:a16="http://schemas.microsoft.com/office/drawing/2014/main" id="{6DE42E4B-17D0-0F95-D86B-BE2287C7E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081" y="574630"/>
            <a:ext cx="11155578" cy="6045632"/>
          </a:xfrm>
          <a:prstGeom prst="rect">
            <a:avLst/>
          </a:prstGeom>
        </p:spPr>
      </p:pic>
    </p:spTree>
    <p:extLst>
      <p:ext uri="{BB962C8B-B14F-4D97-AF65-F5344CB8AC3E}">
        <p14:creationId xmlns:p14="http://schemas.microsoft.com/office/powerpoint/2010/main" val="338675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EF566-04FB-811C-E4EC-21928287EA4C}"/>
              </a:ext>
            </a:extLst>
          </p:cNvPr>
          <p:cNvSpPr txBox="1"/>
          <p:nvPr/>
        </p:nvSpPr>
        <p:spPr>
          <a:xfrm>
            <a:off x="3541059" y="178405"/>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DETAILED MODULE DESIGN</a:t>
            </a:r>
            <a:endParaRPr lang="en-IN" sz="2400" dirty="0"/>
          </a:p>
        </p:txBody>
      </p:sp>
      <p:sp>
        <p:nvSpPr>
          <p:cNvPr id="5" name="TextBox 4">
            <a:extLst>
              <a:ext uri="{FF2B5EF4-FFF2-40B4-BE49-F238E27FC236}">
                <a16:creationId xmlns:a16="http://schemas.microsoft.com/office/drawing/2014/main" id="{ECA246F7-CA0E-FCA2-BC4A-7EFBC9808822}"/>
              </a:ext>
            </a:extLst>
          </p:cNvPr>
          <p:cNvSpPr txBox="1"/>
          <p:nvPr/>
        </p:nvSpPr>
        <p:spPr>
          <a:xfrm>
            <a:off x="609600" y="874220"/>
            <a:ext cx="6096000" cy="806503"/>
          </a:xfrm>
          <a:prstGeom prst="rect">
            <a:avLst/>
          </a:prstGeom>
          <a:noFill/>
        </p:spPr>
        <p:txBody>
          <a:bodyPr wrap="square">
            <a:spAutoFit/>
          </a:bodyPr>
          <a:lstStyle/>
          <a:p>
            <a:pPr marL="0" indent="0" algn="just">
              <a:lnSpc>
                <a:spcPct val="115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1.DATASET COLLECTION: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ALGORITHM STEPS:</a:t>
            </a:r>
          </a:p>
        </p:txBody>
      </p:sp>
      <p:sp>
        <p:nvSpPr>
          <p:cNvPr id="7" name="TextBox 6">
            <a:extLst>
              <a:ext uri="{FF2B5EF4-FFF2-40B4-BE49-F238E27FC236}">
                <a16:creationId xmlns:a16="http://schemas.microsoft.com/office/drawing/2014/main" id="{6A198F4D-7722-2050-5A2B-A7351A04A576}"/>
              </a:ext>
            </a:extLst>
          </p:cNvPr>
          <p:cNvSpPr txBox="1"/>
          <p:nvPr/>
        </p:nvSpPr>
        <p:spPr>
          <a:xfrm>
            <a:off x="609600" y="1884411"/>
            <a:ext cx="11358282" cy="2888611"/>
          </a:xfrm>
          <a:prstGeom prst="rect">
            <a:avLst/>
          </a:prstGeom>
          <a:noFill/>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Download the abide dataset which is an open access multisite image repository comprising structural and       functional scans of ASD and matched typically developing (TD) controls.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resting images from the downloaded file by defining the ‘extract’ function and call it. </a:t>
            </a:r>
          </a:p>
          <a:p>
            <a:pPr marL="0" indent="0" algn="just">
              <a:lnSpc>
                <a:spcPct val="115000"/>
              </a:lnSpc>
              <a:spcAft>
                <a:spcPts val="800"/>
              </a:spcAf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INPUT: ABIDE dataset </a:t>
            </a:r>
          </a:p>
          <a:p>
            <a:pPr marL="0" indent="0" algn="just">
              <a:lnSpc>
                <a:spcPct val="115000"/>
              </a:lnSpc>
              <a:spcAft>
                <a:spcPts val="800"/>
              </a:spcAft>
              <a:buNone/>
            </a:pPr>
            <a:r>
              <a:rPr lang="en-US" sz="2000" dirty="0">
                <a:latin typeface="Times New Roman" panose="02020603050405020304" pitchFamily="18" charset="0"/>
                <a:cs typeface="Times New Roman" panose="02020603050405020304" pitchFamily="18" charset="0"/>
              </a:rPr>
              <a:t> OUTPUT: Extracted dataset</a:t>
            </a:r>
          </a:p>
          <a:p>
            <a:pPr marL="0" indent="0" algn="just">
              <a:lnSpc>
                <a:spcPct val="115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66986B3-F70C-5057-B8E1-4A7DB358A3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8165" y="4688542"/>
            <a:ext cx="9323293" cy="1424334"/>
          </a:xfrm>
          <a:prstGeom prst="rect">
            <a:avLst/>
          </a:prstGeom>
          <a:noFill/>
          <a:ln>
            <a:noFill/>
          </a:ln>
        </p:spPr>
      </p:pic>
    </p:spTree>
    <p:extLst>
      <p:ext uri="{BB962C8B-B14F-4D97-AF65-F5344CB8AC3E}">
        <p14:creationId xmlns:p14="http://schemas.microsoft.com/office/powerpoint/2010/main" val="94425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C5674A-4B04-284B-026F-FD783421F3E5}"/>
              </a:ext>
            </a:extLst>
          </p:cNvPr>
          <p:cNvPicPr>
            <a:picLocks noChangeAspect="1"/>
          </p:cNvPicPr>
          <p:nvPr/>
        </p:nvPicPr>
        <p:blipFill>
          <a:blip r:embed="rId2"/>
          <a:stretch>
            <a:fillRect/>
          </a:stretch>
        </p:blipFill>
        <p:spPr>
          <a:xfrm>
            <a:off x="2725271" y="1138518"/>
            <a:ext cx="6696636" cy="5235388"/>
          </a:xfrm>
          <a:prstGeom prst="rect">
            <a:avLst/>
          </a:prstGeom>
        </p:spPr>
      </p:pic>
      <p:sp>
        <p:nvSpPr>
          <p:cNvPr id="3" name="TextBox 2">
            <a:extLst>
              <a:ext uri="{FF2B5EF4-FFF2-40B4-BE49-F238E27FC236}">
                <a16:creationId xmlns:a16="http://schemas.microsoft.com/office/drawing/2014/main" id="{720D45B8-E212-FBF1-78B1-D4EDA6DF438A}"/>
              </a:ext>
            </a:extLst>
          </p:cNvPr>
          <p:cNvSpPr txBox="1"/>
          <p:nvPr/>
        </p:nvSpPr>
        <p:spPr>
          <a:xfrm flipH="1">
            <a:off x="3128683" y="317068"/>
            <a:ext cx="704625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OUTPUT AFTER EXTRACTING DATASETS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346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05285-1D9D-D298-0647-A9895509666B}"/>
              </a:ext>
            </a:extLst>
          </p:cNvPr>
          <p:cNvSpPr txBox="1"/>
          <p:nvPr/>
        </p:nvSpPr>
        <p:spPr>
          <a:xfrm>
            <a:off x="564777" y="123508"/>
            <a:ext cx="6096000" cy="873572"/>
          </a:xfrm>
          <a:prstGeom prst="rect">
            <a:avLst/>
          </a:prstGeom>
          <a:noFill/>
        </p:spPr>
        <p:txBody>
          <a:bodyPr wrap="square">
            <a:sp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2.DATASET PREPROCESSING: </a:t>
            </a:r>
          </a:p>
          <a:p>
            <a:pPr marL="0" indent="0">
              <a:lnSpc>
                <a:spcPct val="150000"/>
              </a:lnSpc>
              <a:buNone/>
            </a:pPr>
            <a:r>
              <a:rPr lang="en-IN" sz="1800" b="1" dirty="0">
                <a:latin typeface="Times New Roman" panose="02020603050405020304" pitchFamily="18" charset="0"/>
                <a:cs typeface="Times New Roman" panose="02020603050405020304" pitchFamily="18" charset="0"/>
              </a:rPr>
              <a:t>ALGORITHM STEPS:</a:t>
            </a:r>
          </a:p>
        </p:txBody>
      </p:sp>
      <p:sp>
        <p:nvSpPr>
          <p:cNvPr id="5" name="TextBox 4">
            <a:extLst>
              <a:ext uri="{FF2B5EF4-FFF2-40B4-BE49-F238E27FC236}">
                <a16:creationId xmlns:a16="http://schemas.microsoft.com/office/drawing/2014/main" id="{62212AD4-13D3-10AF-3E68-7AF16F7AA02D}"/>
              </a:ext>
            </a:extLst>
          </p:cNvPr>
          <p:cNvSpPr txBox="1"/>
          <p:nvPr/>
        </p:nvSpPr>
        <p:spPr>
          <a:xfrm>
            <a:off x="797859" y="997080"/>
            <a:ext cx="6096000" cy="2727926"/>
          </a:xfrm>
          <a:prstGeom prst="rect">
            <a:avLst/>
          </a:prstGeom>
          <a:noFill/>
        </p:spPr>
        <p:txBody>
          <a:bodyPr wrap="square">
            <a:spAutoFit/>
          </a:bodyPr>
          <a:lstStyle/>
          <a:p>
            <a:pPr marL="285750" indent="-285750">
              <a:lnSpc>
                <a:spcPct val="150000"/>
              </a:lnSpc>
              <a:spcAft>
                <a:spcPts val="5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Load the resting images from the extracted dataset.</a:t>
            </a:r>
          </a:p>
          <a:p>
            <a:pPr marL="285750" indent="-285750">
              <a:lnSpc>
                <a:spcPct val="150000"/>
              </a:lnSpc>
              <a:spcAft>
                <a:spcPts val="5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Normalize resting images using </a:t>
            </a:r>
            <a:r>
              <a:rPr lang="en-IN" sz="1800" dirty="0" err="1">
                <a:latin typeface="Times New Roman" panose="02020603050405020304" pitchFamily="18" charset="0"/>
                <a:cs typeface="Times New Roman" panose="02020603050405020304" pitchFamily="18" charset="0"/>
              </a:rPr>
              <a:t>MinMaxScaler</a:t>
            </a:r>
            <a:r>
              <a:rPr lang="en-IN" sz="1800" dirty="0">
                <a:latin typeface="Times New Roman" panose="02020603050405020304" pitchFamily="18" charset="0"/>
                <a:cs typeface="Times New Roman" panose="02020603050405020304" pitchFamily="18" charset="0"/>
              </a:rPr>
              <a:t>. </a:t>
            </a:r>
          </a:p>
          <a:p>
            <a:pPr marL="285750" indent="-285750">
              <a:lnSpc>
                <a:spcPct val="150000"/>
              </a:lnSpc>
              <a:spcAft>
                <a:spcPts val="5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Visualizing resting normalized images. </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a:p>
            <a:pPr marL="0" indent="0">
              <a:lnSpc>
                <a:spcPct val="150000"/>
              </a:lnSpc>
              <a:buNone/>
            </a:pPr>
            <a:r>
              <a:rPr lang="en-IN" sz="1800" dirty="0">
                <a:latin typeface="Times New Roman" panose="02020603050405020304" pitchFamily="18" charset="0"/>
                <a:cs typeface="Times New Roman" panose="02020603050405020304" pitchFamily="18" charset="0"/>
              </a:rPr>
              <a:t>INPUT: Extracted dataset </a:t>
            </a:r>
          </a:p>
          <a:p>
            <a:pPr marL="0" indent="0">
              <a:lnSpc>
                <a:spcPct val="150000"/>
              </a:lnSpc>
              <a:buNone/>
            </a:pPr>
            <a:r>
              <a:rPr lang="en-IN" sz="1800" dirty="0">
                <a:latin typeface="Times New Roman" panose="02020603050405020304" pitchFamily="18" charset="0"/>
                <a:cs typeface="Times New Roman" panose="02020603050405020304" pitchFamily="18" charset="0"/>
              </a:rPr>
              <a:t>OUTPUT: Normalized dataset</a:t>
            </a:r>
          </a:p>
        </p:txBody>
      </p:sp>
      <p:pic>
        <p:nvPicPr>
          <p:cNvPr id="6" name="Picture 5">
            <a:extLst>
              <a:ext uri="{FF2B5EF4-FFF2-40B4-BE49-F238E27FC236}">
                <a16:creationId xmlns:a16="http://schemas.microsoft.com/office/drawing/2014/main" id="{3C6901A5-8E03-2284-D735-52AF7F7CB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3984953"/>
            <a:ext cx="10578353" cy="2021400"/>
          </a:xfrm>
          <a:prstGeom prst="rect">
            <a:avLst/>
          </a:prstGeom>
        </p:spPr>
      </p:pic>
    </p:spTree>
    <p:extLst>
      <p:ext uri="{BB962C8B-B14F-4D97-AF65-F5344CB8AC3E}">
        <p14:creationId xmlns:p14="http://schemas.microsoft.com/office/powerpoint/2010/main" val="65757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B0996C-417D-4BBB-3EA5-FB24673869A5}"/>
              </a:ext>
            </a:extLst>
          </p:cNvPr>
          <p:cNvPicPr>
            <a:picLocks noChangeAspect="1"/>
          </p:cNvPicPr>
          <p:nvPr/>
        </p:nvPicPr>
        <p:blipFill>
          <a:blip r:embed="rId2"/>
          <a:stretch>
            <a:fillRect/>
          </a:stretch>
        </p:blipFill>
        <p:spPr>
          <a:xfrm>
            <a:off x="1264023" y="1488514"/>
            <a:ext cx="8892987" cy="4698021"/>
          </a:xfrm>
          <a:prstGeom prst="rect">
            <a:avLst/>
          </a:prstGeom>
        </p:spPr>
      </p:pic>
      <p:sp>
        <p:nvSpPr>
          <p:cNvPr id="4" name="TextBox 3">
            <a:extLst>
              <a:ext uri="{FF2B5EF4-FFF2-40B4-BE49-F238E27FC236}">
                <a16:creationId xmlns:a16="http://schemas.microsoft.com/office/drawing/2014/main" id="{C7F4B913-DC20-4F4B-0138-E3BC88E1E74D}"/>
              </a:ext>
            </a:extLst>
          </p:cNvPr>
          <p:cNvSpPr txBox="1"/>
          <p:nvPr/>
        </p:nvSpPr>
        <p:spPr>
          <a:xfrm>
            <a:off x="2420471" y="671464"/>
            <a:ext cx="7736540" cy="369332"/>
          </a:xfrm>
          <a:prstGeom prst="rect">
            <a:avLst/>
          </a:prstGeom>
          <a:noFill/>
        </p:spPr>
        <p:txBody>
          <a:bodyPr wrap="square">
            <a:spAutoFit/>
          </a:bodyPr>
          <a:lstStyle/>
          <a:p>
            <a:r>
              <a:rPr lang="en-US" b="1" dirty="0">
                <a:solidFill>
                  <a:srgbClr val="000000"/>
                </a:solidFill>
                <a:latin typeface="Times New Roman" panose="02020603050405020304" pitchFamily="18" charset="0"/>
                <a:ea typeface="Calibri" panose="020F0502020204030204" pitchFamily="34" charset="0"/>
              </a:rPr>
              <a:t>OUTPUT FOR V</a:t>
            </a:r>
            <a:r>
              <a:rPr lang="en-IN" b="1" dirty="0">
                <a:solidFill>
                  <a:srgbClr val="000000"/>
                </a:solidFill>
                <a:latin typeface="Times New Roman" panose="02020603050405020304" pitchFamily="18" charset="0"/>
                <a:ea typeface="Calibri" panose="020F0502020204030204" pitchFamily="34" charset="0"/>
              </a:rPr>
              <a:t>IEWING  RESTING FMRI BRAIN IMAGE</a:t>
            </a:r>
            <a:endParaRPr lang="en-IN" b="1" dirty="0"/>
          </a:p>
        </p:txBody>
      </p:sp>
    </p:spTree>
    <p:extLst>
      <p:ext uri="{BB962C8B-B14F-4D97-AF65-F5344CB8AC3E}">
        <p14:creationId xmlns:p14="http://schemas.microsoft.com/office/powerpoint/2010/main" val="144124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DE4E5-E3E8-49FE-407F-ADB04BC07FBC}"/>
              </a:ext>
            </a:extLst>
          </p:cNvPr>
          <p:cNvSpPr txBox="1"/>
          <p:nvPr/>
        </p:nvSpPr>
        <p:spPr>
          <a:xfrm>
            <a:off x="313765" y="114544"/>
            <a:ext cx="6096000" cy="873572"/>
          </a:xfrm>
          <a:prstGeom prst="rect">
            <a:avLst/>
          </a:prstGeom>
          <a:noFill/>
        </p:spPr>
        <p:txBody>
          <a:bodyPr wrap="square">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3.AUTISM &amp; CONTROL GROUP SEPERATION: </a:t>
            </a:r>
          </a:p>
          <a:p>
            <a:pPr marL="0" indent="0">
              <a:lnSpc>
                <a:spcPct val="150000"/>
              </a:lnSpc>
              <a:buNone/>
            </a:pPr>
            <a:r>
              <a:rPr lang="en-US" sz="1800" b="1" dirty="0">
                <a:latin typeface="Times New Roman" panose="02020603050405020304" pitchFamily="18" charset="0"/>
                <a:cs typeface="Times New Roman" panose="02020603050405020304" pitchFamily="18" charset="0"/>
              </a:rPr>
              <a:t>ALGORITHM STEPS:</a:t>
            </a:r>
          </a:p>
        </p:txBody>
      </p:sp>
      <p:sp>
        <p:nvSpPr>
          <p:cNvPr id="5" name="TextBox 4">
            <a:extLst>
              <a:ext uri="{FF2B5EF4-FFF2-40B4-BE49-F238E27FC236}">
                <a16:creationId xmlns:a16="http://schemas.microsoft.com/office/drawing/2014/main" id="{F34E1B97-FDC8-9B9D-B945-B6C71589FEBB}"/>
              </a:ext>
            </a:extLst>
          </p:cNvPr>
          <p:cNvSpPr txBox="1"/>
          <p:nvPr/>
        </p:nvSpPr>
        <p:spPr>
          <a:xfrm>
            <a:off x="537883" y="1151648"/>
            <a:ext cx="11268634" cy="5562228"/>
          </a:xfrm>
          <a:prstGeom prst="rect">
            <a:avLst/>
          </a:prstGeom>
          <a:noFill/>
        </p:spPr>
        <p:txBody>
          <a:bodyPr wrap="square">
            <a:spAutoFit/>
          </a:bodyPr>
          <a:lstStyle/>
          <a:p>
            <a:pPr marL="342900" lvl="0" indent="-342900" algn="l">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Load the csv files-phenotypic_CALTECH.csv, phenotypic_KKI.csv, phenotypic_SBL.csv, phenotypic_PITT.csv, phenotypic_OHSU.csv,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3390" indent="-226695" algn="l">
              <a:lnSpc>
                <a:spcPct val="150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phenotypic_USM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phenotypic_YALE.csv, phenotypic_SDSU.csv, phenotypic_OLIN.csv, phenotypic_STANFORD.csv, phenotypic_UCLA_1.csv, phenotypic_UCLA_2.csv, phenotypic_TRINITY.csv</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autism &amp; control group based 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DX_group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dx_grp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it specifies autism group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dx_grp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it specifies control group.</a:t>
            </a:r>
          </a:p>
          <a:p>
            <a:pPr marL="914400" indent="457200" algn="just">
              <a:lnSpc>
                <a:spcPct val="150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Convert the selected groups to list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tolist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Concat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autism_group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control_group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Convert both groups to csv files.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Combine autism &amp; control images groups.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autism_info.csv &amp; control_info.csv will be created.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20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15EA4-C6F4-E60A-3B78-EC033CAB74C6}"/>
              </a:ext>
            </a:extLst>
          </p:cNvPr>
          <p:cNvSpPr txBox="1"/>
          <p:nvPr/>
        </p:nvSpPr>
        <p:spPr>
          <a:xfrm>
            <a:off x="358588" y="131903"/>
            <a:ext cx="11636188" cy="1812484"/>
          </a:xfrm>
          <a:prstGeom prst="rect">
            <a:avLst/>
          </a:prstGeom>
          <a:noFill/>
        </p:spPr>
        <p:txBody>
          <a:bodyPr wrap="square">
            <a:spAutoFit/>
          </a:bodyPr>
          <a:lstStyle/>
          <a:p>
            <a:pPr marL="228600" indent="-226695" algn="l">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phenotypic_CALTECH.csv, phenotypic_KKI.csv, phenotypic_SBL.csv, phenotypic_PITT.csv, phenotypic_OHSU.csv,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phenotypic_USM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phenotypic_YALE.csv, phenotypic_SDSU.csv,phenotypic_OLIN.csv, phenotypic_STANFORD.csv, phenotypic_UCLA_1.csv, phenotypic_UCLA_2.csv, phenotypic_TRINITY.csv</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indent="-226695" algn="l">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autism_info.csv &amp; control_info.csv</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B99C2F7-CFA4-634D-BFD8-1A231492C8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176" y="2477676"/>
            <a:ext cx="10336305" cy="3089406"/>
          </a:xfrm>
          <a:prstGeom prst="rect">
            <a:avLst/>
          </a:prstGeom>
          <a:noFill/>
          <a:ln>
            <a:noFill/>
          </a:ln>
        </p:spPr>
      </p:pic>
    </p:spTree>
    <p:extLst>
      <p:ext uri="{BB962C8B-B14F-4D97-AF65-F5344CB8AC3E}">
        <p14:creationId xmlns:p14="http://schemas.microsoft.com/office/powerpoint/2010/main" val="10901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EFDEB-8ADF-7BE9-90FE-9F3F86590587}"/>
              </a:ext>
            </a:extLst>
          </p:cNvPr>
          <p:cNvPicPr>
            <a:picLocks noChangeAspect="1"/>
          </p:cNvPicPr>
          <p:nvPr/>
        </p:nvPicPr>
        <p:blipFill>
          <a:blip r:embed="rId2"/>
          <a:stretch>
            <a:fillRect/>
          </a:stretch>
        </p:blipFill>
        <p:spPr>
          <a:xfrm>
            <a:off x="1020632" y="1424941"/>
            <a:ext cx="4125109" cy="3649082"/>
          </a:xfrm>
          <a:prstGeom prst="rect">
            <a:avLst/>
          </a:prstGeom>
        </p:spPr>
      </p:pic>
      <p:sp>
        <p:nvSpPr>
          <p:cNvPr id="4" name="TextBox 3">
            <a:extLst>
              <a:ext uri="{FF2B5EF4-FFF2-40B4-BE49-F238E27FC236}">
                <a16:creationId xmlns:a16="http://schemas.microsoft.com/office/drawing/2014/main" id="{CA02A638-A45A-6C96-43AA-8C72311EBE70}"/>
              </a:ext>
            </a:extLst>
          </p:cNvPr>
          <p:cNvSpPr txBox="1"/>
          <p:nvPr/>
        </p:nvSpPr>
        <p:spPr>
          <a:xfrm>
            <a:off x="1801906" y="5324146"/>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autism_info.csv file	</a:t>
            </a:r>
            <a:endParaRPr lang="en-IN" b="1" dirty="0"/>
          </a:p>
        </p:txBody>
      </p:sp>
      <p:pic>
        <p:nvPicPr>
          <p:cNvPr id="5" name="Picture 4">
            <a:extLst>
              <a:ext uri="{FF2B5EF4-FFF2-40B4-BE49-F238E27FC236}">
                <a16:creationId xmlns:a16="http://schemas.microsoft.com/office/drawing/2014/main" id="{56CF5398-ABB1-9F14-ABD6-77B579E7AE2F}"/>
              </a:ext>
            </a:extLst>
          </p:cNvPr>
          <p:cNvPicPr>
            <a:picLocks noChangeAspect="1"/>
          </p:cNvPicPr>
          <p:nvPr/>
        </p:nvPicPr>
        <p:blipFill>
          <a:blip r:embed="rId3"/>
          <a:stretch>
            <a:fillRect/>
          </a:stretch>
        </p:blipFill>
        <p:spPr>
          <a:xfrm>
            <a:off x="6517341" y="1499574"/>
            <a:ext cx="4589930" cy="3574449"/>
          </a:xfrm>
          <a:prstGeom prst="rect">
            <a:avLst/>
          </a:prstGeom>
        </p:spPr>
      </p:pic>
      <p:sp>
        <p:nvSpPr>
          <p:cNvPr id="7" name="TextBox 6">
            <a:extLst>
              <a:ext uri="{FF2B5EF4-FFF2-40B4-BE49-F238E27FC236}">
                <a16:creationId xmlns:a16="http://schemas.microsoft.com/office/drawing/2014/main" id="{7B2B38B8-5BE3-1147-06D4-52D035530CFA}"/>
              </a:ext>
            </a:extLst>
          </p:cNvPr>
          <p:cNvSpPr txBox="1"/>
          <p:nvPr/>
        </p:nvSpPr>
        <p:spPr>
          <a:xfrm>
            <a:off x="7897906" y="5230081"/>
            <a:ext cx="6096000" cy="463397"/>
          </a:xfrm>
          <a:prstGeom prst="rect">
            <a:avLst/>
          </a:prstGeom>
          <a:noFill/>
        </p:spPr>
        <p:txBody>
          <a:bodyPr wrap="square">
            <a:spAutoFit/>
          </a:bodyPr>
          <a:lstStyle/>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control_info.csv file</a:t>
            </a:r>
            <a:endParaRPr lang="en-IN" sz="1400" b="1"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9" name="TextBox 8">
            <a:extLst>
              <a:ext uri="{FF2B5EF4-FFF2-40B4-BE49-F238E27FC236}">
                <a16:creationId xmlns:a16="http://schemas.microsoft.com/office/drawing/2014/main" id="{C5120BC3-976E-D01A-164F-3B785BF75154}"/>
              </a:ext>
            </a:extLst>
          </p:cNvPr>
          <p:cNvSpPr txBox="1"/>
          <p:nvPr/>
        </p:nvSpPr>
        <p:spPr>
          <a:xfrm>
            <a:off x="842682" y="268823"/>
            <a:ext cx="10506635" cy="504625"/>
          </a:xfrm>
          <a:prstGeom prst="rect">
            <a:avLst/>
          </a:prstGeom>
          <a:noFill/>
        </p:spPr>
        <p:txBody>
          <a:bodyPr wrap="square">
            <a:spAutoFit/>
          </a:bodyPr>
          <a:lstStyle/>
          <a:p>
            <a:pPr algn="just">
              <a:lnSpc>
                <a:spcPct val="150000"/>
              </a:lnSpc>
              <a:spcAft>
                <a:spcPts val="800"/>
              </a:spcAft>
            </a:pPr>
            <a:r>
              <a:rPr lang="en-IN" sz="2000" b="1" kern="100" dirty="0">
                <a:solidFill>
                  <a:srgbClr val="000000"/>
                </a:solidFill>
                <a:latin typeface="Times New Roman" panose="02020603050405020304" pitchFamily="18" charset="0"/>
                <a:ea typeface="Calibri" panose="020F0502020204030204" pitchFamily="34" charset="0"/>
                <a:cs typeface="Latha" panose="020B0604020202020204" pitchFamily="34" charset="0"/>
              </a:rPr>
              <a:t>                 A</a:t>
            </a:r>
            <a:r>
              <a:rPr lang="en-IN" sz="2000" b="1"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FEW ROWS OF THE AUTISM_INFO.CSV &amp; </a:t>
            </a:r>
            <a:r>
              <a:rPr lang="en-IN" sz="2000" b="1" kern="100" dirty="0">
                <a:solidFill>
                  <a:srgbClr val="000000"/>
                </a:solidFill>
                <a:latin typeface="Times New Roman" panose="02020603050405020304" pitchFamily="18" charset="0"/>
                <a:ea typeface="Calibri" panose="020F0502020204030204" pitchFamily="34" charset="0"/>
                <a:cs typeface="Latha" panose="020B0604020202020204" pitchFamily="34" charset="0"/>
              </a:rPr>
              <a:t>CONTROL_INFO.CSV</a:t>
            </a:r>
            <a:r>
              <a:rPr lang="en-IN" sz="2000" b="1"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FILE </a:t>
            </a:r>
            <a:endParaRPr lang="en-IN" sz="2000" b="1"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92582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6B3C35-5505-99FB-CAC7-6D6246CD3E50}"/>
              </a:ext>
            </a:extLst>
          </p:cNvPr>
          <p:cNvSpPr txBox="1"/>
          <p:nvPr/>
        </p:nvSpPr>
        <p:spPr>
          <a:xfrm>
            <a:off x="421341" y="78685"/>
            <a:ext cx="6096000" cy="873572"/>
          </a:xfrm>
          <a:prstGeom prst="rect">
            <a:avLst/>
          </a:prstGeom>
          <a:noFill/>
        </p:spPr>
        <p:txBody>
          <a:bodyPr wrap="square">
            <a:sp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4.FUNTIONAL CONNECTIVITY COMPUTATION:</a:t>
            </a:r>
          </a:p>
          <a:p>
            <a:pPr marL="0" indent="0">
              <a:lnSpc>
                <a:spcPct val="150000"/>
              </a:lnSpc>
              <a:buNone/>
            </a:pPr>
            <a:r>
              <a:rPr lang="en-IN" sz="1800" b="1" dirty="0">
                <a:latin typeface="Times New Roman" panose="02020603050405020304" pitchFamily="18" charset="0"/>
                <a:cs typeface="Times New Roman" panose="02020603050405020304" pitchFamily="18" charset="0"/>
              </a:rPr>
              <a:t> ALGORITHM STEPS:</a:t>
            </a:r>
          </a:p>
        </p:txBody>
      </p:sp>
      <p:sp>
        <p:nvSpPr>
          <p:cNvPr id="5" name="TextBox 4">
            <a:extLst>
              <a:ext uri="{FF2B5EF4-FFF2-40B4-BE49-F238E27FC236}">
                <a16:creationId xmlns:a16="http://schemas.microsoft.com/office/drawing/2014/main" id="{9D03E7E3-955D-A133-B2EA-FFBAEBC11319}"/>
              </a:ext>
            </a:extLst>
          </p:cNvPr>
          <p:cNvSpPr txBox="1"/>
          <p:nvPr/>
        </p:nvSpPr>
        <p:spPr>
          <a:xfrm>
            <a:off x="313765" y="1018017"/>
            <a:ext cx="11403105" cy="3335785"/>
          </a:xfrm>
          <a:prstGeom prst="rect">
            <a:avLst/>
          </a:prstGeom>
          <a:noFill/>
        </p:spPr>
        <p:txBody>
          <a:bodyPr wrap="square">
            <a:spAutoFit/>
          </a:bodyPr>
          <a:lstStyle/>
          <a:p>
            <a:pPr marL="285750" indent="-285750">
              <a:lnSpc>
                <a:spcPct val="150000"/>
              </a:lnSpc>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Define the regions from which the signals must be extracted.</a:t>
            </a:r>
          </a:p>
          <a:p>
            <a:pPr marL="285750" indent="-285750">
              <a:lnSpc>
                <a:spcPct val="150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Extract signals from parcellation using </a:t>
            </a:r>
            <a:r>
              <a:rPr lang="en-IN" sz="1800" dirty="0" err="1">
                <a:latin typeface="Times New Roman" panose="02020603050405020304" pitchFamily="18" charset="0"/>
                <a:cs typeface="Times New Roman" panose="02020603050405020304" pitchFamily="18" charset="0"/>
              </a:rPr>
              <a:t>nilearn.maskers.NiftiLabelsMasker</a:t>
            </a:r>
            <a:r>
              <a:rPr lang="en-IN" sz="1800" dirty="0">
                <a:latin typeface="Times New Roman" panose="02020603050405020304" pitchFamily="18" charset="0"/>
                <a:cs typeface="Times New Roman" panose="02020603050405020304" pitchFamily="18" charset="0"/>
              </a:rPr>
              <a:t>.</a:t>
            </a:r>
          </a:p>
          <a:p>
            <a:pPr marL="285750" indent="-285750">
              <a:lnSpc>
                <a:spcPct val="150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Convert it to time-series using </a:t>
            </a:r>
            <a:r>
              <a:rPr lang="en-IN" sz="1800" dirty="0" err="1">
                <a:latin typeface="Times New Roman" panose="02020603050405020304" pitchFamily="18" charset="0"/>
                <a:cs typeface="Times New Roman" panose="02020603050405020304" pitchFamily="18" charset="0"/>
              </a:rPr>
              <a:t>NiftiLabelsMasker.fit_transform</a:t>
            </a:r>
            <a:r>
              <a:rPr lang="en-IN" sz="1800" dirty="0">
                <a:latin typeface="Times New Roman" panose="02020603050405020304" pitchFamily="18" charset="0"/>
                <a:cs typeface="Times New Roman" panose="02020603050405020304" pitchFamily="18" charset="0"/>
              </a:rPr>
              <a:t>() method. </a:t>
            </a:r>
          </a:p>
          <a:p>
            <a:pPr marL="285750" indent="-285750">
              <a:lnSpc>
                <a:spcPct val="150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Compute the correlation matrix. </a:t>
            </a:r>
          </a:p>
          <a:p>
            <a:pPr marL="285750" indent="-285750">
              <a:lnSpc>
                <a:spcPct val="150000"/>
              </a:lnSpc>
              <a:spcAft>
                <a:spcPts val="6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Display the correlation matrix. </a:t>
            </a:r>
          </a:p>
          <a:p>
            <a:pPr marL="0" indent="0">
              <a:lnSpc>
                <a:spcPct val="150000"/>
              </a:lnSpc>
              <a:buNone/>
            </a:pPr>
            <a:r>
              <a:rPr lang="en-IN" sz="1800" dirty="0">
                <a:latin typeface="Times New Roman" panose="02020603050405020304" pitchFamily="18" charset="0"/>
                <a:cs typeface="Times New Roman" panose="02020603050405020304" pitchFamily="18" charset="0"/>
              </a:rPr>
              <a:t>	INPUT: normalized dataset </a:t>
            </a:r>
          </a:p>
          <a:p>
            <a:pPr marL="0" indent="0">
              <a:lnSpc>
                <a:spcPct val="150000"/>
              </a:lnSpc>
              <a:buNone/>
            </a:pPr>
            <a:r>
              <a:rPr lang="en-IN" sz="1800" dirty="0">
                <a:latin typeface="Times New Roman" panose="02020603050405020304" pitchFamily="18" charset="0"/>
                <a:cs typeface="Times New Roman" panose="02020603050405020304" pitchFamily="18" charset="0"/>
              </a:rPr>
              <a:t>	OUTPUT: functional connectivity matrix </a:t>
            </a:r>
          </a:p>
        </p:txBody>
      </p:sp>
      <p:pic>
        <p:nvPicPr>
          <p:cNvPr id="6" name="Picture 5">
            <a:extLst>
              <a:ext uri="{FF2B5EF4-FFF2-40B4-BE49-F238E27FC236}">
                <a16:creationId xmlns:a16="http://schemas.microsoft.com/office/drawing/2014/main" id="{D13A55D5-0C66-9318-9028-F7B07E93BE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6753" y="4519202"/>
            <a:ext cx="8444753" cy="1530985"/>
          </a:xfrm>
          <a:prstGeom prst="rect">
            <a:avLst/>
          </a:prstGeom>
          <a:noFill/>
          <a:ln>
            <a:noFill/>
          </a:ln>
        </p:spPr>
      </p:pic>
    </p:spTree>
    <p:extLst>
      <p:ext uri="{BB962C8B-B14F-4D97-AF65-F5344CB8AC3E}">
        <p14:creationId xmlns:p14="http://schemas.microsoft.com/office/powerpoint/2010/main" val="397625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8DC46-87F4-90A5-C2ED-39D077EEDCF3}"/>
              </a:ext>
            </a:extLst>
          </p:cNvPr>
          <p:cNvSpPr txBox="1"/>
          <p:nvPr/>
        </p:nvSpPr>
        <p:spPr>
          <a:xfrm>
            <a:off x="533400" y="333375"/>
            <a:ext cx="11125200" cy="6026778"/>
          </a:xfrm>
          <a:prstGeom prst="rect">
            <a:avLst/>
          </a:prstGeom>
          <a:noFill/>
        </p:spPr>
        <p:txBody>
          <a:bodyPr wrap="square">
            <a:spAutoFit/>
          </a:bodyPr>
          <a:lstStyle/>
          <a:p>
            <a:pPr marL="453390" indent="-226695" algn="ctr">
              <a:lnSpc>
                <a:spcPct val="150000"/>
              </a:lnSpc>
              <a:spcAft>
                <a:spcPts val="8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342900" indent="-342900" algn="just">
              <a:lnSpc>
                <a:spcPct val="150000"/>
              </a:lnSpc>
              <a:spcAft>
                <a:spcPts val="1800"/>
              </a:spcAft>
              <a:buFont typeface="Wingdings" panose="05000000000000000000" pitchFamily="2" charset="2"/>
              <a:buChar char="ü"/>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Autism spectrum disorder is a condition related to brain development that impacts how a person perceives and socializes with others, causing problems in social interaction and communication. </a:t>
            </a: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1800"/>
              </a:spcAft>
              <a:buFont typeface="Wingdings" panose="05000000000000000000" pitchFamily="2" charset="2"/>
              <a:buChar char="ü"/>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Autism spectrum disorder begins in early childhood and eventually causes problems functioning in society socially, in school and at work, for example. Often children show symptoms of autism within the first year. </a:t>
            </a:r>
          </a:p>
          <a:p>
            <a:pPr marL="342900" indent="-342900" algn="just">
              <a:lnSpc>
                <a:spcPct val="150000"/>
              </a:lnSpc>
              <a:buFont typeface="Wingdings" panose="05000000000000000000" pitchFamily="2" charset="2"/>
              <a:buChar char="ü"/>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small number of children appear to develop normally in the first year, and then go through a period of regression between 18 and 24 months of age when they develop autism symptoms. While there is no cure for autism spectrum disorder, intensive, early treatment can make a big difference in the lives of many children. </a:t>
            </a:r>
          </a:p>
          <a:p>
            <a:pPr marL="453390" indent="-226695" algn="ctr">
              <a:lnSpc>
                <a:spcPct val="150000"/>
              </a:lnSpc>
              <a:spcAft>
                <a:spcPts val="80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1076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A9EDDC-A40B-4027-74F6-58BFA4A97F07}"/>
              </a:ext>
            </a:extLst>
          </p:cNvPr>
          <p:cNvPicPr>
            <a:picLocks noChangeAspect="1"/>
          </p:cNvPicPr>
          <p:nvPr/>
        </p:nvPicPr>
        <p:blipFill>
          <a:blip r:embed="rId2"/>
          <a:stretch>
            <a:fillRect/>
          </a:stretch>
        </p:blipFill>
        <p:spPr>
          <a:xfrm>
            <a:off x="1721222" y="1129553"/>
            <a:ext cx="10470778" cy="5396753"/>
          </a:xfrm>
          <a:prstGeom prst="rect">
            <a:avLst/>
          </a:prstGeom>
        </p:spPr>
      </p:pic>
      <p:sp>
        <p:nvSpPr>
          <p:cNvPr id="4" name="TextBox 3">
            <a:extLst>
              <a:ext uri="{FF2B5EF4-FFF2-40B4-BE49-F238E27FC236}">
                <a16:creationId xmlns:a16="http://schemas.microsoft.com/office/drawing/2014/main" id="{58410AA7-7674-AE48-A7A7-25AF3B08D104}"/>
              </a:ext>
            </a:extLst>
          </p:cNvPr>
          <p:cNvSpPr txBox="1"/>
          <p:nvPr/>
        </p:nvSpPr>
        <p:spPr>
          <a:xfrm>
            <a:off x="2895599" y="429416"/>
            <a:ext cx="6687671" cy="461665"/>
          </a:xfrm>
          <a:prstGeom prst="rect">
            <a:avLst/>
          </a:prstGeom>
          <a:noFill/>
        </p:spPr>
        <p:txBody>
          <a:bodyPr wrap="square">
            <a:spAutoFit/>
          </a:bodyPr>
          <a:lstStyle/>
          <a:p>
            <a:r>
              <a:rPr lang="en-IN" sz="2400" b="1" dirty="0">
                <a:latin typeface="Times New Roman" panose="02020603050405020304" pitchFamily="18" charset="0"/>
                <a:ea typeface="Calibri" panose="020F0502020204030204" pitchFamily="34" charset="0"/>
              </a:rPr>
              <a:t>Output of </a:t>
            </a:r>
            <a:r>
              <a:rPr lang="en-IN" sz="2400" b="1" dirty="0">
                <a:effectLst/>
                <a:latin typeface="Times New Roman" panose="02020603050405020304" pitchFamily="18" charset="0"/>
                <a:ea typeface="Calibri" panose="020F0502020204030204" pitchFamily="34" charset="0"/>
              </a:rPr>
              <a:t>Functional connectivity </a:t>
            </a:r>
            <a:r>
              <a:rPr lang="en-IN" sz="2400" b="1" dirty="0">
                <a:latin typeface="Times New Roman" panose="02020603050405020304" pitchFamily="18" charset="0"/>
                <a:ea typeface="Calibri" panose="020F0502020204030204" pitchFamily="34" charset="0"/>
              </a:rPr>
              <a:t>computation</a:t>
            </a:r>
            <a:endParaRPr lang="en-IN" sz="2400" b="1" dirty="0"/>
          </a:p>
        </p:txBody>
      </p:sp>
    </p:spTree>
    <p:extLst>
      <p:ext uri="{BB962C8B-B14F-4D97-AF65-F5344CB8AC3E}">
        <p14:creationId xmlns:p14="http://schemas.microsoft.com/office/powerpoint/2010/main" val="107951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5C4E6-FCB1-5E87-922D-93C5FDBB1840}"/>
              </a:ext>
            </a:extLst>
          </p:cNvPr>
          <p:cNvSpPr txBox="1"/>
          <p:nvPr/>
        </p:nvSpPr>
        <p:spPr>
          <a:xfrm>
            <a:off x="466163" y="229524"/>
            <a:ext cx="7395883" cy="873572"/>
          </a:xfrm>
          <a:prstGeom prst="rect">
            <a:avLst/>
          </a:prstGeom>
          <a:noFill/>
        </p:spPr>
        <p:txBody>
          <a:bodyPr wrap="square">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5.FEATURE EXTRACTION USING COMBAT HARMONIZATION: </a:t>
            </a:r>
          </a:p>
          <a:p>
            <a:pPr marL="0" indent="0">
              <a:lnSpc>
                <a:spcPct val="150000"/>
              </a:lnSpc>
              <a:buNone/>
            </a:pPr>
            <a:r>
              <a:rPr lang="en-US" sz="1800" b="1" dirty="0">
                <a:latin typeface="Times New Roman" panose="02020603050405020304" pitchFamily="18" charset="0"/>
                <a:cs typeface="Times New Roman" panose="02020603050405020304" pitchFamily="18" charset="0"/>
              </a:rPr>
              <a:t>ALGORITHM STEPS: </a:t>
            </a:r>
          </a:p>
        </p:txBody>
      </p:sp>
      <p:sp>
        <p:nvSpPr>
          <p:cNvPr id="5" name="TextBox 4">
            <a:extLst>
              <a:ext uri="{FF2B5EF4-FFF2-40B4-BE49-F238E27FC236}">
                <a16:creationId xmlns:a16="http://schemas.microsoft.com/office/drawing/2014/main" id="{A2FA8748-33F1-D3C9-89A5-DB2D8E384B47}"/>
              </a:ext>
            </a:extLst>
          </p:cNvPr>
          <p:cNvSpPr txBox="1"/>
          <p:nvPr/>
        </p:nvSpPr>
        <p:spPr>
          <a:xfrm>
            <a:off x="582704" y="1210478"/>
            <a:ext cx="10990731"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Create the data matrix which contains the features to be harmonized along with the correlation matrix.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1. Compute mask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 Flatten matrix to form </a:t>
            </a:r>
            <a:r>
              <a:rPr lang="en-US" sz="1800" dirty="0" err="1">
                <a:latin typeface="Times New Roman" panose="02020603050405020304" pitchFamily="18" charset="0"/>
                <a:cs typeface="Times New Roman" panose="02020603050405020304" pitchFamily="18" charset="0"/>
              </a:rPr>
              <a:t>autism_features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control_features</a:t>
            </a:r>
            <a:r>
              <a:rPr lang="en-US" sz="1800" dirty="0">
                <a:latin typeface="Times New Roman" panose="02020603050405020304" pitchFamily="18" charset="0"/>
                <a:cs typeface="Times New Roman" panose="02020603050405020304" pitchFamily="18" charset="0"/>
              </a:rPr>
              <a:t> matrix.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Combine the autism and control features.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Convert to functional_connectivity_features.csv with the combined features.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Replace the </a:t>
            </a:r>
            <a:r>
              <a:rPr lang="en-US" sz="1800" dirty="0" err="1">
                <a:latin typeface="Times New Roman" panose="02020603050405020304" pitchFamily="18" charset="0"/>
                <a:cs typeface="Times New Roman" panose="02020603050405020304" pitchFamily="18" charset="0"/>
              </a:rPr>
              <a:t>dx_grp</a:t>
            </a:r>
            <a:r>
              <a:rPr lang="en-US" sz="1800" dirty="0">
                <a:latin typeface="Times New Roman" panose="02020603050405020304" pitchFamily="18" charset="0"/>
                <a:cs typeface="Times New Roman" panose="02020603050405020304" pitchFamily="18" charset="0"/>
              </a:rPr>
              <a:t> by 1 and 0.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Convert to features_df.csv after replacing.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Define the features &amp; labels.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Create combat harmonization model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Fit the model .</a:t>
            </a:r>
          </a:p>
          <a:p>
            <a:pPr marL="0" indent="0">
              <a:lnSpc>
                <a:spcPct val="150000"/>
              </a:lnSpc>
              <a:buNone/>
            </a:pPr>
            <a:r>
              <a:rPr lang="en-US" sz="1800" dirty="0">
                <a:latin typeface="Times New Roman" panose="02020603050405020304" pitchFamily="18" charset="0"/>
                <a:cs typeface="Times New Roman" panose="02020603050405020304" pitchFamily="18" charset="0"/>
              </a:rPr>
              <a:t>	INPUT: data matrix &amp; correlation matrix </a:t>
            </a:r>
          </a:p>
          <a:p>
            <a:pPr marL="0" indent="0">
              <a:lnSpc>
                <a:spcPct val="150000"/>
              </a:lnSpc>
              <a:buNone/>
            </a:pPr>
            <a:r>
              <a:rPr lang="en-US" sz="1800" dirty="0">
                <a:latin typeface="Times New Roman" panose="02020603050405020304" pitchFamily="18" charset="0"/>
                <a:cs typeface="Times New Roman" panose="02020603050405020304" pitchFamily="18" charset="0"/>
              </a:rPr>
              <a:t>	OUTPUT: features_df.csv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73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4C09F4-B34B-A385-6EAE-7B71A2F2AE8D}"/>
              </a:ext>
            </a:extLst>
          </p:cNvPr>
          <p:cNvPicPr>
            <a:picLocks noChangeAspect="1"/>
          </p:cNvPicPr>
          <p:nvPr/>
        </p:nvPicPr>
        <p:blipFill>
          <a:blip r:embed="rId2"/>
          <a:stretch>
            <a:fillRect/>
          </a:stretch>
        </p:blipFill>
        <p:spPr>
          <a:xfrm>
            <a:off x="672353" y="4582503"/>
            <a:ext cx="10784541" cy="2006555"/>
          </a:xfrm>
          <a:prstGeom prst="rect">
            <a:avLst/>
          </a:prstGeom>
        </p:spPr>
      </p:pic>
      <p:sp>
        <p:nvSpPr>
          <p:cNvPr id="7" name="TextBox 6">
            <a:extLst>
              <a:ext uri="{FF2B5EF4-FFF2-40B4-BE49-F238E27FC236}">
                <a16:creationId xmlns:a16="http://schemas.microsoft.com/office/drawing/2014/main" id="{ACBDB998-8D65-5DCA-CAC6-F62ACAA07599}"/>
              </a:ext>
            </a:extLst>
          </p:cNvPr>
          <p:cNvSpPr txBox="1"/>
          <p:nvPr/>
        </p:nvSpPr>
        <p:spPr>
          <a:xfrm>
            <a:off x="3701337" y="4193268"/>
            <a:ext cx="7576263" cy="463397"/>
          </a:xfrm>
          <a:prstGeom prst="rect">
            <a:avLst/>
          </a:prstGeom>
          <a:noFill/>
        </p:spPr>
        <p:txBody>
          <a:bodyPr wrap="square">
            <a:spAutoFit/>
          </a:bodyPr>
          <a:lstStyle/>
          <a:p>
            <a:pPr>
              <a:lnSpc>
                <a:spcPct val="150000"/>
              </a:lnSpc>
              <a:spcAft>
                <a:spcPts val="800"/>
              </a:spcAft>
            </a:pPr>
            <a:r>
              <a:rPr lang="en-IN" b="1" kern="100" dirty="0">
                <a:latin typeface="Times New Roman" panose="02020603050405020304" pitchFamily="18" charset="0"/>
                <a:ea typeface="Calibri" panose="020F0502020204030204" pitchFamily="34" charset="0"/>
                <a:cs typeface="Latha" panose="020B0604020202020204" pitchFamily="34" charset="0"/>
              </a:rPr>
              <a:t>A</a:t>
            </a: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FEW ROWS OF FEATURES_DF.CSV FILE</a:t>
            </a:r>
            <a:endParaRPr lang="en-IN" sz="1400" b="1" kern="1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8" name="Picture 7">
            <a:extLst>
              <a:ext uri="{FF2B5EF4-FFF2-40B4-BE49-F238E27FC236}">
                <a16:creationId xmlns:a16="http://schemas.microsoft.com/office/drawing/2014/main" id="{DCED6A1C-F0EF-E2BD-4A44-C77DD086F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281" y="268942"/>
            <a:ext cx="9215438" cy="3720465"/>
          </a:xfrm>
          <a:prstGeom prst="rect">
            <a:avLst/>
          </a:prstGeom>
        </p:spPr>
      </p:pic>
    </p:spTree>
    <p:extLst>
      <p:ext uri="{BB962C8B-B14F-4D97-AF65-F5344CB8AC3E}">
        <p14:creationId xmlns:p14="http://schemas.microsoft.com/office/powerpoint/2010/main" val="1426171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40F85E-83B1-B57D-7FD9-7CD5FCC0B02D}"/>
              </a:ext>
            </a:extLst>
          </p:cNvPr>
          <p:cNvSpPr txBox="1"/>
          <p:nvPr/>
        </p:nvSpPr>
        <p:spPr>
          <a:xfrm>
            <a:off x="421340" y="238036"/>
            <a:ext cx="9834284" cy="784830"/>
          </a:xfrm>
          <a:prstGeom prst="rect">
            <a:avLst/>
          </a:prstGeom>
          <a:noFill/>
        </p:spPr>
        <p:txBody>
          <a:bodyPr wrap="square">
            <a:sp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6.TRAINING USING ML &amp; DL ALGORITHMS(SVM,ANN, CNN): </a:t>
            </a:r>
          </a:p>
          <a:p>
            <a:pPr marL="0" indent="0">
              <a:buNone/>
            </a:pPr>
            <a:r>
              <a:rPr lang="en-IN" sz="1800" b="1" dirty="0">
                <a:latin typeface="Times New Roman" panose="02020603050405020304" pitchFamily="18" charset="0"/>
                <a:cs typeface="Times New Roman" panose="02020603050405020304" pitchFamily="18" charset="0"/>
              </a:rPr>
              <a:t>ALGORITHM STEPS: </a:t>
            </a:r>
          </a:p>
        </p:txBody>
      </p:sp>
      <p:sp>
        <p:nvSpPr>
          <p:cNvPr id="8" name="TextBox 7">
            <a:extLst>
              <a:ext uri="{FF2B5EF4-FFF2-40B4-BE49-F238E27FC236}">
                <a16:creationId xmlns:a16="http://schemas.microsoft.com/office/drawing/2014/main" id="{EC8FBDA5-5DEC-9EE4-15D3-8A44F5CBE5EA}"/>
              </a:ext>
            </a:extLst>
          </p:cNvPr>
          <p:cNvSpPr txBox="1"/>
          <p:nvPr/>
        </p:nvSpPr>
        <p:spPr>
          <a:xfrm>
            <a:off x="484094" y="1022866"/>
            <a:ext cx="11528612"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Separate features &amp; labels. </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Split the dataset into train and testing sets. </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Train the data with SVM, ANN and CNN algorithms. </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Evaluate the results. </a:t>
            </a: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A model file will be generated. </a:t>
            </a:r>
          </a:p>
          <a:p>
            <a:pPr marL="0" indent="0">
              <a:lnSpc>
                <a:spcPct val="150000"/>
              </a:lnSpc>
              <a:buNone/>
            </a:pPr>
            <a:r>
              <a:rPr lang="en-IN" sz="1800" dirty="0">
                <a:latin typeface="Times New Roman" panose="02020603050405020304" pitchFamily="18" charset="0"/>
                <a:cs typeface="Times New Roman" panose="02020603050405020304" pitchFamily="18" charset="0"/>
              </a:rPr>
              <a:t>	INPUT: features_df.csv </a:t>
            </a:r>
          </a:p>
          <a:p>
            <a:pPr marL="0" indent="0">
              <a:lnSpc>
                <a:spcPct val="150000"/>
              </a:lnSpc>
              <a:buNone/>
            </a:pPr>
            <a:r>
              <a:rPr lang="en-IN" sz="1800" dirty="0">
                <a:latin typeface="Times New Roman" panose="02020603050405020304" pitchFamily="18" charset="0"/>
                <a:cs typeface="Times New Roman" panose="02020603050405020304" pitchFamily="18" charset="0"/>
              </a:rPr>
              <a:t>	OUTPUT:</a:t>
            </a:r>
            <a:r>
              <a:rPr lang="en-IN" dirty="0">
                <a:latin typeface="Times New Roman" panose="02020603050405020304" pitchFamily="18" charset="0"/>
                <a:cs typeface="Times New Roman" panose="02020603050405020304" pitchFamily="18" charset="0"/>
              </a:rPr>
              <a:t>ann</a:t>
            </a:r>
            <a:r>
              <a:rPr lang="en-IN" sz="1800" dirty="0">
                <a:latin typeface="Times New Roman" panose="02020603050405020304" pitchFamily="18" charset="0"/>
                <a:cs typeface="Times New Roman" panose="02020603050405020304" pitchFamily="18" charset="0"/>
              </a:rPr>
              <a:t>_weight.h5(ANN), </a:t>
            </a:r>
            <a:r>
              <a:rPr lang="en-IN" sz="1800" dirty="0" err="1">
                <a:latin typeface="Times New Roman" panose="02020603050405020304" pitchFamily="18" charset="0"/>
                <a:cs typeface="Times New Roman" panose="02020603050405020304" pitchFamily="18" charset="0"/>
              </a:rPr>
              <a:t>svm_weight.p</a:t>
            </a:r>
            <a:r>
              <a:rPr lang="en-IN" sz="1800" dirty="0">
                <a:latin typeface="Times New Roman" panose="02020603050405020304" pitchFamily="18" charset="0"/>
                <a:cs typeface="Times New Roman" panose="02020603050405020304" pitchFamily="18" charset="0"/>
              </a:rPr>
              <a:t>(SVM), cnn_weight.h5(CNN)</a:t>
            </a:r>
          </a:p>
        </p:txBody>
      </p:sp>
      <p:pic>
        <p:nvPicPr>
          <p:cNvPr id="9" name="Picture 8">
            <a:extLst>
              <a:ext uri="{FF2B5EF4-FFF2-40B4-BE49-F238E27FC236}">
                <a16:creationId xmlns:a16="http://schemas.microsoft.com/office/drawing/2014/main" id="{768C7B04-74AE-71CE-6FD1-95BEFAC2F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4455740"/>
            <a:ext cx="10461812" cy="1819275"/>
          </a:xfrm>
          <a:prstGeom prst="rect">
            <a:avLst/>
          </a:prstGeom>
        </p:spPr>
      </p:pic>
    </p:spTree>
    <p:extLst>
      <p:ext uri="{BB962C8B-B14F-4D97-AF65-F5344CB8AC3E}">
        <p14:creationId xmlns:p14="http://schemas.microsoft.com/office/powerpoint/2010/main" val="291905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96980-08BC-A3A6-28B3-2059CD957508}"/>
              </a:ext>
            </a:extLst>
          </p:cNvPr>
          <p:cNvSpPr txBox="1"/>
          <p:nvPr/>
        </p:nvSpPr>
        <p:spPr>
          <a:xfrm>
            <a:off x="3765177" y="169440"/>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Classification report for ANN</a:t>
            </a:r>
            <a:endParaRPr lang="en-IN" sz="2400" b="1" dirty="0"/>
          </a:p>
        </p:txBody>
      </p:sp>
      <p:pic>
        <p:nvPicPr>
          <p:cNvPr id="4" name="Picture 3">
            <a:extLst>
              <a:ext uri="{FF2B5EF4-FFF2-40B4-BE49-F238E27FC236}">
                <a16:creationId xmlns:a16="http://schemas.microsoft.com/office/drawing/2014/main" id="{42A1D9E6-3E43-059A-0DE8-CEE8B9718EC7}"/>
              </a:ext>
            </a:extLst>
          </p:cNvPr>
          <p:cNvPicPr>
            <a:picLocks noChangeAspect="1"/>
          </p:cNvPicPr>
          <p:nvPr/>
        </p:nvPicPr>
        <p:blipFill>
          <a:blip r:embed="rId2"/>
          <a:stretch>
            <a:fillRect/>
          </a:stretch>
        </p:blipFill>
        <p:spPr>
          <a:xfrm>
            <a:off x="2097741" y="842682"/>
            <a:ext cx="6929718" cy="2232212"/>
          </a:xfrm>
          <a:prstGeom prst="rect">
            <a:avLst/>
          </a:prstGeom>
        </p:spPr>
      </p:pic>
      <p:sp>
        <p:nvSpPr>
          <p:cNvPr id="6" name="TextBox 5">
            <a:extLst>
              <a:ext uri="{FF2B5EF4-FFF2-40B4-BE49-F238E27FC236}">
                <a16:creationId xmlns:a16="http://schemas.microsoft.com/office/drawing/2014/main" id="{727C5750-E21D-C9A6-BFA4-429428C05A9C}"/>
              </a:ext>
            </a:extLst>
          </p:cNvPr>
          <p:cNvSpPr txBox="1"/>
          <p:nvPr/>
        </p:nvSpPr>
        <p:spPr>
          <a:xfrm>
            <a:off x="3765177" y="2975637"/>
            <a:ext cx="6096000" cy="461665"/>
          </a:xfrm>
          <a:prstGeom prst="rect">
            <a:avLst/>
          </a:prstGeom>
          <a:noFill/>
        </p:spPr>
        <p:txBody>
          <a:bodyPr wrap="square">
            <a:spAutoFit/>
          </a:bodyPr>
          <a:lstStyle/>
          <a:p>
            <a:r>
              <a:rPr lang="en-IN" sz="2400" b="1" dirty="0">
                <a:effectLst/>
                <a:latin typeface="Times New Roman" panose="02020603050405020304" pitchFamily="18" charset="0"/>
                <a:ea typeface="Calibri" panose="020F0502020204030204" pitchFamily="34" charset="0"/>
              </a:rPr>
              <a:t>Confusion matrix of ANN</a:t>
            </a:r>
            <a:endParaRPr lang="en-IN" sz="2400" b="1" dirty="0"/>
          </a:p>
        </p:txBody>
      </p:sp>
      <p:pic>
        <p:nvPicPr>
          <p:cNvPr id="7" name="Picture 6">
            <a:extLst>
              <a:ext uri="{FF2B5EF4-FFF2-40B4-BE49-F238E27FC236}">
                <a16:creationId xmlns:a16="http://schemas.microsoft.com/office/drawing/2014/main" id="{7FD8EFDC-F66B-1BD9-48D5-78D044561A7D}"/>
              </a:ext>
            </a:extLst>
          </p:cNvPr>
          <p:cNvPicPr>
            <a:picLocks noChangeAspect="1"/>
          </p:cNvPicPr>
          <p:nvPr/>
        </p:nvPicPr>
        <p:blipFill>
          <a:blip r:embed="rId3"/>
          <a:stretch>
            <a:fillRect/>
          </a:stretch>
        </p:blipFill>
        <p:spPr>
          <a:xfrm>
            <a:off x="2644588" y="3517304"/>
            <a:ext cx="6284259" cy="3242084"/>
          </a:xfrm>
          <a:prstGeom prst="rect">
            <a:avLst/>
          </a:prstGeom>
        </p:spPr>
      </p:pic>
    </p:spTree>
    <p:extLst>
      <p:ext uri="{BB962C8B-B14F-4D97-AF65-F5344CB8AC3E}">
        <p14:creationId xmlns:p14="http://schemas.microsoft.com/office/powerpoint/2010/main" val="144913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AC50E-6B31-D253-AB89-CAE1828EE5EA}"/>
              </a:ext>
            </a:extLst>
          </p:cNvPr>
          <p:cNvSpPr txBox="1"/>
          <p:nvPr/>
        </p:nvSpPr>
        <p:spPr>
          <a:xfrm>
            <a:off x="3872753" y="115652"/>
            <a:ext cx="6096000" cy="430887"/>
          </a:xfrm>
          <a:prstGeom prst="rect">
            <a:avLst/>
          </a:prstGeom>
          <a:noFill/>
        </p:spPr>
        <p:txBody>
          <a:bodyPr wrap="square">
            <a:spAutoFit/>
          </a:bodyPr>
          <a:lstStyle/>
          <a:p>
            <a:r>
              <a:rPr lang="en-IN" sz="2200" b="1" dirty="0">
                <a:effectLst/>
                <a:latin typeface="Times New Roman" panose="02020603050405020304" pitchFamily="18" charset="0"/>
                <a:ea typeface="Calibri" panose="020F0502020204030204" pitchFamily="34" charset="0"/>
              </a:rPr>
              <a:t>Classification report for </a:t>
            </a:r>
            <a:r>
              <a:rPr lang="en-IN" sz="2200" b="1" dirty="0">
                <a:latin typeface="Times New Roman" panose="02020603050405020304" pitchFamily="18" charset="0"/>
                <a:ea typeface="Calibri" panose="020F0502020204030204" pitchFamily="34" charset="0"/>
              </a:rPr>
              <a:t>SVM</a:t>
            </a:r>
            <a:endParaRPr lang="en-IN" sz="2200" b="1" dirty="0"/>
          </a:p>
        </p:txBody>
      </p:sp>
      <p:pic>
        <p:nvPicPr>
          <p:cNvPr id="4" name="Picture 3">
            <a:extLst>
              <a:ext uri="{FF2B5EF4-FFF2-40B4-BE49-F238E27FC236}">
                <a16:creationId xmlns:a16="http://schemas.microsoft.com/office/drawing/2014/main" id="{30F5EBC4-C7E7-F9D5-E423-0C77E63AC1B4}"/>
              </a:ext>
            </a:extLst>
          </p:cNvPr>
          <p:cNvPicPr>
            <a:picLocks noChangeAspect="1"/>
          </p:cNvPicPr>
          <p:nvPr/>
        </p:nvPicPr>
        <p:blipFill>
          <a:blip r:embed="rId2"/>
          <a:stretch>
            <a:fillRect/>
          </a:stretch>
        </p:blipFill>
        <p:spPr>
          <a:xfrm>
            <a:off x="2725271" y="609601"/>
            <a:ext cx="6096000" cy="2348752"/>
          </a:xfrm>
          <a:prstGeom prst="rect">
            <a:avLst/>
          </a:prstGeom>
        </p:spPr>
      </p:pic>
      <p:sp>
        <p:nvSpPr>
          <p:cNvPr id="6" name="TextBox 5">
            <a:extLst>
              <a:ext uri="{FF2B5EF4-FFF2-40B4-BE49-F238E27FC236}">
                <a16:creationId xmlns:a16="http://schemas.microsoft.com/office/drawing/2014/main" id="{FD30B150-285A-B029-95FC-FCA6EBB0A951}"/>
              </a:ext>
            </a:extLst>
          </p:cNvPr>
          <p:cNvSpPr txBox="1"/>
          <p:nvPr/>
        </p:nvSpPr>
        <p:spPr>
          <a:xfrm>
            <a:off x="4061013" y="3091934"/>
            <a:ext cx="6096000" cy="430887"/>
          </a:xfrm>
          <a:prstGeom prst="rect">
            <a:avLst/>
          </a:prstGeom>
          <a:noFill/>
        </p:spPr>
        <p:txBody>
          <a:bodyPr wrap="square">
            <a:spAutoFit/>
          </a:bodyPr>
          <a:lstStyle/>
          <a:p>
            <a:r>
              <a:rPr lang="en-IN" sz="2200" b="1" dirty="0">
                <a:effectLst/>
                <a:latin typeface="Times New Roman" panose="02020603050405020304" pitchFamily="18" charset="0"/>
                <a:ea typeface="Calibri" panose="020F0502020204030204" pitchFamily="34" charset="0"/>
              </a:rPr>
              <a:t>Confusion matrix of SVM</a:t>
            </a:r>
            <a:endParaRPr lang="en-IN" sz="2200" b="1" dirty="0"/>
          </a:p>
        </p:txBody>
      </p:sp>
      <p:pic>
        <p:nvPicPr>
          <p:cNvPr id="7" name="Picture 6">
            <a:extLst>
              <a:ext uri="{FF2B5EF4-FFF2-40B4-BE49-F238E27FC236}">
                <a16:creationId xmlns:a16="http://schemas.microsoft.com/office/drawing/2014/main" id="{86AF5AD0-CBFF-F9A9-4B1E-C7E7E206AFF7}"/>
              </a:ext>
            </a:extLst>
          </p:cNvPr>
          <p:cNvPicPr>
            <a:picLocks noChangeAspect="1"/>
          </p:cNvPicPr>
          <p:nvPr/>
        </p:nvPicPr>
        <p:blipFill>
          <a:blip r:embed="rId3"/>
          <a:stretch>
            <a:fillRect/>
          </a:stretch>
        </p:blipFill>
        <p:spPr>
          <a:xfrm>
            <a:off x="2940424" y="3656402"/>
            <a:ext cx="5746375" cy="2851973"/>
          </a:xfrm>
          <a:prstGeom prst="rect">
            <a:avLst/>
          </a:prstGeom>
        </p:spPr>
      </p:pic>
    </p:spTree>
    <p:extLst>
      <p:ext uri="{BB962C8B-B14F-4D97-AF65-F5344CB8AC3E}">
        <p14:creationId xmlns:p14="http://schemas.microsoft.com/office/powerpoint/2010/main" val="389525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FA50F-FE65-0AA7-8DAA-D7173CA6AFCF}"/>
              </a:ext>
            </a:extLst>
          </p:cNvPr>
          <p:cNvSpPr txBox="1"/>
          <p:nvPr/>
        </p:nvSpPr>
        <p:spPr>
          <a:xfrm>
            <a:off x="4034117" y="160475"/>
            <a:ext cx="6096000" cy="430887"/>
          </a:xfrm>
          <a:prstGeom prst="rect">
            <a:avLst/>
          </a:prstGeom>
          <a:noFill/>
        </p:spPr>
        <p:txBody>
          <a:bodyPr wrap="square">
            <a:spAutoFit/>
          </a:bodyPr>
          <a:lstStyle/>
          <a:p>
            <a:r>
              <a:rPr lang="en-IN" sz="2200" b="1" dirty="0">
                <a:effectLst/>
                <a:latin typeface="Times New Roman" panose="02020603050405020304" pitchFamily="18" charset="0"/>
                <a:ea typeface="Calibri" panose="020F0502020204030204" pitchFamily="34" charset="0"/>
              </a:rPr>
              <a:t>Classification report for CNN</a:t>
            </a:r>
            <a:endParaRPr lang="en-IN" sz="2200" b="1" dirty="0"/>
          </a:p>
        </p:txBody>
      </p:sp>
      <p:pic>
        <p:nvPicPr>
          <p:cNvPr id="4" name="Picture 3">
            <a:extLst>
              <a:ext uri="{FF2B5EF4-FFF2-40B4-BE49-F238E27FC236}">
                <a16:creationId xmlns:a16="http://schemas.microsoft.com/office/drawing/2014/main" id="{C5973F4A-7EF7-4107-9044-BB5EE2AC8892}"/>
              </a:ext>
            </a:extLst>
          </p:cNvPr>
          <p:cNvPicPr>
            <a:picLocks noChangeAspect="1"/>
          </p:cNvPicPr>
          <p:nvPr/>
        </p:nvPicPr>
        <p:blipFill>
          <a:blip r:embed="rId2"/>
          <a:stretch>
            <a:fillRect/>
          </a:stretch>
        </p:blipFill>
        <p:spPr>
          <a:xfrm>
            <a:off x="1999130" y="896470"/>
            <a:ext cx="6580094" cy="2348753"/>
          </a:xfrm>
          <a:prstGeom prst="rect">
            <a:avLst/>
          </a:prstGeom>
        </p:spPr>
      </p:pic>
      <p:sp>
        <p:nvSpPr>
          <p:cNvPr id="6" name="TextBox 5">
            <a:extLst>
              <a:ext uri="{FF2B5EF4-FFF2-40B4-BE49-F238E27FC236}">
                <a16:creationId xmlns:a16="http://schemas.microsoft.com/office/drawing/2014/main" id="{26FEAF9B-B47B-1799-F889-C3F3532EC957}"/>
              </a:ext>
            </a:extLst>
          </p:cNvPr>
          <p:cNvSpPr txBox="1"/>
          <p:nvPr/>
        </p:nvSpPr>
        <p:spPr>
          <a:xfrm>
            <a:off x="4303059" y="3334887"/>
            <a:ext cx="6096000" cy="430887"/>
          </a:xfrm>
          <a:prstGeom prst="rect">
            <a:avLst/>
          </a:prstGeom>
          <a:noFill/>
        </p:spPr>
        <p:txBody>
          <a:bodyPr wrap="square">
            <a:spAutoFit/>
          </a:bodyPr>
          <a:lstStyle/>
          <a:p>
            <a:r>
              <a:rPr lang="en-IN" sz="2200" b="1" dirty="0">
                <a:effectLst/>
                <a:latin typeface="Times New Roman" panose="02020603050405020304" pitchFamily="18" charset="0"/>
                <a:ea typeface="Calibri" panose="020F0502020204030204" pitchFamily="34" charset="0"/>
              </a:rPr>
              <a:t>Confusion matrix of </a:t>
            </a:r>
            <a:r>
              <a:rPr lang="en-IN" sz="2200" b="1" dirty="0">
                <a:latin typeface="Times New Roman" panose="02020603050405020304" pitchFamily="18" charset="0"/>
                <a:ea typeface="Calibri" panose="020F0502020204030204" pitchFamily="34" charset="0"/>
              </a:rPr>
              <a:t>CNN</a:t>
            </a:r>
            <a:endParaRPr lang="en-IN" sz="2200" b="1" dirty="0"/>
          </a:p>
        </p:txBody>
      </p:sp>
      <p:pic>
        <p:nvPicPr>
          <p:cNvPr id="7" name="Picture 6">
            <a:extLst>
              <a:ext uri="{FF2B5EF4-FFF2-40B4-BE49-F238E27FC236}">
                <a16:creationId xmlns:a16="http://schemas.microsoft.com/office/drawing/2014/main" id="{74856C96-FBA2-B212-0755-6E4CE9B9F886}"/>
              </a:ext>
            </a:extLst>
          </p:cNvPr>
          <p:cNvPicPr>
            <a:picLocks noChangeAspect="1"/>
          </p:cNvPicPr>
          <p:nvPr/>
        </p:nvPicPr>
        <p:blipFill>
          <a:blip r:embed="rId3"/>
          <a:stretch>
            <a:fillRect/>
          </a:stretch>
        </p:blipFill>
        <p:spPr>
          <a:xfrm>
            <a:off x="2626659" y="3855438"/>
            <a:ext cx="6580094" cy="2653861"/>
          </a:xfrm>
          <a:prstGeom prst="rect">
            <a:avLst/>
          </a:prstGeom>
        </p:spPr>
      </p:pic>
    </p:spTree>
    <p:extLst>
      <p:ext uri="{BB962C8B-B14F-4D97-AF65-F5344CB8AC3E}">
        <p14:creationId xmlns:p14="http://schemas.microsoft.com/office/powerpoint/2010/main" val="351099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26D83-F163-2498-592E-977F9CD031F7}"/>
              </a:ext>
            </a:extLst>
          </p:cNvPr>
          <p:cNvSpPr txBox="1"/>
          <p:nvPr/>
        </p:nvSpPr>
        <p:spPr>
          <a:xfrm>
            <a:off x="197224" y="51838"/>
            <a:ext cx="6096000" cy="873572"/>
          </a:xfrm>
          <a:prstGeom prst="rect">
            <a:avLst/>
          </a:prstGeom>
          <a:noFill/>
        </p:spPr>
        <p:txBody>
          <a:bodyPr wrap="square">
            <a:spAutoFit/>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7.PREDICTION: </a:t>
            </a:r>
          </a:p>
          <a:p>
            <a:pPr marL="0" indent="0">
              <a:lnSpc>
                <a:spcPct val="150000"/>
              </a:lnSpc>
              <a:buNone/>
            </a:pPr>
            <a:r>
              <a:rPr lang="en-US" sz="1800" b="1" dirty="0">
                <a:latin typeface="Times New Roman" panose="02020603050405020304" pitchFamily="18" charset="0"/>
                <a:cs typeface="Times New Roman" panose="02020603050405020304" pitchFamily="18" charset="0"/>
              </a:rPr>
              <a:t>ALGORITHM STEPS: </a:t>
            </a:r>
          </a:p>
        </p:txBody>
      </p:sp>
      <p:sp>
        <p:nvSpPr>
          <p:cNvPr id="5" name="TextBox 4">
            <a:extLst>
              <a:ext uri="{FF2B5EF4-FFF2-40B4-BE49-F238E27FC236}">
                <a16:creationId xmlns:a16="http://schemas.microsoft.com/office/drawing/2014/main" id="{F7BA5E08-3440-EBA5-9435-F8D7CA7388D2}"/>
              </a:ext>
            </a:extLst>
          </p:cNvPr>
          <p:cNvSpPr txBox="1"/>
          <p:nvPr/>
        </p:nvSpPr>
        <p:spPr>
          <a:xfrm>
            <a:off x="537883" y="1101768"/>
            <a:ext cx="6096000" cy="2120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feature_extract</a:t>
            </a:r>
            <a:r>
              <a:rPr lang="en-US" sz="1800" dirty="0">
                <a:latin typeface="Times New Roman" panose="02020603050405020304" pitchFamily="18" charset="0"/>
                <a:cs typeface="Times New Roman" panose="02020603050405020304" pitchFamily="18" charset="0"/>
              </a:rPr>
              <a:t>’ function.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 image will be given as input as file path.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Predict the disease based on the model file generated. </a:t>
            </a:r>
          </a:p>
          <a:p>
            <a:pPr marL="0" indent="0">
              <a:lnSpc>
                <a:spcPct val="150000"/>
              </a:lnSpc>
              <a:buNone/>
            </a:pPr>
            <a:r>
              <a:rPr lang="en-US" sz="1800" dirty="0">
                <a:latin typeface="Times New Roman" panose="02020603050405020304" pitchFamily="18" charset="0"/>
                <a:cs typeface="Times New Roman" panose="02020603050405020304" pitchFamily="18" charset="0"/>
              </a:rPr>
              <a:t>	INPUT: Input path </a:t>
            </a:r>
          </a:p>
          <a:p>
            <a:pPr marL="0" indent="0">
              <a:lnSpc>
                <a:spcPct val="150000"/>
              </a:lnSpc>
              <a:buNone/>
            </a:pPr>
            <a:r>
              <a:rPr lang="en-US" sz="1800" dirty="0">
                <a:latin typeface="Times New Roman" panose="02020603050405020304" pitchFamily="18" charset="0"/>
                <a:cs typeface="Times New Roman" panose="02020603050405020304" pitchFamily="18" charset="0"/>
              </a:rPr>
              <a:t>	OUTPUT: Presence of autism / normal group.</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12550E-2BFC-6429-B41E-957B83BE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954" y="3636164"/>
            <a:ext cx="9932894" cy="2474259"/>
          </a:xfrm>
          <a:prstGeom prst="rect">
            <a:avLst/>
          </a:prstGeom>
        </p:spPr>
      </p:pic>
    </p:spTree>
    <p:extLst>
      <p:ext uri="{BB962C8B-B14F-4D97-AF65-F5344CB8AC3E}">
        <p14:creationId xmlns:p14="http://schemas.microsoft.com/office/powerpoint/2010/main" val="391051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92E7E-4949-DA4A-EF6E-103AA06C29B7}"/>
              </a:ext>
            </a:extLst>
          </p:cNvPr>
          <p:cNvSpPr txBox="1"/>
          <p:nvPr/>
        </p:nvSpPr>
        <p:spPr>
          <a:xfrm>
            <a:off x="0" y="0"/>
            <a:ext cx="6096000" cy="773032"/>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Prediction using ANN: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Control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7BEDD6E-7CF3-06A8-AD26-8561693F0569}"/>
              </a:ext>
            </a:extLst>
          </p:cNvPr>
          <p:cNvPicPr>
            <a:picLocks noChangeAspect="1"/>
          </p:cNvPicPr>
          <p:nvPr/>
        </p:nvPicPr>
        <p:blipFill>
          <a:blip r:embed="rId2"/>
          <a:stretch>
            <a:fillRect/>
          </a:stretch>
        </p:blipFill>
        <p:spPr>
          <a:xfrm>
            <a:off x="1255059" y="899596"/>
            <a:ext cx="9448800" cy="289585"/>
          </a:xfrm>
          <a:prstGeom prst="rect">
            <a:avLst/>
          </a:prstGeom>
        </p:spPr>
      </p:pic>
      <p:pic>
        <p:nvPicPr>
          <p:cNvPr id="7" name="Picture 6">
            <a:extLst>
              <a:ext uri="{FF2B5EF4-FFF2-40B4-BE49-F238E27FC236}">
                <a16:creationId xmlns:a16="http://schemas.microsoft.com/office/drawing/2014/main" id="{03C40AAF-7039-1B1E-E9B3-27D856E29864}"/>
              </a:ext>
            </a:extLst>
          </p:cNvPr>
          <p:cNvPicPr>
            <a:picLocks noChangeAspect="1"/>
          </p:cNvPicPr>
          <p:nvPr/>
        </p:nvPicPr>
        <p:blipFill>
          <a:blip r:embed="rId3"/>
          <a:stretch>
            <a:fillRect/>
          </a:stretch>
        </p:blipFill>
        <p:spPr>
          <a:xfrm>
            <a:off x="3523130" y="1189181"/>
            <a:ext cx="4150658" cy="1720970"/>
          </a:xfrm>
          <a:prstGeom prst="rect">
            <a:avLst/>
          </a:prstGeom>
        </p:spPr>
      </p:pic>
      <p:pic>
        <p:nvPicPr>
          <p:cNvPr id="9" name="Picture 8">
            <a:extLst>
              <a:ext uri="{FF2B5EF4-FFF2-40B4-BE49-F238E27FC236}">
                <a16:creationId xmlns:a16="http://schemas.microsoft.com/office/drawing/2014/main" id="{CB6C48EB-D5E6-16AB-FAF5-0E0BF851DF16}"/>
              </a:ext>
            </a:extLst>
          </p:cNvPr>
          <p:cNvPicPr>
            <a:picLocks noChangeAspect="1"/>
          </p:cNvPicPr>
          <p:nvPr/>
        </p:nvPicPr>
        <p:blipFill>
          <a:blip r:embed="rId4"/>
          <a:stretch>
            <a:fillRect/>
          </a:stretch>
        </p:blipFill>
        <p:spPr>
          <a:xfrm>
            <a:off x="3227296" y="2971760"/>
            <a:ext cx="6833330" cy="457240"/>
          </a:xfrm>
          <a:prstGeom prst="rect">
            <a:avLst/>
          </a:prstGeom>
        </p:spPr>
      </p:pic>
      <p:sp>
        <p:nvSpPr>
          <p:cNvPr id="11" name="TextBox 10">
            <a:extLst>
              <a:ext uri="{FF2B5EF4-FFF2-40B4-BE49-F238E27FC236}">
                <a16:creationId xmlns:a16="http://schemas.microsoft.com/office/drawing/2014/main" id="{93FE3317-D4D6-5DE6-13CD-C37907E367ED}"/>
              </a:ext>
            </a:extLst>
          </p:cNvPr>
          <p:cNvSpPr txBox="1"/>
          <p:nvPr/>
        </p:nvSpPr>
        <p:spPr>
          <a:xfrm>
            <a:off x="26896" y="3303570"/>
            <a:ext cx="6096000" cy="374077"/>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Autism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96C9D477-F3DA-994B-5F08-B4191E52C1EA}"/>
              </a:ext>
            </a:extLst>
          </p:cNvPr>
          <p:cNvPicPr>
            <a:picLocks noChangeAspect="1"/>
          </p:cNvPicPr>
          <p:nvPr/>
        </p:nvPicPr>
        <p:blipFill>
          <a:blip r:embed="rId5"/>
          <a:stretch>
            <a:fillRect/>
          </a:stretch>
        </p:blipFill>
        <p:spPr>
          <a:xfrm>
            <a:off x="1317813" y="3674148"/>
            <a:ext cx="8901952" cy="335309"/>
          </a:xfrm>
          <a:prstGeom prst="rect">
            <a:avLst/>
          </a:prstGeom>
        </p:spPr>
      </p:pic>
      <p:pic>
        <p:nvPicPr>
          <p:cNvPr id="15" name="Picture 14">
            <a:extLst>
              <a:ext uri="{FF2B5EF4-FFF2-40B4-BE49-F238E27FC236}">
                <a16:creationId xmlns:a16="http://schemas.microsoft.com/office/drawing/2014/main" id="{3E197CBE-BD6C-DF8F-B80A-9FA61503467D}"/>
              </a:ext>
            </a:extLst>
          </p:cNvPr>
          <p:cNvPicPr>
            <a:picLocks noChangeAspect="1"/>
          </p:cNvPicPr>
          <p:nvPr/>
        </p:nvPicPr>
        <p:blipFill>
          <a:blip r:embed="rId6"/>
          <a:stretch>
            <a:fillRect/>
          </a:stretch>
        </p:blipFill>
        <p:spPr>
          <a:xfrm>
            <a:off x="3675529" y="4048225"/>
            <a:ext cx="3998259" cy="2027096"/>
          </a:xfrm>
          <a:prstGeom prst="rect">
            <a:avLst/>
          </a:prstGeom>
        </p:spPr>
      </p:pic>
      <p:pic>
        <p:nvPicPr>
          <p:cNvPr id="17" name="Picture 16">
            <a:extLst>
              <a:ext uri="{FF2B5EF4-FFF2-40B4-BE49-F238E27FC236}">
                <a16:creationId xmlns:a16="http://schemas.microsoft.com/office/drawing/2014/main" id="{9AAFC293-70A4-C855-3A66-FF49EB6241D7}"/>
              </a:ext>
            </a:extLst>
          </p:cNvPr>
          <p:cNvPicPr>
            <a:picLocks noChangeAspect="1"/>
          </p:cNvPicPr>
          <p:nvPr/>
        </p:nvPicPr>
        <p:blipFill>
          <a:blip r:embed="rId7"/>
          <a:stretch>
            <a:fillRect/>
          </a:stretch>
        </p:blipFill>
        <p:spPr>
          <a:xfrm>
            <a:off x="3352801" y="6162613"/>
            <a:ext cx="7637928" cy="560915"/>
          </a:xfrm>
          <a:prstGeom prst="rect">
            <a:avLst/>
          </a:prstGeom>
        </p:spPr>
      </p:pic>
    </p:spTree>
    <p:extLst>
      <p:ext uri="{BB962C8B-B14F-4D97-AF65-F5344CB8AC3E}">
        <p14:creationId xmlns:p14="http://schemas.microsoft.com/office/powerpoint/2010/main" val="327068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ACBD8-F54A-F6CA-1379-D6734F1BC7D1}"/>
              </a:ext>
            </a:extLst>
          </p:cNvPr>
          <p:cNvSpPr txBox="1"/>
          <p:nvPr/>
        </p:nvSpPr>
        <p:spPr>
          <a:xfrm>
            <a:off x="98612" y="173778"/>
            <a:ext cx="6096000" cy="773032"/>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Prediction using SVM: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control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2AC0CBF-F756-8110-5BE4-CFA858CA8D8B}"/>
              </a:ext>
            </a:extLst>
          </p:cNvPr>
          <p:cNvPicPr>
            <a:picLocks noChangeAspect="1"/>
          </p:cNvPicPr>
          <p:nvPr/>
        </p:nvPicPr>
        <p:blipFill>
          <a:blip r:embed="rId2"/>
          <a:stretch>
            <a:fillRect/>
          </a:stretch>
        </p:blipFill>
        <p:spPr>
          <a:xfrm>
            <a:off x="1219200" y="916044"/>
            <a:ext cx="9126071" cy="424493"/>
          </a:xfrm>
          <a:prstGeom prst="rect">
            <a:avLst/>
          </a:prstGeom>
        </p:spPr>
      </p:pic>
      <p:pic>
        <p:nvPicPr>
          <p:cNvPr id="7" name="Picture 6">
            <a:extLst>
              <a:ext uri="{FF2B5EF4-FFF2-40B4-BE49-F238E27FC236}">
                <a16:creationId xmlns:a16="http://schemas.microsoft.com/office/drawing/2014/main" id="{DAEDB396-6C04-AEED-AE60-315297B0228E}"/>
              </a:ext>
            </a:extLst>
          </p:cNvPr>
          <p:cNvPicPr>
            <a:picLocks noChangeAspect="1"/>
          </p:cNvPicPr>
          <p:nvPr/>
        </p:nvPicPr>
        <p:blipFill>
          <a:blip r:embed="rId3"/>
          <a:stretch>
            <a:fillRect/>
          </a:stretch>
        </p:blipFill>
        <p:spPr>
          <a:xfrm>
            <a:off x="3523131" y="1338452"/>
            <a:ext cx="4240304" cy="2042337"/>
          </a:xfrm>
          <a:prstGeom prst="rect">
            <a:avLst/>
          </a:prstGeom>
        </p:spPr>
      </p:pic>
      <p:pic>
        <p:nvPicPr>
          <p:cNvPr id="9" name="Picture 8">
            <a:extLst>
              <a:ext uri="{FF2B5EF4-FFF2-40B4-BE49-F238E27FC236}">
                <a16:creationId xmlns:a16="http://schemas.microsoft.com/office/drawing/2014/main" id="{B0E1F803-16DF-6871-4CDA-FE5B7C0E9E66}"/>
              </a:ext>
            </a:extLst>
          </p:cNvPr>
          <p:cNvPicPr>
            <a:picLocks noChangeAspect="1"/>
          </p:cNvPicPr>
          <p:nvPr/>
        </p:nvPicPr>
        <p:blipFill>
          <a:blip r:embed="rId4"/>
          <a:stretch>
            <a:fillRect/>
          </a:stretch>
        </p:blipFill>
        <p:spPr>
          <a:xfrm>
            <a:off x="3776495" y="3365502"/>
            <a:ext cx="5277858" cy="424493"/>
          </a:xfrm>
          <a:prstGeom prst="rect">
            <a:avLst/>
          </a:prstGeom>
        </p:spPr>
      </p:pic>
      <p:sp>
        <p:nvSpPr>
          <p:cNvPr id="11" name="TextBox 10">
            <a:extLst>
              <a:ext uri="{FF2B5EF4-FFF2-40B4-BE49-F238E27FC236}">
                <a16:creationId xmlns:a16="http://schemas.microsoft.com/office/drawing/2014/main" id="{9DDC115C-66DB-253A-D144-21AD697D3874}"/>
              </a:ext>
            </a:extLst>
          </p:cNvPr>
          <p:cNvSpPr txBox="1"/>
          <p:nvPr/>
        </p:nvSpPr>
        <p:spPr>
          <a:xfrm>
            <a:off x="98612" y="3729769"/>
            <a:ext cx="6096000" cy="374077"/>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Autism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440ADB81-D856-D0FA-38EA-C46040A8FC3D}"/>
              </a:ext>
            </a:extLst>
          </p:cNvPr>
          <p:cNvPicPr>
            <a:picLocks noChangeAspect="1"/>
          </p:cNvPicPr>
          <p:nvPr/>
        </p:nvPicPr>
        <p:blipFill>
          <a:blip r:embed="rId5"/>
          <a:stretch>
            <a:fillRect/>
          </a:stretch>
        </p:blipFill>
        <p:spPr>
          <a:xfrm>
            <a:off x="1057835" y="4103846"/>
            <a:ext cx="8910918" cy="365792"/>
          </a:xfrm>
          <a:prstGeom prst="rect">
            <a:avLst/>
          </a:prstGeom>
        </p:spPr>
      </p:pic>
      <p:pic>
        <p:nvPicPr>
          <p:cNvPr id="15" name="Picture 14">
            <a:extLst>
              <a:ext uri="{FF2B5EF4-FFF2-40B4-BE49-F238E27FC236}">
                <a16:creationId xmlns:a16="http://schemas.microsoft.com/office/drawing/2014/main" id="{6D60039D-F0D3-FB51-F519-0ED1F4B68CDE}"/>
              </a:ext>
            </a:extLst>
          </p:cNvPr>
          <p:cNvPicPr>
            <a:picLocks noChangeAspect="1"/>
          </p:cNvPicPr>
          <p:nvPr/>
        </p:nvPicPr>
        <p:blipFill>
          <a:blip r:embed="rId6"/>
          <a:stretch>
            <a:fillRect/>
          </a:stretch>
        </p:blipFill>
        <p:spPr>
          <a:xfrm>
            <a:off x="3776495" y="4417697"/>
            <a:ext cx="4058657" cy="2049958"/>
          </a:xfrm>
          <a:prstGeom prst="rect">
            <a:avLst/>
          </a:prstGeom>
        </p:spPr>
      </p:pic>
      <p:pic>
        <p:nvPicPr>
          <p:cNvPr id="17" name="Picture 16">
            <a:extLst>
              <a:ext uri="{FF2B5EF4-FFF2-40B4-BE49-F238E27FC236}">
                <a16:creationId xmlns:a16="http://schemas.microsoft.com/office/drawing/2014/main" id="{F5AEF227-B904-0C3C-5BFF-FB140EDDBB8E}"/>
              </a:ext>
            </a:extLst>
          </p:cNvPr>
          <p:cNvPicPr>
            <a:picLocks noChangeAspect="1"/>
          </p:cNvPicPr>
          <p:nvPr/>
        </p:nvPicPr>
        <p:blipFill>
          <a:blip r:embed="rId7"/>
          <a:stretch>
            <a:fillRect/>
          </a:stretch>
        </p:blipFill>
        <p:spPr>
          <a:xfrm>
            <a:off x="4138117" y="6473171"/>
            <a:ext cx="3527283" cy="365791"/>
          </a:xfrm>
          <a:prstGeom prst="rect">
            <a:avLst/>
          </a:prstGeom>
        </p:spPr>
      </p:pic>
    </p:spTree>
    <p:extLst>
      <p:ext uri="{BB962C8B-B14F-4D97-AF65-F5344CB8AC3E}">
        <p14:creationId xmlns:p14="http://schemas.microsoft.com/office/powerpoint/2010/main" val="417469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7AE0A-F794-89A9-EBDB-09AA13E7DC21}"/>
              </a:ext>
            </a:extLst>
          </p:cNvPr>
          <p:cNvSpPr txBox="1"/>
          <p:nvPr/>
        </p:nvSpPr>
        <p:spPr>
          <a:xfrm>
            <a:off x="514350" y="728399"/>
            <a:ext cx="10810875" cy="3576428"/>
          </a:xfrm>
          <a:prstGeom prst="rect">
            <a:avLst/>
          </a:prstGeom>
          <a:noFill/>
        </p:spPr>
        <p:txBody>
          <a:bodyPr wrap="square">
            <a:spAutoFit/>
          </a:bodyPr>
          <a:lstStyle/>
          <a:p>
            <a:pPr marL="342000" indent="-342900" algn="just">
              <a:lnSpc>
                <a:spcPct val="150000"/>
              </a:lnSpc>
              <a:spcAft>
                <a:spcPts val="1200"/>
              </a:spcAft>
              <a:buFont typeface="Wingdings" panose="05000000000000000000" pitchFamily="2" charset="2"/>
              <a:buChar char="ü"/>
            </a:pPr>
            <a:r>
              <a:rPr lang="en-IN" sz="2000" dirty="0">
                <a:effectLst/>
                <a:latin typeface="Times New Roman" panose="02020603050405020304" pitchFamily="18" charset="0"/>
                <a:ea typeface="Calibri" panose="020F0502020204030204" pitchFamily="34" charset="0"/>
              </a:rPr>
              <a:t>The diagnosis of ASD is typically performed using observation of behaviour as well as clinical interviews and questionnaires of the child and the parents. These techniques are crucial to identify ASD.</a:t>
            </a:r>
          </a:p>
          <a:p>
            <a:pPr marL="342000" indent="-342900" algn="just">
              <a:lnSpc>
                <a:spcPct val="150000"/>
              </a:lnSpc>
              <a:spcAft>
                <a:spcPts val="1200"/>
              </a:spcAft>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Machine learning and deep learning approaches offer great potential for improving the detection and diagnosis of autism spectrum disorder.</a:t>
            </a:r>
            <a:endParaRPr lang="en-US" sz="2000" dirty="0">
              <a:latin typeface="Times New Roman" panose="02020603050405020304" pitchFamily="18" charset="0"/>
              <a:ea typeface="Times New Roman" panose="02020603050405020304" pitchFamily="18" charset="0"/>
            </a:endParaRPr>
          </a:p>
          <a:p>
            <a:pPr marL="342000" indent="-342900" algn="just">
              <a:lnSpc>
                <a:spcPct val="150000"/>
              </a:lnSpc>
              <a:spcAft>
                <a:spcPts val="1200"/>
              </a:spcAft>
              <a:buFont typeface="Wingdings" panose="05000000000000000000" pitchFamily="2" charset="2"/>
              <a:buChar char="ü"/>
            </a:pPr>
            <a:r>
              <a:rPr lang="en-US" sz="2000" dirty="0">
                <a:effectLst/>
                <a:latin typeface="Times New Roman" panose="02020603050405020304" pitchFamily="18" charset="0"/>
                <a:ea typeface="Times New Roman" panose="02020603050405020304" pitchFamily="18" charset="0"/>
              </a:rPr>
              <a:t>In this project the algorithms like CNN, ANN and SVM are used to determine the presence of ASD at an early stage.</a:t>
            </a:r>
          </a:p>
        </p:txBody>
      </p:sp>
    </p:spTree>
    <p:extLst>
      <p:ext uri="{BB962C8B-B14F-4D97-AF65-F5344CB8AC3E}">
        <p14:creationId xmlns:p14="http://schemas.microsoft.com/office/powerpoint/2010/main" val="2142951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2887E-A34A-F835-DBF7-F523FC13D539}"/>
              </a:ext>
            </a:extLst>
          </p:cNvPr>
          <p:cNvSpPr txBox="1"/>
          <p:nvPr/>
        </p:nvSpPr>
        <p:spPr>
          <a:xfrm>
            <a:off x="0" y="93095"/>
            <a:ext cx="6096000" cy="773032"/>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Prediction using CNN: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Control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5246C9D-6E28-9610-BC88-35F6BE779955}"/>
              </a:ext>
            </a:extLst>
          </p:cNvPr>
          <p:cNvPicPr>
            <a:picLocks noChangeAspect="1"/>
          </p:cNvPicPr>
          <p:nvPr/>
        </p:nvPicPr>
        <p:blipFill>
          <a:blip r:embed="rId2"/>
          <a:stretch>
            <a:fillRect/>
          </a:stretch>
        </p:blipFill>
        <p:spPr>
          <a:xfrm>
            <a:off x="1389529" y="866127"/>
            <a:ext cx="8319247" cy="289585"/>
          </a:xfrm>
          <a:prstGeom prst="rect">
            <a:avLst/>
          </a:prstGeom>
        </p:spPr>
      </p:pic>
      <p:pic>
        <p:nvPicPr>
          <p:cNvPr id="7" name="Picture 6">
            <a:extLst>
              <a:ext uri="{FF2B5EF4-FFF2-40B4-BE49-F238E27FC236}">
                <a16:creationId xmlns:a16="http://schemas.microsoft.com/office/drawing/2014/main" id="{0EE01664-55F3-9CF0-D73D-231C5C825362}"/>
              </a:ext>
            </a:extLst>
          </p:cNvPr>
          <p:cNvPicPr>
            <a:picLocks noChangeAspect="1"/>
          </p:cNvPicPr>
          <p:nvPr/>
        </p:nvPicPr>
        <p:blipFill>
          <a:blip r:embed="rId3"/>
          <a:stretch>
            <a:fillRect/>
          </a:stretch>
        </p:blipFill>
        <p:spPr>
          <a:xfrm>
            <a:off x="3570091" y="1155712"/>
            <a:ext cx="4345744" cy="2040206"/>
          </a:xfrm>
          <a:prstGeom prst="rect">
            <a:avLst/>
          </a:prstGeom>
        </p:spPr>
      </p:pic>
      <p:pic>
        <p:nvPicPr>
          <p:cNvPr id="9" name="Picture 8">
            <a:extLst>
              <a:ext uri="{FF2B5EF4-FFF2-40B4-BE49-F238E27FC236}">
                <a16:creationId xmlns:a16="http://schemas.microsoft.com/office/drawing/2014/main" id="{41934269-155B-000B-E3D5-56AAFB8C3EC8}"/>
              </a:ext>
            </a:extLst>
          </p:cNvPr>
          <p:cNvPicPr>
            <a:picLocks noChangeAspect="1"/>
          </p:cNvPicPr>
          <p:nvPr/>
        </p:nvPicPr>
        <p:blipFill>
          <a:blip r:embed="rId4"/>
          <a:stretch>
            <a:fillRect/>
          </a:stretch>
        </p:blipFill>
        <p:spPr>
          <a:xfrm>
            <a:off x="3717891" y="3224567"/>
            <a:ext cx="4807543" cy="441998"/>
          </a:xfrm>
          <a:prstGeom prst="rect">
            <a:avLst/>
          </a:prstGeom>
        </p:spPr>
      </p:pic>
      <p:sp>
        <p:nvSpPr>
          <p:cNvPr id="11" name="TextBox 10">
            <a:extLst>
              <a:ext uri="{FF2B5EF4-FFF2-40B4-BE49-F238E27FC236}">
                <a16:creationId xmlns:a16="http://schemas.microsoft.com/office/drawing/2014/main" id="{EE0B33CC-0D0B-B542-E9FA-B9E2450E8F33}"/>
              </a:ext>
            </a:extLst>
          </p:cNvPr>
          <p:cNvSpPr txBox="1"/>
          <p:nvPr/>
        </p:nvSpPr>
        <p:spPr>
          <a:xfrm>
            <a:off x="0" y="3573656"/>
            <a:ext cx="6096000" cy="374077"/>
          </a:xfrm>
          <a:prstGeom prst="rect">
            <a:avLst/>
          </a:prstGeom>
          <a:noFill/>
        </p:spPr>
        <p:txBody>
          <a:bodyPr wrap="square">
            <a:spAutoFit/>
          </a:bodyPr>
          <a:lstStyle/>
          <a:p>
            <a:pPr marL="2286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Predicting Autism group: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9D63D022-0731-5B9C-4A42-8E2FD5E90932}"/>
              </a:ext>
            </a:extLst>
          </p:cNvPr>
          <p:cNvPicPr>
            <a:picLocks noChangeAspect="1"/>
          </p:cNvPicPr>
          <p:nvPr/>
        </p:nvPicPr>
        <p:blipFill>
          <a:blip r:embed="rId5"/>
          <a:stretch>
            <a:fillRect/>
          </a:stretch>
        </p:blipFill>
        <p:spPr>
          <a:xfrm>
            <a:off x="1487955" y="3947733"/>
            <a:ext cx="7978773" cy="365792"/>
          </a:xfrm>
          <a:prstGeom prst="rect">
            <a:avLst/>
          </a:prstGeom>
        </p:spPr>
      </p:pic>
      <p:pic>
        <p:nvPicPr>
          <p:cNvPr id="15" name="Picture 14">
            <a:extLst>
              <a:ext uri="{FF2B5EF4-FFF2-40B4-BE49-F238E27FC236}">
                <a16:creationId xmlns:a16="http://schemas.microsoft.com/office/drawing/2014/main" id="{485325F9-F817-19E1-A71F-9C4190E44B11}"/>
              </a:ext>
            </a:extLst>
          </p:cNvPr>
          <p:cNvPicPr>
            <a:picLocks noChangeAspect="1"/>
          </p:cNvPicPr>
          <p:nvPr/>
        </p:nvPicPr>
        <p:blipFill>
          <a:blip r:embed="rId6"/>
          <a:stretch>
            <a:fillRect/>
          </a:stretch>
        </p:blipFill>
        <p:spPr>
          <a:xfrm>
            <a:off x="3792071" y="4321810"/>
            <a:ext cx="3747247" cy="2118544"/>
          </a:xfrm>
          <a:prstGeom prst="rect">
            <a:avLst/>
          </a:prstGeom>
        </p:spPr>
      </p:pic>
      <p:pic>
        <p:nvPicPr>
          <p:cNvPr id="17" name="Picture 16">
            <a:extLst>
              <a:ext uri="{FF2B5EF4-FFF2-40B4-BE49-F238E27FC236}">
                <a16:creationId xmlns:a16="http://schemas.microsoft.com/office/drawing/2014/main" id="{FC788960-B0F0-CC71-2C0A-87CE2DD82D5F}"/>
              </a:ext>
            </a:extLst>
          </p:cNvPr>
          <p:cNvPicPr>
            <a:picLocks noChangeAspect="1"/>
          </p:cNvPicPr>
          <p:nvPr/>
        </p:nvPicPr>
        <p:blipFill>
          <a:blip r:embed="rId7"/>
          <a:stretch>
            <a:fillRect/>
          </a:stretch>
        </p:blipFill>
        <p:spPr>
          <a:xfrm>
            <a:off x="3917576" y="6412066"/>
            <a:ext cx="4975412" cy="327688"/>
          </a:xfrm>
          <a:prstGeom prst="rect">
            <a:avLst/>
          </a:prstGeom>
        </p:spPr>
      </p:pic>
    </p:spTree>
    <p:extLst>
      <p:ext uri="{BB962C8B-B14F-4D97-AF65-F5344CB8AC3E}">
        <p14:creationId xmlns:p14="http://schemas.microsoft.com/office/powerpoint/2010/main" val="2166753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977F7-74C3-FF75-8E22-781EF96E4EE4}"/>
              </a:ext>
            </a:extLst>
          </p:cNvPr>
          <p:cNvSpPr txBox="1"/>
          <p:nvPr/>
        </p:nvSpPr>
        <p:spPr>
          <a:xfrm>
            <a:off x="3657600" y="79793"/>
            <a:ext cx="6642847" cy="369332"/>
          </a:xfrm>
          <a:prstGeom prst="rect">
            <a:avLst/>
          </a:prstGeom>
          <a:noFill/>
        </p:spPr>
        <p:txBody>
          <a:bodyPr wrap="square">
            <a:spAutoFit/>
          </a:bodyPr>
          <a:lstStyle/>
          <a:p>
            <a:r>
              <a:rPr lang="en-IN" sz="1800" b="1" kern="0" dirty="0">
                <a:effectLst/>
                <a:latin typeface="Times New Roman" panose="02020603050405020304" pitchFamily="18" charset="0"/>
                <a:ea typeface="Calibri" panose="020F0502020204030204" pitchFamily="34" charset="0"/>
              </a:rPr>
              <a:t> METRICS FOR EVALUATION</a:t>
            </a:r>
            <a:endParaRPr lang="en-IN" dirty="0"/>
          </a:p>
        </p:txBody>
      </p:sp>
      <p:sp>
        <p:nvSpPr>
          <p:cNvPr id="5" name="TextBox 4">
            <a:extLst>
              <a:ext uri="{FF2B5EF4-FFF2-40B4-BE49-F238E27FC236}">
                <a16:creationId xmlns:a16="http://schemas.microsoft.com/office/drawing/2014/main" id="{4A12622C-C500-7B6B-AA2C-044B246E5E32}"/>
              </a:ext>
            </a:extLst>
          </p:cNvPr>
          <p:cNvSpPr txBox="1"/>
          <p:nvPr/>
        </p:nvSpPr>
        <p:spPr>
          <a:xfrm>
            <a:off x="394447" y="511115"/>
            <a:ext cx="6096000" cy="463397"/>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6D6C6CA-E329-0D1A-4BA1-5DECA22871B2}"/>
              </a:ext>
            </a:extLst>
          </p:cNvPr>
          <p:cNvSpPr txBox="1"/>
          <p:nvPr/>
        </p:nvSpPr>
        <p:spPr>
          <a:xfrm>
            <a:off x="762000" y="927411"/>
            <a:ext cx="11178988" cy="369332"/>
          </a:xfrm>
          <a:prstGeom prst="rect">
            <a:avLst/>
          </a:prstGeom>
          <a:noFill/>
        </p:spPr>
        <p:txBody>
          <a:bodyPr wrap="square">
            <a:spAutoFit/>
          </a:bodyPr>
          <a:lstStyle/>
          <a:p>
            <a:r>
              <a:rPr lang="en-IN" sz="1800" kern="0" dirty="0">
                <a:effectLst/>
                <a:latin typeface="Times New Roman" panose="02020603050405020304" pitchFamily="18" charset="0"/>
                <a:ea typeface="Calibri" panose="020F0502020204030204" pitchFamily="34" charset="0"/>
              </a:rPr>
              <a:t>Accuracy represents the number of correctly classified data instances over the total number of data instances.</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AE9419-E253-90D3-31AC-EA723CD9E678}"/>
                  </a:ext>
                </a:extLst>
              </p:cNvPr>
              <p:cNvSpPr txBox="1"/>
              <p:nvPr/>
            </p:nvSpPr>
            <p:spPr>
              <a:xfrm>
                <a:off x="2510118" y="1234007"/>
                <a:ext cx="6096000" cy="650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IN" i="1" smtClean="0">
                          <a:latin typeface="Cambria Math" panose="02040503050406030204" pitchFamily="18" charset="0"/>
                        </a:rPr>
                        <m:t>𝑐𝑐𝑢𝑟𝑎𝑐𝑦</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m:rPr>
                              <m:sty m:val="p"/>
                            </m:rPr>
                            <a:rPr lang="en-IN" i="0">
                              <a:latin typeface="Cambria Math" panose="02040503050406030204" pitchFamily="18" charset="0"/>
                            </a:rPr>
                            <m:t>TN</m:t>
                          </m:r>
                          <m:r>
                            <a:rPr lang="en-IN" i="0">
                              <a:latin typeface="Cambria Math" panose="02040503050406030204" pitchFamily="18" charset="0"/>
                            </a:rPr>
                            <m:t>+</m:t>
                          </m:r>
                          <m:r>
                            <m:rPr>
                              <m:sty m:val="p"/>
                            </m:rPr>
                            <a:rPr lang="en-IN" i="0">
                              <a:latin typeface="Cambria Math" panose="02040503050406030204" pitchFamily="18" charset="0"/>
                            </a:rPr>
                            <m:t>TP</m:t>
                          </m:r>
                        </m:num>
                        <m:den>
                          <m:d>
                            <m:dPr>
                              <m:begChr m:val=""/>
                              <m:ctrlPr>
                                <a:rPr lang="en-IN" i="1">
                                  <a:latin typeface="Cambria Math" panose="02040503050406030204" pitchFamily="18" charset="0"/>
                                </a:rPr>
                              </m:ctrlPr>
                            </m:dPr>
                            <m:e>
                              <m:r>
                                <a:rPr lang="en-IN" i="1">
                                  <a:latin typeface="Cambria Math" panose="02040503050406030204" pitchFamily="18" charset="0"/>
                                </a:rPr>
                                <m:t>𝑇𝑁</m:t>
                              </m:r>
                              <m:r>
                                <a:rPr lang="en-IN" i="0">
                                  <a:latin typeface="Cambria Math" panose="02040503050406030204" pitchFamily="18" charset="0"/>
                                </a:rPr>
                                <m:t>+</m:t>
                              </m:r>
                              <m:r>
                                <a:rPr lang="en-IN" i="1">
                                  <a:latin typeface="Cambria Math" panose="02040503050406030204" pitchFamily="18" charset="0"/>
                                </a:rPr>
                                <m:t>𝐹𝑃</m:t>
                              </m:r>
                              <m:r>
                                <a:rPr lang="en-IN" i="0">
                                  <a:latin typeface="Cambria Math" panose="02040503050406030204" pitchFamily="18" charset="0"/>
                                </a:rPr>
                                <m:t>+</m:t>
                              </m:r>
                              <m:r>
                                <a:rPr lang="en-IN" i="1">
                                  <a:latin typeface="Cambria Math" panose="02040503050406030204" pitchFamily="18" charset="0"/>
                                </a:rPr>
                                <m:t>𝑇𝑃</m:t>
                              </m:r>
                              <m:r>
                                <a:rPr lang="en-IN" i="0">
                                  <a:latin typeface="Cambria Math" panose="02040503050406030204" pitchFamily="18" charset="0"/>
                                </a:rPr>
                                <m:t>+</m:t>
                              </m:r>
                              <m:r>
                                <a:rPr lang="en-IN" i="1">
                                  <a:latin typeface="Cambria Math" panose="02040503050406030204" pitchFamily="18" charset="0"/>
                                </a:rPr>
                                <m:t>𝐹𝑁</m:t>
                              </m:r>
                            </m:e>
                          </m:d>
                        </m:den>
                      </m:f>
                    </m:oMath>
                  </m:oMathPara>
                </a14:m>
                <a:endParaRPr lang="en-IN" dirty="0"/>
              </a:p>
            </p:txBody>
          </p:sp>
        </mc:Choice>
        <mc:Fallback xmlns="">
          <p:sp>
            <p:nvSpPr>
              <p:cNvPr id="8" name="TextBox 7">
                <a:extLst>
                  <a:ext uri="{FF2B5EF4-FFF2-40B4-BE49-F238E27FC236}">
                    <a16:creationId xmlns:a16="http://schemas.microsoft.com/office/drawing/2014/main" id="{FEAE9419-E253-90D3-31AC-EA723CD9E678}"/>
                  </a:ext>
                </a:extLst>
              </p:cNvPr>
              <p:cNvSpPr txBox="1">
                <a:spLocks noRot="1" noChangeAspect="1" noMove="1" noResize="1" noEditPoints="1" noAdjustHandles="1" noChangeArrowheads="1" noChangeShapeType="1" noTextEdit="1"/>
              </p:cNvSpPr>
              <p:nvPr/>
            </p:nvSpPr>
            <p:spPr>
              <a:xfrm>
                <a:off x="2510118" y="1234007"/>
                <a:ext cx="6096000" cy="650114"/>
              </a:xfrm>
              <a:prstGeom prst="rect">
                <a:avLst/>
              </a:prstGeom>
              <a:blipFill>
                <a:blip r:embed="rId2"/>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2590207-4FD0-8DBA-DA93-8510C4B1590D}"/>
              </a:ext>
            </a:extLst>
          </p:cNvPr>
          <p:cNvSpPr txBox="1"/>
          <p:nvPr/>
        </p:nvSpPr>
        <p:spPr>
          <a:xfrm>
            <a:off x="394447" y="1884121"/>
            <a:ext cx="6096000" cy="458074"/>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p>
        </p:txBody>
      </p:sp>
      <p:sp>
        <p:nvSpPr>
          <p:cNvPr id="12" name="TextBox 11">
            <a:extLst>
              <a:ext uri="{FF2B5EF4-FFF2-40B4-BE49-F238E27FC236}">
                <a16:creationId xmlns:a16="http://schemas.microsoft.com/office/drawing/2014/main" id="{D38FBDBD-762D-E518-0370-702E7C2F3FE8}"/>
              </a:ext>
            </a:extLst>
          </p:cNvPr>
          <p:cNvSpPr txBox="1"/>
          <p:nvPr/>
        </p:nvSpPr>
        <p:spPr>
          <a:xfrm>
            <a:off x="762000" y="2283242"/>
            <a:ext cx="10569388" cy="369332"/>
          </a:xfrm>
          <a:prstGeom prst="rect">
            <a:avLst/>
          </a:prstGeom>
          <a:noFill/>
        </p:spPr>
        <p:txBody>
          <a:bodyPr wrap="square">
            <a:spAutoFit/>
          </a:bodyPr>
          <a:lstStyle/>
          <a:p>
            <a:r>
              <a:rPr lang="en-IN" sz="1800" kern="0" dirty="0">
                <a:effectLst/>
                <a:latin typeface="Times New Roman" panose="02020603050405020304" pitchFamily="18" charset="0"/>
                <a:ea typeface="Times New Roman" panose="02020603050405020304" pitchFamily="18" charset="0"/>
              </a:rPr>
              <a:t>Precision is a metric that quantifies the number of correct positive predictions made. </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3609318-B5F3-EC1F-D081-DCB8C50702F4}"/>
                  </a:ext>
                </a:extLst>
              </p:cNvPr>
              <p:cNvSpPr txBox="1"/>
              <p:nvPr/>
            </p:nvSpPr>
            <p:spPr>
              <a:xfrm>
                <a:off x="1891553" y="2636314"/>
                <a:ext cx="6096000"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𝑇𝑃</m:t>
                          </m:r>
                        </m:num>
                        <m:den>
                          <m:r>
                            <a:rPr lang="en-IN" i="1">
                              <a:latin typeface="Cambria Math" panose="02040503050406030204" pitchFamily="18" charset="0"/>
                            </a:rPr>
                            <m:t>𝑇𝑃</m:t>
                          </m:r>
                          <m:r>
                            <a:rPr lang="en-IN" i="0">
                              <a:latin typeface="Cambria Math" panose="02040503050406030204" pitchFamily="18" charset="0"/>
                            </a:rPr>
                            <m:t>+</m:t>
                          </m:r>
                          <m:r>
                            <a:rPr lang="en-IN" i="1">
                              <a:latin typeface="Cambria Math" panose="02040503050406030204" pitchFamily="18" charset="0"/>
                            </a:rPr>
                            <m:t>𝐹𝑃</m:t>
                          </m:r>
                        </m:den>
                      </m:f>
                    </m:oMath>
                  </m:oMathPara>
                </a14:m>
                <a:endParaRPr lang="en-IN" dirty="0"/>
              </a:p>
            </p:txBody>
          </p:sp>
        </mc:Choice>
        <mc:Fallback xmlns="">
          <p:sp>
            <p:nvSpPr>
              <p:cNvPr id="13" name="TextBox 12">
                <a:extLst>
                  <a:ext uri="{FF2B5EF4-FFF2-40B4-BE49-F238E27FC236}">
                    <a16:creationId xmlns:a16="http://schemas.microsoft.com/office/drawing/2014/main" id="{83609318-B5F3-EC1F-D081-DCB8C50702F4}"/>
                  </a:ext>
                </a:extLst>
              </p:cNvPr>
              <p:cNvSpPr txBox="1">
                <a:spLocks noRot="1" noChangeAspect="1" noMove="1" noResize="1" noEditPoints="1" noAdjustHandles="1" noChangeArrowheads="1" noChangeShapeType="1" noTextEdit="1"/>
              </p:cNvSpPr>
              <p:nvPr/>
            </p:nvSpPr>
            <p:spPr>
              <a:xfrm>
                <a:off x="1891553" y="2636314"/>
                <a:ext cx="6096000" cy="615490"/>
              </a:xfrm>
              <a:prstGeom prst="rect">
                <a:avLst/>
              </a:prstGeom>
              <a:blipFill>
                <a:blip r:embed="rId3"/>
                <a:stretch>
                  <a:fillRect/>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018D6AC8-F155-6E95-15D4-196EEC63352E}"/>
              </a:ext>
            </a:extLst>
          </p:cNvPr>
          <p:cNvSpPr txBox="1"/>
          <p:nvPr/>
        </p:nvSpPr>
        <p:spPr>
          <a:xfrm>
            <a:off x="394447" y="3153736"/>
            <a:ext cx="11438964" cy="1314719"/>
          </a:xfrm>
          <a:prstGeom prst="rect">
            <a:avLst/>
          </a:prstGeom>
          <a:noFill/>
        </p:spPr>
        <p:txBody>
          <a:bodyPr wrap="square">
            <a:spAutoFit/>
          </a:bodyPr>
          <a:lstStyle/>
          <a:p>
            <a:pPr marL="342900" lvl="0" indent="-342900" algn="just">
              <a:lnSpc>
                <a:spcPct val="150000"/>
              </a:lnSpc>
              <a:spcAft>
                <a:spcPts val="2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Recall </a:t>
            </a:r>
          </a:p>
          <a:p>
            <a:pPr lvl="0" algn="just">
              <a:lnSpc>
                <a:spcPct val="150000"/>
              </a:lnSpc>
              <a:spcAft>
                <a:spcPts val="2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Recall is a metric that quantifies the number of correct positive predictions made out of all positive predictions that could have been made.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B239AE4-5850-A475-A96E-3BCEFE07B605}"/>
                  </a:ext>
                </a:extLst>
              </p:cNvPr>
              <p:cNvSpPr txBox="1"/>
              <p:nvPr/>
            </p:nvSpPr>
            <p:spPr>
              <a:xfrm>
                <a:off x="1783977" y="4153028"/>
                <a:ext cx="6096000"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𝑅𝑒𝑐𝑎𝑙𝑙</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𝑇𝑃</m:t>
                          </m:r>
                        </m:num>
                        <m:den>
                          <m:r>
                            <a:rPr lang="en-IN" i="1">
                              <a:latin typeface="Cambria Math" panose="02040503050406030204" pitchFamily="18" charset="0"/>
                            </a:rPr>
                            <m:t>𝑇𝑃</m:t>
                          </m:r>
                          <m:r>
                            <a:rPr lang="en-IN" i="0">
                              <a:latin typeface="Cambria Math" panose="02040503050406030204" pitchFamily="18" charset="0"/>
                            </a:rPr>
                            <m:t>+</m:t>
                          </m:r>
                          <m:r>
                            <a:rPr lang="en-IN" i="1">
                              <a:latin typeface="Cambria Math" panose="02040503050406030204" pitchFamily="18" charset="0"/>
                            </a:rPr>
                            <m:t>𝐹𝑁</m:t>
                          </m:r>
                        </m:den>
                      </m:f>
                    </m:oMath>
                  </m:oMathPara>
                </a14:m>
                <a:endParaRPr lang="en-IN" dirty="0"/>
              </a:p>
            </p:txBody>
          </p:sp>
        </mc:Choice>
        <mc:Fallback xmlns="">
          <p:sp>
            <p:nvSpPr>
              <p:cNvPr id="18" name="TextBox 17">
                <a:extLst>
                  <a:ext uri="{FF2B5EF4-FFF2-40B4-BE49-F238E27FC236}">
                    <a16:creationId xmlns:a16="http://schemas.microsoft.com/office/drawing/2014/main" id="{9B239AE4-5850-A475-A96E-3BCEFE07B605}"/>
                  </a:ext>
                </a:extLst>
              </p:cNvPr>
              <p:cNvSpPr txBox="1">
                <a:spLocks noRot="1" noChangeAspect="1" noMove="1" noResize="1" noEditPoints="1" noAdjustHandles="1" noChangeArrowheads="1" noChangeShapeType="1" noTextEdit="1"/>
              </p:cNvSpPr>
              <p:nvPr/>
            </p:nvSpPr>
            <p:spPr>
              <a:xfrm>
                <a:off x="1783977" y="4153028"/>
                <a:ext cx="6096000" cy="615490"/>
              </a:xfrm>
              <a:prstGeom prst="rect">
                <a:avLst/>
              </a:prstGeom>
              <a:blipFill>
                <a:blip r:embed="rId4"/>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A11E8AEA-C9C8-94A4-73BF-106A4427C033}"/>
              </a:ext>
            </a:extLst>
          </p:cNvPr>
          <p:cNvSpPr txBox="1"/>
          <p:nvPr/>
        </p:nvSpPr>
        <p:spPr>
          <a:xfrm>
            <a:off x="394447" y="4737918"/>
            <a:ext cx="6096000" cy="463397"/>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750D7224-AB4B-0CE3-C3D1-216112AE1A07}"/>
              </a:ext>
            </a:extLst>
          </p:cNvPr>
          <p:cNvSpPr txBox="1"/>
          <p:nvPr/>
        </p:nvSpPr>
        <p:spPr>
          <a:xfrm>
            <a:off x="690282" y="5199429"/>
            <a:ext cx="11573436" cy="646331"/>
          </a:xfrm>
          <a:prstGeom prst="rect">
            <a:avLst/>
          </a:prstGeom>
          <a:noFill/>
        </p:spPr>
        <p:txBody>
          <a:bodyPr wrap="square">
            <a:spAutoFit/>
          </a:bodyPr>
          <a:lstStyle/>
          <a:p>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F1-score is the harmonic mean of precision and recall.</a:t>
            </a:r>
          </a:p>
          <a:p>
            <a:endParaRPr lang="en-IN" sz="1800" kern="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C9F97A-A56B-277E-E68F-B3D908C13C2F}"/>
                  </a:ext>
                </a:extLst>
              </p:cNvPr>
              <p:cNvSpPr txBox="1"/>
              <p:nvPr/>
            </p:nvSpPr>
            <p:spPr>
              <a:xfrm>
                <a:off x="3812241" y="5830900"/>
                <a:ext cx="6172200" cy="525721"/>
              </a:xfrm>
              <a:prstGeom prst="rect">
                <a:avLst/>
              </a:prstGeom>
              <a:noFill/>
            </p:spPr>
            <p:txBody>
              <a:bodyPr wrap="square">
                <a:spAutoFit/>
              </a:bodyPr>
              <a:lstStyle/>
              <a:p>
                <a:r>
                  <a:rPr lang="en-IN" sz="1800" kern="0" dirty="0">
                    <a:effectLst/>
                    <a:latin typeface="Times New Roman" panose="02020603050405020304" pitchFamily="18" charset="0"/>
                    <a:ea typeface="Times New Roman" panose="02020603050405020304" pitchFamily="18" charset="0"/>
                  </a:rPr>
                  <a:t>f1</a:t>
                </a:r>
                <a14:m>
                  <m:oMath xmlns:m="http://schemas.openxmlformats.org/officeDocument/2006/math">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𝑠𝑐𝑜𝑟𝑒</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num>
                      <m:den>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𝑝𝑟𝑒𝑐𝑖𝑠𝑖𝑜𝑛</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kern="0">
                            <a:effectLst/>
                            <a:latin typeface="Cambria Math" panose="02040503050406030204" pitchFamily="18" charset="0"/>
                            <a:ea typeface="Times New Roman" panose="02020603050405020304" pitchFamily="18" charset="0"/>
                            <a:cs typeface="Times New Roman" panose="02020603050405020304" pitchFamily="18" charset="0"/>
                          </a:rPr>
                          <m:t>𝑟𝑒𝑐𝑎𝑙𝑙</m:t>
                        </m:r>
                      </m:den>
                    </m:f>
                  </m:oMath>
                </a14:m>
                <a:endParaRPr lang="en-IN" dirty="0"/>
              </a:p>
            </p:txBody>
          </p:sp>
        </mc:Choice>
        <mc:Fallback xmlns="">
          <p:sp>
            <p:nvSpPr>
              <p:cNvPr id="24" name="TextBox 23">
                <a:extLst>
                  <a:ext uri="{FF2B5EF4-FFF2-40B4-BE49-F238E27FC236}">
                    <a16:creationId xmlns:a16="http://schemas.microsoft.com/office/drawing/2014/main" id="{CAC9F97A-A56B-277E-E68F-B3D908C13C2F}"/>
                  </a:ext>
                </a:extLst>
              </p:cNvPr>
              <p:cNvSpPr txBox="1">
                <a:spLocks noRot="1" noChangeAspect="1" noMove="1" noResize="1" noEditPoints="1" noAdjustHandles="1" noChangeArrowheads="1" noChangeShapeType="1" noTextEdit="1"/>
              </p:cNvSpPr>
              <p:nvPr/>
            </p:nvSpPr>
            <p:spPr>
              <a:xfrm>
                <a:off x="3812241" y="5830900"/>
                <a:ext cx="6172200" cy="525721"/>
              </a:xfrm>
              <a:prstGeom prst="rect">
                <a:avLst/>
              </a:prstGeom>
              <a:blipFill>
                <a:blip r:embed="rId5"/>
                <a:stretch>
                  <a:fillRect l="-790" b="-4651"/>
                </a:stretch>
              </a:blipFill>
            </p:spPr>
            <p:txBody>
              <a:bodyPr/>
              <a:lstStyle/>
              <a:p>
                <a:r>
                  <a:rPr lang="en-IN">
                    <a:noFill/>
                  </a:rPr>
                  <a:t> </a:t>
                </a:r>
              </a:p>
            </p:txBody>
          </p:sp>
        </mc:Fallback>
      </mc:AlternateContent>
    </p:spTree>
    <p:extLst>
      <p:ext uri="{BB962C8B-B14F-4D97-AF65-F5344CB8AC3E}">
        <p14:creationId xmlns:p14="http://schemas.microsoft.com/office/powerpoint/2010/main" val="1644658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254F4-FB26-1D02-70D1-FD26FF323338}"/>
              </a:ext>
            </a:extLst>
          </p:cNvPr>
          <p:cNvGraphicFramePr>
            <a:graphicFrameLocks noGrp="1"/>
          </p:cNvGraphicFramePr>
          <p:nvPr>
            <p:extLst>
              <p:ext uri="{D42A27DB-BD31-4B8C-83A1-F6EECF244321}">
                <p14:modId xmlns:p14="http://schemas.microsoft.com/office/powerpoint/2010/main" val="3283303589"/>
              </p:ext>
            </p:extLst>
          </p:nvPr>
        </p:nvGraphicFramePr>
        <p:xfrm>
          <a:off x="349624" y="797859"/>
          <a:ext cx="11080376" cy="5800160"/>
        </p:xfrm>
        <a:graphic>
          <a:graphicData uri="http://schemas.openxmlformats.org/drawingml/2006/table">
            <a:tbl>
              <a:tblPr firstRow="1" firstCol="1" bandRow="1">
                <a:tableStyleId>{5C22544A-7EE6-4342-B048-85BDC9FD1C3A}</a:tableStyleId>
              </a:tblPr>
              <a:tblGrid>
                <a:gridCol w="2247388">
                  <a:extLst>
                    <a:ext uri="{9D8B030D-6E8A-4147-A177-3AD203B41FA5}">
                      <a16:colId xmlns:a16="http://schemas.microsoft.com/office/drawing/2014/main" val="2695534131"/>
                    </a:ext>
                  </a:extLst>
                </a:gridCol>
                <a:gridCol w="2247388">
                  <a:extLst>
                    <a:ext uri="{9D8B030D-6E8A-4147-A177-3AD203B41FA5}">
                      <a16:colId xmlns:a16="http://schemas.microsoft.com/office/drawing/2014/main" val="2553313026"/>
                    </a:ext>
                  </a:extLst>
                </a:gridCol>
                <a:gridCol w="2233825">
                  <a:extLst>
                    <a:ext uri="{9D8B030D-6E8A-4147-A177-3AD203B41FA5}">
                      <a16:colId xmlns:a16="http://schemas.microsoft.com/office/drawing/2014/main" val="943804040"/>
                    </a:ext>
                  </a:extLst>
                </a:gridCol>
                <a:gridCol w="2228898">
                  <a:extLst>
                    <a:ext uri="{9D8B030D-6E8A-4147-A177-3AD203B41FA5}">
                      <a16:colId xmlns:a16="http://schemas.microsoft.com/office/drawing/2014/main" val="3161748423"/>
                    </a:ext>
                  </a:extLst>
                </a:gridCol>
                <a:gridCol w="2122877">
                  <a:extLst>
                    <a:ext uri="{9D8B030D-6E8A-4147-A177-3AD203B41FA5}">
                      <a16:colId xmlns:a16="http://schemas.microsoft.com/office/drawing/2014/main" val="2733231886"/>
                    </a:ext>
                  </a:extLst>
                </a:gridCol>
              </a:tblGrid>
              <a:tr h="580016">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ALGORITHM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CLASS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PRECISION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RECALL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F1-SCORE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390689413"/>
                  </a:ext>
                </a:extLst>
              </a:tr>
              <a:tr h="580016">
                <a:tc row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endParaRPr lang="en-IN" sz="2000" dirty="0">
                        <a:effectLst/>
                      </a:endParaRPr>
                    </a:p>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ANN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Autism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0.98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0.67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1587220990"/>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Control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0.73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0.98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268350687"/>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Accuracy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grid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82.05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26162583"/>
                  </a:ext>
                </a:extLst>
              </a:tr>
              <a:tr h="580016">
                <a:tc row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endParaRPr lang="en-IN" sz="2000" dirty="0">
                        <a:effectLst/>
                      </a:endParaRPr>
                    </a:p>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SVM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Autism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0.51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0.54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0.52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3400829649"/>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Control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0.46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0.43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0.44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3003338704"/>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Accuracy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grid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48.72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02580776"/>
                  </a:ext>
                </a:extLst>
              </a:tr>
              <a:tr h="580016">
                <a:tc row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a:t>
                      </a:r>
                      <a:endParaRPr lang="en-IN" sz="2000" dirty="0">
                        <a:effectLst/>
                      </a:endParaRPr>
                    </a:p>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CNN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Autism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0.89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0.80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55157963"/>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Control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0.81</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0.85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extLst>
                  <a:ext uri="{0D108BD9-81ED-4DB2-BD59-A6C34878D82A}">
                    <a16:rowId xmlns:a16="http://schemas.microsoft.com/office/drawing/2014/main" val="365724110"/>
                  </a:ext>
                </a:extLst>
              </a:tr>
              <a:tr h="580016">
                <a:tc vMerge="1">
                  <a:txBody>
                    <a:bodyPr/>
                    <a:lstStyle/>
                    <a:p>
                      <a:endParaRPr lang="en-IN"/>
                    </a:p>
                  </a:txBody>
                  <a:tcPr/>
                </a:tc>
                <a:tc>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Accuracy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gridSpan="3">
                  <a:txBody>
                    <a:bodyPr/>
                    <a:lstStyle/>
                    <a:p>
                      <a:pPr marL="453390" indent="-226695" algn="l" fontAlgn="base">
                        <a:lnSpc>
                          <a:spcPct val="20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                        84.62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612" marR="49612"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99367407"/>
                  </a:ext>
                </a:extLst>
              </a:tr>
            </a:tbl>
          </a:graphicData>
        </a:graphic>
      </p:graphicFrame>
      <p:sp>
        <p:nvSpPr>
          <p:cNvPr id="4" name="TextBox 3">
            <a:extLst>
              <a:ext uri="{FF2B5EF4-FFF2-40B4-BE49-F238E27FC236}">
                <a16:creationId xmlns:a16="http://schemas.microsoft.com/office/drawing/2014/main" id="{0106925D-94EC-0798-6243-1D1253E33F15}"/>
              </a:ext>
            </a:extLst>
          </p:cNvPr>
          <p:cNvSpPr txBox="1"/>
          <p:nvPr/>
        </p:nvSpPr>
        <p:spPr>
          <a:xfrm>
            <a:off x="4069977" y="151511"/>
            <a:ext cx="6096000" cy="369332"/>
          </a:xfrm>
          <a:prstGeom prst="rect">
            <a:avLst/>
          </a:prstGeom>
          <a:noFill/>
        </p:spPr>
        <p:txBody>
          <a:bodyPr wrap="square">
            <a:spAutoFit/>
          </a:bodyPr>
          <a:lstStyle/>
          <a:p>
            <a:r>
              <a:rPr lang="en-IN" sz="1800" b="1" kern="0" dirty="0">
                <a:effectLst/>
                <a:latin typeface="Times New Roman" panose="02020603050405020304" pitchFamily="18" charset="0"/>
                <a:ea typeface="Calibri" panose="020F0502020204030204" pitchFamily="34" charset="0"/>
              </a:rPr>
              <a:t>PERFORMANCE METRICS</a:t>
            </a:r>
            <a:endParaRPr lang="en-IN" dirty="0"/>
          </a:p>
        </p:txBody>
      </p:sp>
    </p:spTree>
    <p:extLst>
      <p:ext uri="{BB962C8B-B14F-4D97-AF65-F5344CB8AC3E}">
        <p14:creationId xmlns:p14="http://schemas.microsoft.com/office/powerpoint/2010/main" val="157998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9C8276-CD63-C567-C217-BD277CA28A48}"/>
              </a:ext>
            </a:extLst>
          </p:cNvPr>
          <p:cNvSpPr txBox="1"/>
          <p:nvPr/>
        </p:nvSpPr>
        <p:spPr>
          <a:xfrm>
            <a:off x="4419600" y="97723"/>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COMPARATIVE ANALYSIS</a:t>
            </a:r>
            <a:endParaRPr lang="en-IN" dirty="0"/>
          </a:p>
        </p:txBody>
      </p:sp>
      <p:pic>
        <p:nvPicPr>
          <p:cNvPr id="4" name="Picture 3">
            <a:extLst>
              <a:ext uri="{FF2B5EF4-FFF2-40B4-BE49-F238E27FC236}">
                <a16:creationId xmlns:a16="http://schemas.microsoft.com/office/drawing/2014/main" id="{41E59A50-E30F-2D52-E507-51CB812142B8}"/>
              </a:ext>
            </a:extLst>
          </p:cNvPr>
          <p:cNvPicPr>
            <a:picLocks noChangeAspect="1"/>
          </p:cNvPicPr>
          <p:nvPr/>
        </p:nvPicPr>
        <p:blipFill>
          <a:blip r:embed="rId2"/>
          <a:stretch>
            <a:fillRect/>
          </a:stretch>
        </p:blipFill>
        <p:spPr>
          <a:xfrm>
            <a:off x="3863340" y="3036239"/>
            <a:ext cx="3855720" cy="2766060"/>
          </a:xfrm>
          <a:prstGeom prst="rect">
            <a:avLst/>
          </a:prstGeom>
        </p:spPr>
      </p:pic>
      <p:sp>
        <p:nvSpPr>
          <p:cNvPr id="6" name="TextBox 5">
            <a:extLst>
              <a:ext uri="{FF2B5EF4-FFF2-40B4-BE49-F238E27FC236}">
                <a16:creationId xmlns:a16="http://schemas.microsoft.com/office/drawing/2014/main" id="{08FA2E3D-3DAC-CD10-DDC4-F26F9869213E}"/>
              </a:ext>
            </a:extLst>
          </p:cNvPr>
          <p:cNvSpPr txBox="1"/>
          <p:nvPr/>
        </p:nvSpPr>
        <p:spPr>
          <a:xfrm>
            <a:off x="4132731" y="5802299"/>
            <a:ext cx="6096000" cy="369332"/>
          </a:xfrm>
          <a:prstGeom prst="rect">
            <a:avLst/>
          </a:prstGeom>
          <a:noFill/>
        </p:spPr>
        <p:txBody>
          <a:bodyPr wrap="square">
            <a:spAutoFit/>
          </a:bodyPr>
          <a:lstStyle/>
          <a:p>
            <a:r>
              <a:rPr lang="en-IN" sz="1800" b="1" kern="0" dirty="0">
                <a:effectLst/>
                <a:latin typeface="Times New Roman" panose="02020603050405020304" pitchFamily="18" charset="0"/>
                <a:ea typeface="Calibri" panose="020F0502020204030204" pitchFamily="34" charset="0"/>
              </a:rPr>
              <a:t>Figure </a:t>
            </a:r>
            <a:r>
              <a:rPr lang="en-IN" b="1" kern="0" dirty="0">
                <a:latin typeface="Times New Roman" panose="02020603050405020304" pitchFamily="18" charset="0"/>
                <a:ea typeface="Calibri" panose="020F0502020204030204" pitchFamily="34" charset="0"/>
              </a:rPr>
              <a:t>1</a:t>
            </a:r>
            <a:r>
              <a:rPr lang="en-IN" sz="1800" b="1" kern="0" dirty="0">
                <a:effectLst/>
                <a:latin typeface="Times New Roman" panose="02020603050405020304" pitchFamily="18" charset="0"/>
                <a:ea typeface="Calibri" panose="020F0502020204030204" pitchFamily="34" charset="0"/>
              </a:rPr>
              <a:t>.1. Accuracy Comparison </a:t>
            </a:r>
            <a:endParaRPr lang="en-IN" b="1" dirty="0"/>
          </a:p>
        </p:txBody>
      </p:sp>
      <p:sp>
        <p:nvSpPr>
          <p:cNvPr id="8" name="TextBox 7">
            <a:extLst>
              <a:ext uri="{FF2B5EF4-FFF2-40B4-BE49-F238E27FC236}">
                <a16:creationId xmlns:a16="http://schemas.microsoft.com/office/drawing/2014/main" id="{E4092539-9AA8-8F14-D875-0F494E7A6EC0}"/>
              </a:ext>
            </a:extLst>
          </p:cNvPr>
          <p:cNvSpPr txBox="1"/>
          <p:nvPr/>
        </p:nvSpPr>
        <p:spPr>
          <a:xfrm>
            <a:off x="425823" y="458091"/>
            <a:ext cx="11340354" cy="2869953"/>
          </a:xfrm>
          <a:prstGeom prst="rect">
            <a:avLst/>
          </a:prstGeom>
          <a:noFill/>
        </p:spPr>
        <p:txBody>
          <a:bodyPr wrap="square">
            <a:spAutoFit/>
          </a:bodyPr>
          <a:lstStyle/>
          <a:p>
            <a:pPr marL="512445"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1.1. provides an accuracy comparison of different algorithms</a:t>
            </a:r>
          </a:p>
          <a:p>
            <a:pPr marL="512445" indent="-285750" algn="just">
              <a:lnSpc>
                <a:spcPct val="150000"/>
              </a:lnSpc>
              <a:spcAft>
                <a:spcPts val="8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From that we  conclude CNN has the highest accuracy of about 84.62% while ANN has an accuracy of about 82.05% which is nearly closer to CNN’s performance.</a:t>
            </a:r>
          </a:p>
          <a:p>
            <a:pPr marL="512445" indent="-285750" algn="just">
              <a:lnSpc>
                <a:spcPct val="150000"/>
              </a:lnSpc>
              <a:spcAft>
                <a:spcPts val="8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 But SVM has the lowest accuracy of about 48.72% which is not suited for this prediction of ASD. </a:t>
            </a:r>
          </a:p>
          <a:p>
            <a:pPr marL="512445" indent="-285750" algn="just">
              <a:lnSpc>
                <a:spcPct val="150000"/>
              </a:lnSpc>
              <a:spcAft>
                <a:spcPts val="800"/>
              </a:spcAf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Thus CNN can be effectively used for the prediction of ASD disorder.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512445" indent="-285750" algn="just">
              <a:lnSpc>
                <a:spcPct val="150000"/>
              </a:lnSpc>
              <a:spcAft>
                <a:spcPts val="800"/>
              </a:spcAft>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944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185997-F22F-CD34-597C-470D13ADC003}"/>
              </a:ext>
            </a:extLst>
          </p:cNvPr>
          <p:cNvSpPr txBox="1"/>
          <p:nvPr/>
        </p:nvSpPr>
        <p:spPr>
          <a:xfrm>
            <a:off x="277905" y="84988"/>
            <a:ext cx="11017623" cy="463397"/>
          </a:xfrm>
          <a:prstGeom prst="rect">
            <a:avLst/>
          </a:prstGeom>
          <a:noFill/>
        </p:spPr>
        <p:txBody>
          <a:bodyPr wrap="square">
            <a:spAutoFit/>
          </a:bodyPr>
          <a:lstStyle/>
          <a:p>
            <a:pPr marL="512445" indent="-285750" algn="just">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IN" dirty="0">
                <a:latin typeface="Times New Roman" panose="02020603050405020304" pitchFamily="18" charset="0"/>
                <a:ea typeface="Calibri" panose="020F0502020204030204" pitchFamily="34"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shows a bar graph showing the precision comparison among the three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5B0132B-7ED3-3C08-6EB1-3C24DB52B1FD}"/>
              </a:ext>
            </a:extLst>
          </p:cNvPr>
          <p:cNvPicPr>
            <a:picLocks noChangeAspect="1"/>
          </p:cNvPicPr>
          <p:nvPr/>
        </p:nvPicPr>
        <p:blipFill>
          <a:blip r:embed="rId2"/>
          <a:stretch>
            <a:fillRect/>
          </a:stretch>
        </p:blipFill>
        <p:spPr>
          <a:xfrm>
            <a:off x="3382381" y="480745"/>
            <a:ext cx="4808220" cy="2773680"/>
          </a:xfrm>
          <a:prstGeom prst="rect">
            <a:avLst/>
          </a:prstGeom>
        </p:spPr>
      </p:pic>
      <p:sp>
        <p:nvSpPr>
          <p:cNvPr id="7" name="TextBox 6">
            <a:extLst>
              <a:ext uri="{FF2B5EF4-FFF2-40B4-BE49-F238E27FC236}">
                <a16:creationId xmlns:a16="http://schemas.microsoft.com/office/drawing/2014/main" id="{9A51BEB1-193F-F16A-5D98-8DA3CE5C324C}"/>
              </a:ext>
            </a:extLst>
          </p:cNvPr>
          <p:cNvSpPr txBox="1"/>
          <p:nvPr/>
        </p:nvSpPr>
        <p:spPr>
          <a:xfrm>
            <a:off x="3944470" y="3059668"/>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IN" b="1" dirty="0">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Precision Comparison</a:t>
            </a:r>
            <a:endParaRPr lang="en-IN" b="1" dirty="0"/>
          </a:p>
        </p:txBody>
      </p:sp>
      <p:sp>
        <p:nvSpPr>
          <p:cNvPr id="9" name="TextBox 8">
            <a:extLst>
              <a:ext uri="{FF2B5EF4-FFF2-40B4-BE49-F238E27FC236}">
                <a16:creationId xmlns:a16="http://schemas.microsoft.com/office/drawing/2014/main" id="{DEAC8852-1C96-C00E-B25F-B766278DEDD9}"/>
              </a:ext>
            </a:extLst>
          </p:cNvPr>
          <p:cNvSpPr txBox="1"/>
          <p:nvPr/>
        </p:nvSpPr>
        <p:spPr>
          <a:xfrm>
            <a:off x="170328" y="3292534"/>
            <a:ext cx="11125200" cy="463397"/>
          </a:xfrm>
          <a:prstGeom prst="rect">
            <a:avLst/>
          </a:prstGeom>
          <a:noFill/>
        </p:spPr>
        <p:txBody>
          <a:bodyPr wrap="square">
            <a:spAutoFit/>
          </a:bodyPr>
          <a:lstStyle/>
          <a:p>
            <a:pPr marL="512445" indent="-285750" algn="just">
              <a:lnSpc>
                <a:spcPct val="150000"/>
              </a:lnSpc>
              <a:spcBef>
                <a:spcPts val="1200"/>
              </a:spcBef>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IN" dirty="0">
                <a:latin typeface="Times New Roman" panose="02020603050405020304" pitchFamily="18" charset="0"/>
                <a:ea typeface="Calibri" panose="020F0502020204030204" pitchFamily="34"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shows a bar graph showing the recall comparison among the three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57D9939-EC96-2CE1-5765-B01F29A37195}"/>
              </a:ext>
            </a:extLst>
          </p:cNvPr>
          <p:cNvPicPr>
            <a:picLocks noChangeAspect="1"/>
          </p:cNvPicPr>
          <p:nvPr/>
        </p:nvPicPr>
        <p:blipFill>
          <a:blip r:embed="rId3"/>
          <a:stretch>
            <a:fillRect/>
          </a:stretch>
        </p:blipFill>
        <p:spPr>
          <a:xfrm>
            <a:off x="3561451" y="3755931"/>
            <a:ext cx="4450080" cy="2880360"/>
          </a:xfrm>
          <a:prstGeom prst="rect">
            <a:avLst/>
          </a:prstGeom>
        </p:spPr>
      </p:pic>
      <p:sp>
        <p:nvSpPr>
          <p:cNvPr id="12" name="TextBox 11">
            <a:extLst>
              <a:ext uri="{FF2B5EF4-FFF2-40B4-BE49-F238E27FC236}">
                <a16:creationId xmlns:a16="http://schemas.microsoft.com/office/drawing/2014/main" id="{36FF050E-E834-AC84-FC87-618D39DAF143}"/>
              </a:ext>
            </a:extLst>
          </p:cNvPr>
          <p:cNvSpPr txBox="1"/>
          <p:nvPr/>
        </p:nvSpPr>
        <p:spPr>
          <a:xfrm>
            <a:off x="4069976" y="6374221"/>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IN" b="1" dirty="0">
                <a:latin typeface="Times New Roman" panose="02020603050405020304" pitchFamily="18" charset="0"/>
                <a:ea typeface="Calibri" panose="020F0502020204030204" pitchFamily="34" charset="0"/>
                <a:cs typeface="Times New Roman" panose="02020603050405020304" pitchFamily="18" charset="0"/>
              </a:rPr>
              <a:t>1</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Recall Comparison </a:t>
            </a:r>
            <a:endParaRPr lang="en-IN" b="1" dirty="0"/>
          </a:p>
        </p:txBody>
      </p:sp>
    </p:spTree>
    <p:extLst>
      <p:ext uri="{BB962C8B-B14F-4D97-AF65-F5344CB8AC3E}">
        <p14:creationId xmlns:p14="http://schemas.microsoft.com/office/powerpoint/2010/main" val="59918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7DB20-4EFD-6E8E-B0F4-614DE6D90F31}"/>
              </a:ext>
            </a:extLst>
          </p:cNvPr>
          <p:cNvSpPr txBox="1"/>
          <p:nvPr/>
        </p:nvSpPr>
        <p:spPr>
          <a:xfrm>
            <a:off x="914399" y="986942"/>
            <a:ext cx="10022541" cy="463397"/>
          </a:xfrm>
          <a:prstGeom prst="rect">
            <a:avLst/>
          </a:prstGeom>
          <a:noFill/>
        </p:spPr>
        <p:txBody>
          <a:bodyPr wrap="square">
            <a:spAutoFit/>
          </a:bodyPr>
          <a:lstStyle/>
          <a:p>
            <a:pPr marL="512445" indent="-285750" algn="just">
              <a:lnSpc>
                <a:spcPct val="150000"/>
              </a:lnSpc>
              <a:spcBef>
                <a:spcPts val="1200"/>
              </a:spcBef>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a:t>
            </a:r>
            <a:r>
              <a:rPr lang="en-IN" dirty="0">
                <a:latin typeface="Times New Roman" panose="02020603050405020304" pitchFamily="18" charset="0"/>
                <a:ea typeface="Calibri" panose="020F0502020204030204" pitchFamily="34"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shows a bar graph showing the fi-score comparison among the three algorithms.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2A5E024-0483-FF94-EEEE-4913D4D4D131}"/>
              </a:ext>
            </a:extLst>
          </p:cNvPr>
          <p:cNvPicPr>
            <a:picLocks noChangeAspect="1"/>
          </p:cNvPicPr>
          <p:nvPr/>
        </p:nvPicPr>
        <p:blipFill>
          <a:blip r:embed="rId2"/>
          <a:stretch>
            <a:fillRect/>
          </a:stretch>
        </p:blipFill>
        <p:spPr>
          <a:xfrm>
            <a:off x="3370281" y="2032298"/>
            <a:ext cx="4465320" cy="2651760"/>
          </a:xfrm>
          <a:prstGeom prst="rect">
            <a:avLst/>
          </a:prstGeom>
        </p:spPr>
      </p:pic>
      <p:sp>
        <p:nvSpPr>
          <p:cNvPr id="6" name="TextBox 5">
            <a:extLst>
              <a:ext uri="{FF2B5EF4-FFF2-40B4-BE49-F238E27FC236}">
                <a16:creationId xmlns:a16="http://schemas.microsoft.com/office/drawing/2014/main" id="{7E7A765F-5D84-FD24-134A-05701A3721A4}"/>
              </a:ext>
            </a:extLst>
          </p:cNvPr>
          <p:cNvSpPr txBox="1"/>
          <p:nvPr/>
        </p:nvSpPr>
        <p:spPr>
          <a:xfrm>
            <a:off x="3971364" y="4684058"/>
            <a:ext cx="6096000" cy="369332"/>
          </a:xfrm>
          <a:prstGeom prst="rect">
            <a:avLst/>
          </a:prstGeom>
          <a:noFill/>
        </p:spPr>
        <p:txBody>
          <a:bodyPr wrap="square">
            <a:spAutoFit/>
          </a:bodyPr>
          <a:lstStyle/>
          <a:p>
            <a:r>
              <a:rPr lang="en-IN" sz="1800" b="1" kern="0" dirty="0">
                <a:effectLst/>
                <a:latin typeface="Times New Roman" panose="02020603050405020304" pitchFamily="18" charset="0"/>
                <a:ea typeface="Calibri" panose="020F0502020204030204" pitchFamily="34" charset="0"/>
              </a:rPr>
              <a:t>Figure </a:t>
            </a:r>
            <a:r>
              <a:rPr lang="en-IN" b="1" kern="0" dirty="0">
                <a:latin typeface="Times New Roman" panose="02020603050405020304" pitchFamily="18" charset="0"/>
                <a:ea typeface="Calibri" panose="020F0502020204030204" pitchFamily="34" charset="0"/>
              </a:rPr>
              <a:t>1</a:t>
            </a:r>
            <a:r>
              <a:rPr lang="en-IN" sz="1800" b="1" kern="0" dirty="0">
                <a:effectLst/>
                <a:latin typeface="Times New Roman" panose="02020603050405020304" pitchFamily="18" charset="0"/>
                <a:ea typeface="Calibri" panose="020F0502020204030204" pitchFamily="34" charset="0"/>
              </a:rPr>
              <a:t>.4. F1-score Comparison</a:t>
            </a:r>
            <a:endParaRPr lang="en-IN" b="1" dirty="0"/>
          </a:p>
        </p:txBody>
      </p:sp>
    </p:spTree>
    <p:extLst>
      <p:ext uri="{BB962C8B-B14F-4D97-AF65-F5344CB8AC3E}">
        <p14:creationId xmlns:p14="http://schemas.microsoft.com/office/powerpoint/2010/main" val="2460939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5EBD07-418B-C51D-2AF8-C4535E993B03}"/>
              </a:ext>
            </a:extLst>
          </p:cNvPr>
          <p:cNvGraphicFramePr>
            <a:graphicFrameLocks noGrp="1"/>
          </p:cNvGraphicFramePr>
          <p:nvPr>
            <p:extLst>
              <p:ext uri="{D42A27DB-BD31-4B8C-83A1-F6EECF244321}">
                <p14:modId xmlns:p14="http://schemas.microsoft.com/office/powerpoint/2010/main" val="3447079592"/>
              </p:ext>
            </p:extLst>
          </p:nvPr>
        </p:nvGraphicFramePr>
        <p:xfrm>
          <a:off x="1080247" y="911225"/>
          <a:ext cx="9538447" cy="5858969"/>
        </p:xfrm>
        <a:graphic>
          <a:graphicData uri="http://schemas.openxmlformats.org/drawingml/2006/table">
            <a:tbl>
              <a:tblPr firstRow="1" firstCol="1" bandRow="1">
                <a:tableStyleId>{5C22544A-7EE6-4342-B048-85BDC9FD1C3A}</a:tableStyleId>
              </a:tblPr>
              <a:tblGrid>
                <a:gridCol w="2749485">
                  <a:extLst>
                    <a:ext uri="{9D8B030D-6E8A-4147-A177-3AD203B41FA5}">
                      <a16:colId xmlns:a16="http://schemas.microsoft.com/office/drawing/2014/main" val="2110454736"/>
                    </a:ext>
                  </a:extLst>
                </a:gridCol>
                <a:gridCol w="1849410">
                  <a:extLst>
                    <a:ext uri="{9D8B030D-6E8A-4147-A177-3AD203B41FA5}">
                      <a16:colId xmlns:a16="http://schemas.microsoft.com/office/drawing/2014/main" val="4053548172"/>
                    </a:ext>
                  </a:extLst>
                </a:gridCol>
                <a:gridCol w="2124635">
                  <a:extLst>
                    <a:ext uri="{9D8B030D-6E8A-4147-A177-3AD203B41FA5}">
                      <a16:colId xmlns:a16="http://schemas.microsoft.com/office/drawing/2014/main" val="2999180665"/>
                    </a:ext>
                  </a:extLst>
                </a:gridCol>
                <a:gridCol w="2814917">
                  <a:extLst>
                    <a:ext uri="{9D8B030D-6E8A-4147-A177-3AD203B41FA5}">
                      <a16:colId xmlns:a16="http://schemas.microsoft.com/office/drawing/2014/main" val="2114204481"/>
                    </a:ext>
                  </a:extLst>
                </a:gridCol>
              </a:tblGrid>
              <a:tr h="691969">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UNIVERSITY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SUBID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TRUE CLASS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PREDICTED CLASS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3714500191"/>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Stanford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0051180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1217206043"/>
                  </a:ext>
                </a:extLst>
              </a:tr>
              <a:tr h="491620">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Stanford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0051160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357646416"/>
                  </a:ext>
                </a:extLst>
              </a:tr>
              <a:tr h="491620">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Stanford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0051174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29823359"/>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Caltech</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0051461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3370937530"/>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Caltech</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0051480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3209120736"/>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Olin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0050123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3565828481"/>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Olin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0050115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2288423625"/>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Olin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0050124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628472067"/>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SDSU</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0050188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1776353892"/>
                  </a:ext>
                </a:extLst>
              </a:tr>
              <a:tr h="49162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SDSU</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0050199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182" marR="61182" marT="0" marB="0"/>
                </a:tc>
                <a:extLst>
                  <a:ext uri="{0D108BD9-81ED-4DB2-BD59-A6C34878D82A}">
                    <a16:rowId xmlns:a16="http://schemas.microsoft.com/office/drawing/2014/main" val="769359273"/>
                  </a:ext>
                </a:extLst>
              </a:tr>
            </a:tbl>
          </a:graphicData>
        </a:graphic>
      </p:graphicFrame>
      <p:sp>
        <p:nvSpPr>
          <p:cNvPr id="6" name="TextBox 5">
            <a:extLst>
              <a:ext uri="{FF2B5EF4-FFF2-40B4-BE49-F238E27FC236}">
                <a16:creationId xmlns:a16="http://schemas.microsoft.com/office/drawing/2014/main" id="{DF6DB438-2F8E-408A-9BE2-6841960BE836}"/>
              </a:ext>
            </a:extLst>
          </p:cNvPr>
          <p:cNvSpPr txBox="1"/>
          <p:nvPr/>
        </p:nvSpPr>
        <p:spPr>
          <a:xfrm>
            <a:off x="4522694" y="541893"/>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Prediction using ANN</a:t>
            </a:r>
            <a:endParaRPr lang="en-IN" dirty="0"/>
          </a:p>
        </p:txBody>
      </p:sp>
      <p:sp>
        <p:nvSpPr>
          <p:cNvPr id="8" name="TextBox 7">
            <a:extLst>
              <a:ext uri="{FF2B5EF4-FFF2-40B4-BE49-F238E27FC236}">
                <a16:creationId xmlns:a16="http://schemas.microsoft.com/office/drawing/2014/main" id="{5CCDBF9D-AC26-5B84-703D-A965ACF160C0}"/>
              </a:ext>
            </a:extLst>
          </p:cNvPr>
          <p:cNvSpPr txBox="1"/>
          <p:nvPr/>
        </p:nvSpPr>
        <p:spPr>
          <a:xfrm>
            <a:off x="4338918" y="172561"/>
            <a:ext cx="7512423" cy="369332"/>
          </a:xfrm>
          <a:prstGeom prst="rect">
            <a:avLst/>
          </a:prstGeom>
          <a:noFill/>
        </p:spPr>
        <p:txBody>
          <a:bodyPr wrap="square">
            <a:spAutoFit/>
          </a:bodyPr>
          <a:lstStyle/>
          <a:p>
            <a:r>
              <a:rPr lang="en-IN" b="1" kern="0" dirty="0">
                <a:effectLst/>
                <a:latin typeface="Times New Roman" panose="02020603050405020304" pitchFamily="18" charset="0"/>
                <a:ea typeface="Calibri" panose="020F0502020204030204" pitchFamily="34" charset="0"/>
              </a:rPr>
              <a:t>POSSIBLE TEST CASES</a:t>
            </a:r>
            <a:endParaRPr lang="en-IN" dirty="0"/>
          </a:p>
        </p:txBody>
      </p:sp>
    </p:spTree>
    <p:extLst>
      <p:ext uri="{BB962C8B-B14F-4D97-AF65-F5344CB8AC3E}">
        <p14:creationId xmlns:p14="http://schemas.microsoft.com/office/powerpoint/2010/main" val="3133322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D65832C-B05A-2BAC-D618-D2F9A17D2AB6}"/>
              </a:ext>
            </a:extLst>
          </p:cNvPr>
          <p:cNvGraphicFramePr>
            <a:graphicFrameLocks noGrp="1"/>
          </p:cNvGraphicFramePr>
          <p:nvPr>
            <p:extLst>
              <p:ext uri="{D42A27DB-BD31-4B8C-83A1-F6EECF244321}">
                <p14:modId xmlns:p14="http://schemas.microsoft.com/office/powerpoint/2010/main" val="3115060834"/>
              </p:ext>
            </p:extLst>
          </p:nvPr>
        </p:nvGraphicFramePr>
        <p:xfrm>
          <a:off x="798419" y="683971"/>
          <a:ext cx="10022542" cy="5941836"/>
        </p:xfrm>
        <a:graphic>
          <a:graphicData uri="http://schemas.openxmlformats.org/drawingml/2006/table">
            <a:tbl>
              <a:tblPr firstRow="1" firstCol="1" bandRow="1">
                <a:tableStyleId>{5C22544A-7EE6-4342-B048-85BDC9FD1C3A}</a:tableStyleId>
              </a:tblPr>
              <a:tblGrid>
                <a:gridCol w="2358315">
                  <a:extLst>
                    <a:ext uri="{9D8B030D-6E8A-4147-A177-3AD203B41FA5}">
                      <a16:colId xmlns:a16="http://schemas.microsoft.com/office/drawing/2014/main" val="3361978914"/>
                    </a:ext>
                  </a:extLst>
                </a:gridCol>
                <a:gridCol w="2358315">
                  <a:extLst>
                    <a:ext uri="{9D8B030D-6E8A-4147-A177-3AD203B41FA5}">
                      <a16:colId xmlns:a16="http://schemas.microsoft.com/office/drawing/2014/main" val="1064675978"/>
                    </a:ext>
                  </a:extLst>
                </a:gridCol>
                <a:gridCol w="2358315">
                  <a:extLst>
                    <a:ext uri="{9D8B030D-6E8A-4147-A177-3AD203B41FA5}">
                      <a16:colId xmlns:a16="http://schemas.microsoft.com/office/drawing/2014/main" val="577076924"/>
                    </a:ext>
                  </a:extLst>
                </a:gridCol>
                <a:gridCol w="2947597">
                  <a:extLst>
                    <a:ext uri="{9D8B030D-6E8A-4147-A177-3AD203B41FA5}">
                      <a16:colId xmlns:a16="http://schemas.microsoft.com/office/drawing/2014/main" val="3663611782"/>
                    </a:ext>
                  </a:extLst>
                </a:gridCol>
              </a:tblGrid>
              <a:tr h="774836">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UNIVERSITY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SUBID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TRUE CLASS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PREDICTED CLASS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3418272366"/>
                  </a:ext>
                </a:extLst>
              </a:tr>
              <a:tr h="357650">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OHSU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0050169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2993507242"/>
                  </a:ext>
                </a:extLst>
              </a:tr>
              <a:tr h="357650">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OHSU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0050153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2920798305"/>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SBL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0051571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894553288"/>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SBL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0051581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1021463482"/>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SBL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0051557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2705542870"/>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Trinity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0050237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717942661"/>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Trinity</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0050269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1190643079"/>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Yale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0050614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2309633042"/>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Yale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0050559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4277115849"/>
                  </a:ext>
                </a:extLst>
              </a:tr>
              <a:tr h="357650">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Stanford</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0051179</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7048" marR="67048" marT="0" marB="0"/>
                </a:tc>
                <a:extLst>
                  <a:ext uri="{0D108BD9-81ED-4DB2-BD59-A6C34878D82A}">
                    <a16:rowId xmlns:a16="http://schemas.microsoft.com/office/drawing/2014/main" val="3116904495"/>
                  </a:ext>
                </a:extLst>
              </a:tr>
            </a:tbl>
          </a:graphicData>
        </a:graphic>
      </p:graphicFrame>
      <p:sp>
        <p:nvSpPr>
          <p:cNvPr id="7" name="TextBox 6">
            <a:extLst>
              <a:ext uri="{FF2B5EF4-FFF2-40B4-BE49-F238E27FC236}">
                <a16:creationId xmlns:a16="http://schemas.microsoft.com/office/drawing/2014/main" id="{5915DE0E-6654-BE2F-6B11-A5981A95AF34}"/>
              </a:ext>
            </a:extLst>
          </p:cNvPr>
          <p:cNvSpPr txBox="1"/>
          <p:nvPr/>
        </p:nvSpPr>
        <p:spPr>
          <a:xfrm>
            <a:off x="4294094" y="232193"/>
            <a:ext cx="6096000"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Prediction using SVM</a:t>
            </a:r>
            <a:endParaRPr lang="en-IN" dirty="0"/>
          </a:p>
        </p:txBody>
      </p:sp>
    </p:spTree>
    <p:extLst>
      <p:ext uri="{BB962C8B-B14F-4D97-AF65-F5344CB8AC3E}">
        <p14:creationId xmlns:p14="http://schemas.microsoft.com/office/powerpoint/2010/main" val="2918312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46FE086-ABD0-030E-5373-240752C20ED1}"/>
              </a:ext>
            </a:extLst>
          </p:cNvPr>
          <p:cNvGraphicFramePr>
            <a:graphicFrameLocks noGrp="1"/>
          </p:cNvGraphicFramePr>
          <p:nvPr>
            <p:extLst>
              <p:ext uri="{D42A27DB-BD31-4B8C-83A1-F6EECF244321}">
                <p14:modId xmlns:p14="http://schemas.microsoft.com/office/powerpoint/2010/main" val="1260736761"/>
              </p:ext>
            </p:extLst>
          </p:nvPr>
        </p:nvGraphicFramePr>
        <p:xfrm>
          <a:off x="1199031" y="502682"/>
          <a:ext cx="9278468" cy="6200400"/>
        </p:xfrm>
        <a:graphic>
          <a:graphicData uri="http://schemas.openxmlformats.org/drawingml/2006/table">
            <a:tbl>
              <a:tblPr firstRow="1" firstCol="1" bandRow="1">
                <a:tableStyleId>{5C22544A-7EE6-4342-B048-85BDC9FD1C3A}</a:tableStyleId>
              </a:tblPr>
              <a:tblGrid>
                <a:gridCol w="2370469">
                  <a:extLst>
                    <a:ext uri="{9D8B030D-6E8A-4147-A177-3AD203B41FA5}">
                      <a16:colId xmlns:a16="http://schemas.microsoft.com/office/drawing/2014/main" val="3983040965"/>
                    </a:ext>
                  </a:extLst>
                </a:gridCol>
                <a:gridCol w="1720501">
                  <a:extLst>
                    <a:ext uri="{9D8B030D-6E8A-4147-A177-3AD203B41FA5}">
                      <a16:colId xmlns:a16="http://schemas.microsoft.com/office/drawing/2014/main" val="3432121828"/>
                    </a:ext>
                  </a:extLst>
                </a:gridCol>
                <a:gridCol w="2446935">
                  <a:extLst>
                    <a:ext uri="{9D8B030D-6E8A-4147-A177-3AD203B41FA5}">
                      <a16:colId xmlns:a16="http://schemas.microsoft.com/office/drawing/2014/main" val="191438640"/>
                    </a:ext>
                  </a:extLst>
                </a:gridCol>
                <a:gridCol w="2740563">
                  <a:extLst>
                    <a:ext uri="{9D8B030D-6E8A-4147-A177-3AD203B41FA5}">
                      <a16:colId xmlns:a16="http://schemas.microsoft.com/office/drawing/2014/main" val="3507274181"/>
                    </a:ext>
                  </a:extLst>
                </a:gridCol>
              </a:tblGrid>
              <a:tr h="478616">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UNIVERSITY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SUBID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TRUE CLASS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PREDICTED CLASS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3188519857"/>
                  </a:ext>
                </a:extLst>
              </a:tr>
              <a:tr h="478616">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Pitt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0050014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154348075"/>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Pitt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0050030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997855412"/>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0050477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1575247461"/>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0050453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2888792306"/>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0050432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1296815878"/>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KKI</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0050791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35161802"/>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KKI</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0050774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2792378992"/>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UCLA_1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0051202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3596027291"/>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UCLA_1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0051255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Control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822213793"/>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UCLA_2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0051294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3136858039"/>
                  </a:ext>
                </a:extLst>
              </a:tr>
              <a:tr h="478616">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UCLA_2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0051301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a:effectLst/>
                          <a:latin typeface="Times New Roman" panose="02020603050405020304" pitchFamily="18" charset="0"/>
                          <a:cs typeface="Times New Roman" panose="02020603050405020304" pitchFamily="18" charset="0"/>
                        </a:rPr>
                        <a:t>Autism</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tc>
                  <a:txBody>
                    <a:bodyPr/>
                    <a:lstStyle/>
                    <a:p>
                      <a:pPr marL="453390" indent="-226695" algn="just">
                        <a:lnSpc>
                          <a:spcPct val="200000"/>
                        </a:lnSpc>
                        <a:spcAft>
                          <a:spcPts val="800"/>
                        </a:spcAft>
                      </a:pPr>
                      <a:r>
                        <a:rPr lang="en-US" sz="2000" dirty="0">
                          <a:effectLst/>
                          <a:latin typeface="Times New Roman" panose="02020603050405020304" pitchFamily="18" charset="0"/>
                          <a:cs typeface="Times New Roman" panose="02020603050405020304" pitchFamily="18" charset="0"/>
                        </a:rPr>
                        <a:t>Autism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955" marR="61955" marT="0" marB="0"/>
                </a:tc>
                <a:extLst>
                  <a:ext uri="{0D108BD9-81ED-4DB2-BD59-A6C34878D82A}">
                    <a16:rowId xmlns:a16="http://schemas.microsoft.com/office/drawing/2014/main" val="2951054457"/>
                  </a:ext>
                </a:extLst>
              </a:tr>
            </a:tbl>
          </a:graphicData>
        </a:graphic>
      </p:graphicFrame>
      <p:sp>
        <p:nvSpPr>
          <p:cNvPr id="6" name="TextBox 5">
            <a:extLst>
              <a:ext uri="{FF2B5EF4-FFF2-40B4-BE49-F238E27FC236}">
                <a16:creationId xmlns:a16="http://schemas.microsoft.com/office/drawing/2014/main" id="{DBC22946-4105-2A6D-739C-909A176AE0C6}"/>
              </a:ext>
            </a:extLst>
          </p:cNvPr>
          <p:cNvSpPr txBox="1"/>
          <p:nvPr/>
        </p:nvSpPr>
        <p:spPr>
          <a:xfrm>
            <a:off x="4123765" y="82252"/>
            <a:ext cx="6669741" cy="369332"/>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Prediction using </a:t>
            </a:r>
            <a:r>
              <a:rPr lang="en-IN" b="1" dirty="0">
                <a:latin typeface="Times New Roman" panose="02020603050405020304" pitchFamily="18" charset="0"/>
                <a:ea typeface="Calibri" panose="020F0502020204030204" pitchFamily="34" charset="0"/>
                <a:cs typeface="Times New Roman" panose="02020603050405020304" pitchFamily="18" charset="0"/>
              </a:rPr>
              <a:t>CNN</a:t>
            </a:r>
            <a:endParaRPr lang="en-IN" dirty="0"/>
          </a:p>
        </p:txBody>
      </p:sp>
    </p:spTree>
    <p:extLst>
      <p:ext uri="{BB962C8B-B14F-4D97-AF65-F5344CB8AC3E}">
        <p14:creationId xmlns:p14="http://schemas.microsoft.com/office/powerpoint/2010/main" val="3425481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B99CDD-23A5-E9B6-BD51-F803C1DF11D0}"/>
              </a:ext>
            </a:extLst>
          </p:cNvPr>
          <p:cNvSpPr txBox="1"/>
          <p:nvPr/>
        </p:nvSpPr>
        <p:spPr>
          <a:xfrm>
            <a:off x="4728322" y="469198"/>
            <a:ext cx="6096000" cy="461665"/>
          </a:xfrm>
          <a:prstGeom prst="rect">
            <a:avLst/>
          </a:prstGeom>
          <a:noFill/>
        </p:spPr>
        <p:txBody>
          <a:bodyPr wrap="square">
            <a:spAutoFit/>
          </a:bodyPr>
          <a:lstStyle/>
          <a:p>
            <a:r>
              <a:rPr lang="en-IN" sz="2400" b="1" i="0" u="none" strike="noStrike" dirty="0">
                <a:solidFill>
                  <a:srgbClr val="161616"/>
                </a:solidFill>
                <a:effectLst/>
                <a:latin typeface="Times New Roman" panose="02020603050405020304" pitchFamily="18" charset="0"/>
              </a:rPr>
              <a:t>CONCLUSION</a:t>
            </a:r>
            <a:endParaRPr lang="en-IN" sz="2400" dirty="0"/>
          </a:p>
        </p:txBody>
      </p:sp>
      <p:sp>
        <p:nvSpPr>
          <p:cNvPr id="5" name="TextBox 4">
            <a:extLst>
              <a:ext uri="{FF2B5EF4-FFF2-40B4-BE49-F238E27FC236}">
                <a16:creationId xmlns:a16="http://schemas.microsoft.com/office/drawing/2014/main" id="{15D496F8-934E-9666-CBB4-0BF39F770528}"/>
              </a:ext>
            </a:extLst>
          </p:cNvPr>
          <p:cNvSpPr txBox="1"/>
          <p:nvPr/>
        </p:nvSpPr>
        <p:spPr>
          <a:xfrm>
            <a:off x="268941" y="1039989"/>
            <a:ext cx="11654118" cy="4146648"/>
          </a:xfrm>
          <a:prstGeom prst="rect">
            <a:avLst/>
          </a:prstGeom>
          <a:noFill/>
        </p:spPr>
        <p:txBody>
          <a:bodyPr wrap="square">
            <a:spAutoFit/>
          </a:bodyPr>
          <a:lstStyle/>
          <a:p>
            <a:pPr marL="796290" indent="-342900" algn="just">
              <a:lnSpc>
                <a:spcPct val="150000"/>
              </a:lnSpc>
              <a:spcAft>
                <a:spcPts val="800"/>
              </a:spcAft>
              <a:buFont typeface="Wingdings" panose="05000000000000000000" pitchFamily="2" charset="2"/>
              <a:buChar char="ü"/>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project has  successfully implemented to predict the presence of the autism spectrum disorder and determine </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whether the person has disorder and provide prior measures to avoid the disease.</a:t>
            </a:r>
          </a:p>
          <a:p>
            <a:pPr marL="796290" indent="-342900" algn="just">
              <a:lnSpc>
                <a:spcPct val="150000"/>
              </a:lnSpc>
              <a:spcAft>
                <a:spcPts val="800"/>
              </a:spcAft>
              <a:buFont typeface="Wingdings" panose="05000000000000000000" pitchFamily="2" charset="2"/>
              <a:buChar char="ü"/>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The datasets are collected from “Autism Brain Imaging Data Exchange I (ABIDE-I)” website and the simple pre-processing technique is followed. </a:t>
            </a:r>
          </a:p>
          <a:p>
            <a:pPr marL="796290" indent="-342900" algn="just">
              <a:lnSpc>
                <a:spcPct val="150000"/>
              </a:lnSpc>
              <a:spcAft>
                <a:spcPts val="800"/>
              </a:spcAft>
              <a:buFont typeface="Wingdings" panose="05000000000000000000" pitchFamily="2" charset="2"/>
              <a:buChar char="ü"/>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The algorithms such as SVM ,CNN and ANN is used to easily determine the presence of the disease. </a:t>
            </a:r>
          </a:p>
          <a:p>
            <a:pPr marL="796290" indent="-342900" algn="just">
              <a:lnSpc>
                <a:spcPct val="150000"/>
              </a:lnSpc>
              <a:spcAft>
                <a:spcPts val="800"/>
              </a:spcAft>
              <a:buFont typeface="Wingdings" panose="05000000000000000000" pitchFamily="2" charset="2"/>
              <a:buChar char="ü"/>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This also help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providing efficient treatment in a most cheap way </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and eventually reduce the time required for finding the disease in the current state. </a:t>
            </a:r>
          </a:p>
          <a:p>
            <a:pPr marL="796290" indent="-342900" algn="just">
              <a:lnSpc>
                <a:spcPct val="150000"/>
              </a:lnSpc>
              <a:spcAft>
                <a:spcPts val="800"/>
              </a:spcAft>
              <a:buFont typeface="Wingdings" panose="05000000000000000000" pitchFamily="2" charset="2"/>
              <a:buChar char="ü"/>
            </a:pP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There is lot of scope to improve the technology as the diagnosis can be done in several means.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172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A90BF5-E079-2C03-7799-1EA35D9F7696}"/>
              </a:ext>
            </a:extLst>
          </p:cNvPr>
          <p:cNvSpPr txBox="1"/>
          <p:nvPr/>
        </p:nvSpPr>
        <p:spPr>
          <a:xfrm>
            <a:off x="466164" y="629335"/>
            <a:ext cx="11259671" cy="2837765"/>
          </a:xfrm>
          <a:prstGeom prst="rect">
            <a:avLst/>
          </a:prstGeom>
          <a:noFill/>
        </p:spPr>
        <p:txBody>
          <a:bodyPr wrap="square">
            <a:spAutoFit/>
          </a:bodyPr>
          <a:lstStyle/>
          <a:p>
            <a:pPr lvl="1" algn="ctr">
              <a:lnSpc>
                <a:spcPct val="150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OVERALL OBJECTIVE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Ø"/>
              <a:tabLst>
                <a:tab pos="2667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determine the presence of ASD using SVM, CNN and ANN algorithms.</a:t>
            </a:r>
          </a:p>
          <a:p>
            <a:pPr marL="800100" lvl="1" indent="-342900" algn="just">
              <a:lnSpc>
                <a:spcPct val="150000"/>
              </a:lnSpc>
              <a:spcAft>
                <a:spcPts val="800"/>
              </a:spcAft>
              <a:buFont typeface="Wingdings" panose="05000000000000000000" pitchFamily="2" charset="2"/>
              <a:buChar char="Ø"/>
              <a:tabLst>
                <a:tab pos="2667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Use ABIDE (Autism Brain Imaging Data Exchange) dataset for the detection of autism spectrum disorder.</a:t>
            </a:r>
          </a:p>
          <a:p>
            <a:pPr marL="800100" lvl="1" indent="-342900" algn="just">
              <a:lnSpc>
                <a:spcPct val="150000"/>
              </a:lnSpc>
              <a:spcAft>
                <a:spcPts val="800"/>
              </a:spcAft>
              <a:buFont typeface="Wingdings" panose="05000000000000000000" pitchFamily="2" charset="2"/>
              <a:buChar char="Ø"/>
              <a:tabLst>
                <a:tab pos="2667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help in effective diagnosis of disease with higher accuracy.</a:t>
            </a:r>
          </a:p>
        </p:txBody>
      </p:sp>
    </p:spTree>
    <p:extLst>
      <p:ext uri="{BB962C8B-B14F-4D97-AF65-F5344CB8AC3E}">
        <p14:creationId xmlns:p14="http://schemas.microsoft.com/office/powerpoint/2010/main" val="1017165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37809-7E46-FF8B-80C1-10B9019151DE}"/>
              </a:ext>
            </a:extLst>
          </p:cNvPr>
          <p:cNvSpPr txBox="1"/>
          <p:nvPr/>
        </p:nvSpPr>
        <p:spPr>
          <a:xfrm>
            <a:off x="4494680" y="429418"/>
            <a:ext cx="2649070" cy="477054"/>
          </a:xfrm>
          <a:prstGeom prst="rect">
            <a:avLst/>
          </a:prstGeom>
          <a:noFill/>
        </p:spPr>
        <p:txBody>
          <a:bodyPr wrap="square">
            <a:spAutoFit/>
          </a:bodyPr>
          <a:lstStyle/>
          <a:p>
            <a:r>
              <a:rPr lang="en-IN" sz="2500" b="1" i="0" u="none" strike="noStrike" dirty="0">
                <a:solidFill>
                  <a:srgbClr val="161616"/>
                </a:solidFill>
                <a:effectLst/>
                <a:latin typeface="Times New Roman" panose="02020603050405020304" pitchFamily="18" charset="0"/>
              </a:rPr>
              <a:t>FUTURE WORK</a:t>
            </a:r>
            <a:endParaRPr lang="en-IN" sz="2500" dirty="0"/>
          </a:p>
        </p:txBody>
      </p:sp>
      <p:sp>
        <p:nvSpPr>
          <p:cNvPr id="5" name="TextBox 4">
            <a:extLst>
              <a:ext uri="{FF2B5EF4-FFF2-40B4-BE49-F238E27FC236}">
                <a16:creationId xmlns:a16="http://schemas.microsoft.com/office/drawing/2014/main" id="{29EBECF3-9E0D-1C79-C0E1-3176BF9CA423}"/>
              </a:ext>
            </a:extLst>
          </p:cNvPr>
          <p:cNvSpPr txBox="1"/>
          <p:nvPr/>
        </p:nvSpPr>
        <p:spPr>
          <a:xfrm>
            <a:off x="323290" y="1056191"/>
            <a:ext cx="10991850" cy="3290260"/>
          </a:xfrm>
          <a:prstGeom prst="rect">
            <a:avLst/>
          </a:prstGeom>
          <a:noFill/>
        </p:spPr>
        <p:txBody>
          <a:bodyPr wrap="square">
            <a:spAutoFit/>
          </a:bodyPr>
          <a:lstStyle/>
          <a:p>
            <a:pPr marL="796290" indent="-342900" algn="just">
              <a:lnSpc>
                <a:spcPct val="150000"/>
              </a:lnSpc>
              <a:spcAft>
                <a:spcPts val="800"/>
              </a:spcAft>
              <a:buFont typeface="Wingdings" panose="05000000000000000000" pitchFamily="2" charset="2"/>
              <a:buChar char="ü"/>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In the coming future, the application of the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autism spectrum disorder</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cs typeface="Times New Roman" panose="02020603050405020304" pitchFamily="18" charset="0"/>
              </a:rPr>
              <a:t>can</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be reviewed to determine technology in the healthcare ﬁeld and it can promote for detecting the disease with more accuracy.</a:t>
            </a:r>
          </a:p>
          <a:p>
            <a:pPr marL="796290" indent="-342900" algn="just">
              <a:lnSpc>
                <a:spcPct val="150000"/>
              </a:lnSpc>
              <a:spcAft>
                <a:spcPts val="800"/>
              </a:spcAft>
              <a:buFont typeface="Wingdings" panose="05000000000000000000" pitchFamily="2" charset="2"/>
              <a:buChar char="ü"/>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In medical field they have more chance to develop or convert this project in many ways. </a:t>
            </a:r>
          </a:p>
          <a:p>
            <a:pPr marL="796290" indent="-342900" algn="just">
              <a:lnSpc>
                <a:spcPct val="150000"/>
              </a:lnSpc>
              <a:spcAft>
                <a:spcPts val="800"/>
              </a:spcAft>
              <a:buFont typeface="Wingdings" panose="05000000000000000000" pitchFamily="2" charset="2"/>
              <a:buChar char="ü"/>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Thus, this project has an efficient scope in coming future where manual predicting can be converted to computerized production in a cheap way.</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5149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01914-6004-C1E4-AEDA-C94154FBBB25}"/>
              </a:ext>
            </a:extLst>
          </p:cNvPr>
          <p:cNvSpPr txBox="1"/>
          <p:nvPr/>
        </p:nvSpPr>
        <p:spPr>
          <a:xfrm>
            <a:off x="116541" y="995940"/>
            <a:ext cx="11707905" cy="5023426"/>
          </a:xfrm>
          <a:prstGeom prst="rect">
            <a:avLst/>
          </a:prstGeom>
          <a:noFill/>
        </p:spPr>
        <p:txBody>
          <a:bodyPr wrap="square">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[1]</a:t>
            </a:r>
            <a:r>
              <a:rPr lang="en-IN" sz="1800" kern="100" dirty="0">
                <a:solidFill>
                  <a:srgbClr val="37393C"/>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Baranwal</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and M. Vanitha, (2020), “Autistic spectrum disorder screening: Prediction with machine learning models,” 2020 International Conference on Emerging Trends in Information Technology and Engineering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ic</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-ETITE), 2020, pp. 1–7.</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 A.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Chorianopoulou</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E.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Tzinis</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E.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Iosif</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Papoulidi</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C.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Papailiou</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and A. Potamianos, (2017), “Engagement detection for children with autism spectrum disorder,” 2017 IEEE International Conference on Acoustics, Speech and Signal Processing (ICASSP), 2017, pp. 5055–5059.</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[3] A. Puli and A.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Kushki</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(2020), Toward automatic anxiety detection in autism: A real-time algorithm for detecting physiological arousal in the presence of motion, </a:t>
            </a:r>
            <a:r>
              <a:rPr lang="en-IN" sz="1800" i="1"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IEEE Trans. Biomed. Eng.</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vol. 67, no. 3, pp. 646–657.</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[4] A. Sharma and P. </a:t>
            </a:r>
            <a:r>
              <a:rPr lang="en-IN" sz="1800" kern="1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Tanwar</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(2020), “Deep analysis of autism spectrum disorder detection techniques,” 2020 International Conference on Intelligent Engineering and Management (ICIEM), 2020, pp. 455–459.</a:t>
            </a: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1800" b="0" i="0"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[5] A. Z. Guo, (2023), Automated autism detection based on characterizing observable patterns from photos, </a:t>
            </a:r>
            <a:r>
              <a:rPr kumimoji="0" lang="en-IN" sz="1800" b="0" i="1"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IEEE Trans. Affect. </a:t>
            </a:r>
            <a:r>
              <a:rPr kumimoji="0" lang="en-IN" sz="1800" b="0" i="1" u="none" strike="noStrike" kern="1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Comput</a:t>
            </a:r>
            <a:r>
              <a:rPr kumimoji="0" lang="en-IN" sz="1800" b="0" i="1"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a:t>
            </a:r>
            <a:r>
              <a:rPr kumimoji="0" lang="en-IN" sz="1800" b="0" i="0"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 vol. 14, no. 1, pp. 836–841.</a:t>
            </a:r>
          </a:p>
        </p:txBody>
      </p:sp>
      <p:sp>
        <p:nvSpPr>
          <p:cNvPr id="5" name="TextBox 4">
            <a:extLst>
              <a:ext uri="{FF2B5EF4-FFF2-40B4-BE49-F238E27FC236}">
                <a16:creationId xmlns:a16="http://schemas.microsoft.com/office/drawing/2014/main" id="{368C066F-B90A-9BFF-B33B-1E0393FE5E64}"/>
              </a:ext>
            </a:extLst>
          </p:cNvPr>
          <p:cNvSpPr txBox="1"/>
          <p:nvPr/>
        </p:nvSpPr>
        <p:spPr>
          <a:xfrm>
            <a:off x="2922493" y="251486"/>
            <a:ext cx="6096000" cy="587148"/>
          </a:xfrm>
          <a:prstGeom prst="rect">
            <a:avLst/>
          </a:prstGeom>
          <a:noFill/>
        </p:spPr>
        <p:txBody>
          <a:bodyPr wrap="square">
            <a:spAutoFit/>
          </a:bodyPr>
          <a:lstStyle/>
          <a:p>
            <a:pPr algn="ct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Latha" panose="020B0604020202020204" pitchFamily="34" charset="0"/>
              </a:rPr>
              <a:t>REFERENCES</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70946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C885F-D8B3-3790-D436-FD4D0D1D5A9B}"/>
              </a:ext>
            </a:extLst>
          </p:cNvPr>
          <p:cNvSpPr txBox="1"/>
          <p:nvPr/>
        </p:nvSpPr>
        <p:spPr>
          <a:xfrm>
            <a:off x="268941" y="586624"/>
            <a:ext cx="11654118" cy="4926157"/>
          </a:xfrm>
          <a:prstGeom prst="rect">
            <a:avLst/>
          </a:prstGeom>
          <a:noFill/>
        </p:spPr>
        <p:txBody>
          <a:bodyPr wrap="square">
            <a:spAutoFit/>
          </a:bodyPr>
          <a:lstStyle/>
          <a:p>
            <a:pPr algn="just">
              <a:lnSpc>
                <a:spcPct val="150000"/>
              </a:lnSpc>
              <a:spcAft>
                <a:spcPts val="800"/>
              </a:spcAft>
            </a:pPr>
            <a:r>
              <a:rPr kumimoji="0" lang="en-IN" sz="1800" b="0" i="0"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[6] D. D. Jemima, A. G. </a:t>
            </a:r>
            <a:r>
              <a:rPr kumimoji="0" lang="en-IN" sz="1800" b="0" i="0" u="none" strike="noStrike" kern="1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Selvarani</a:t>
            </a:r>
            <a:r>
              <a:rPr kumimoji="0" lang="en-IN" sz="1800" b="0" i="0" u="none" strike="noStrike" kern="1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Latha" panose="020B0604020202020204" pitchFamily="34" charset="0"/>
              </a:rPr>
              <a:t>, and J. D. Louis Lovenia, (2021), “A study on diagnosis of autism spectrum disorder for children,” 2021 3rd International Conference on Signal Processing and Communication (ICPSC), 2021, pp. 547–551.</a:t>
            </a:r>
            <a:endParaRPr lang="en-IN" sz="1800" kern="100" dirty="0">
              <a:solidFill>
                <a:srgbClr val="37393C"/>
              </a:solidFill>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solidFill>
                  <a:srgbClr val="37393C"/>
                </a:solidFill>
                <a:effectLst/>
                <a:latin typeface="Times New Roman" panose="02020603050405020304" pitchFamily="18" charset="0"/>
                <a:ea typeface="Calibri" panose="020F0502020204030204" pitchFamily="34" charset="0"/>
                <a:cs typeface="Latha" panose="020B0604020202020204" pitchFamily="34" charset="0"/>
              </a:rPr>
              <a:t>[7]</a:t>
            </a: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H. Zhao, A. R. Swanson, A. S. </a:t>
            </a:r>
            <a:r>
              <a:rPr lang="en-IN" sz="1800" kern="0" dirty="0" err="1">
                <a:effectLst/>
                <a:latin typeface="Times New Roman" panose="02020603050405020304" pitchFamily="18" charset="0"/>
                <a:ea typeface="Times New Roman" panose="02020603050405020304" pitchFamily="18" charset="0"/>
                <a:cs typeface="Latha" panose="020B0604020202020204" pitchFamily="34" charset="0"/>
              </a:rPr>
              <a:t>Weitlauf</a:t>
            </a: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Z. E. Warren, and N. Sarkar, (2018), Hand-in-hand: A Communication-Enhancement collaborative virtual reality system for promoting social interaction in children with autism spectrum disorders, </a:t>
            </a:r>
            <a:r>
              <a:rPr lang="en-IN" sz="1800" i="1" kern="0" dirty="0">
                <a:effectLst/>
                <a:latin typeface="Times New Roman" panose="02020603050405020304" pitchFamily="18" charset="0"/>
                <a:ea typeface="Times New Roman" panose="02020603050405020304" pitchFamily="18" charset="0"/>
                <a:cs typeface="Latha" panose="020B0604020202020204" pitchFamily="34" charset="0"/>
              </a:rPr>
              <a:t>IEEE Trans. Hum. Mach. Syst.</a:t>
            </a:r>
            <a:r>
              <a:rPr lang="en-IN" sz="1800" kern="0" dirty="0">
                <a:effectLst/>
                <a:latin typeface="Times New Roman" panose="02020603050405020304" pitchFamily="18" charset="0"/>
                <a:ea typeface="Times New Roman" panose="02020603050405020304" pitchFamily="18" charset="0"/>
                <a:cs typeface="Latha" panose="020B0604020202020204" pitchFamily="34" charset="0"/>
              </a:rPr>
              <a:t>, vol. 48, no. 2, pp. 136–148.</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[8] L. Zhang et al., (2021), Design of an intelligent agent to measure collaboration and verbal-communication skills of children with autism spectrum disorder in collaborative puzzle games, </a:t>
            </a:r>
            <a:r>
              <a:rPr lang="en-IN" sz="1800" i="1" kern="100" dirty="0">
                <a:effectLst/>
                <a:latin typeface="Times New Roman" panose="02020603050405020304" pitchFamily="18" charset="0"/>
                <a:ea typeface="Calibri" panose="020F0502020204030204" pitchFamily="34" charset="0"/>
                <a:cs typeface="Latha" panose="020B0604020202020204" pitchFamily="34" charset="0"/>
              </a:rPr>
              <a:t>IEEE Trans. Learn. Technol</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vol. 14, no. 3, pp. 338–352.</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[9] M. B. Mohammed, L.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Salsabil</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M. Shahriar, S. S.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Tanaaz</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and A.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Fahmin</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(2021), “Identification of autism spectrum disorder through feature selection-based machine learning,” 2021 24th International Conference on Computer and Information Technology (ICCIT), 2021, pp. 1–6.</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519352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CA348-B0D6-F6C6-2486-1DFD28AA6FA2}"/>
              </a:ext>
            </a:extLst>
          </p:cNvPr>
          <p:cNvSpPr txBox="1"/>
          <p:nvPr/>
        </p:nvSpPr>
        <p:spPr>
          <a:xfrm>
            <a:off x="575982" y="585602"/>
            <a:ext cx="11040035" cy="3992568"/>
          </a:xfrm>
          <a:prstGeom prst="rect">
            <a:avLst/>
          </a:prstGeom>
          <a:noFill/>
        </p:spPr>
        <p:txBody>
          <a:bodyPr wrap="square">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[10] M.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Ingalhalikar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S. Shinde, A.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Karmarkar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Rajan</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D.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Rangaprakash</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and G. Deshpande, (2021), Functional connectivity-based prediction of autism on site harmonized ABIDE dataset, </a:t>
            </a:r>
            <a:r>
              <a:rPr lang="en-IN" sz="1800" i="1" kern="100" dirty="0">
                <a:effectLst/>
                <a:latin typeface="Times New Roman" panose="02020603050405020304" pitchFamily="18" charset="0"/>
                <a:ea typeface="Calibri" panose="020F0502020204030204" pitchFamily="34" charset="0"/>
                <a:cs typeface="Latha" panose="020B0604020202020204" pitchFamily="34" charset="0"/>
              </a:rPr>
              <a:t>IEEE Trans. Biomed. Eng</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vol. 68, no. 12, pp. 3628–3637.</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[11] N.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Talebi</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 M.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Nasrabadi</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 Mohammad-Rezazadeh, and R. Coben, (2019), NCREANN: Nonlinear Causal Relationship Estimation by Artificial Neural Network; Applied for autism connectivity study, </a:t>
            </a:r>
            <a:r>
              <a:rPr lang="en-IN" sz="1800" i="1" kern="100" dirty="0">
                <a:effectLst/>
                <a:latin typeface="Times New Roman" panose="02020603050405020304" pitchFamily="18" charset="0"/>
                <a:ea typeface="Calibri" panose="020F0502020204030204" pitchFamily="34" charset="0"/>
                <a:cs typeface="Latha" panose="020B0604020202020204" pitchFamily="34" charset="0"/>
              </a:rPr>
              <a:t>IEEE Trans. Med. Imaging, vol.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38, no. 12, pp. 2883–2890.</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pPr>
            <a:r>
              <a:rPr lang="en-IN" sz="1800" dirty="0">
                <a:effectLst/>
                <a:latin typeface="Times New Roman" panose="02020603050405020304" pitchFamily="18" charset="0"/>
                <a:ea typeface="Calibri" panose="020F0502020204030204" pitchFamily="34" charset="0"/>
              </a:rPr>
              <a:t>[12] N. Zaman, J. </a:t>
            </a:r>
            <a:r>
              <a:rPr lang="en-IN" sz="1800" dirty="0" err="1">
                <a:effectLst/>
                <a:latin typeface="Times New Roman" panose="02020603050405020304" pitchFamily="18" charset="0"/>
                <a:ea typeface="Calibri" panose="020F0502020204030204" pitchFamily="34" charset="0"/>
              </a:rPr>
              <a:t>Ferdus</a:t>
            </a:r>
            <a:r>
              <a:rPr lang="en-IN" sz="1800" dirty="0">
                <a:effectLst/>
                <a:latin typeface="Times New Roman" panose="02020603050405020304" pitchFamily="18" charset="0"/>
                <a:ea typeface="Calibri" panose="020F0502020204030204" pitchFamily="34" charset="0"/>
              </a:rPr>
              <a:t>, and A. Sattar, (2021), “autism spectrum disorder detection using machine learning approach,” 2021 12th International Conference on Computing Communication and Networking Technologies (ICCCNT), 2021, pp. 1–6.</a:t>
            </a:r>
            <a:endParaRPr lang="en-IN" dirty="0"/>
          </a:p>
        </p:txBody>
      </p:sp>
    </p:spTree>
    <p:extLst>
      <p:ext uri="{BB962C8B-B14F-4D97-AF65-F5344CB8AC3E}">
        <p14:creationId xmlns:p14="http://schemas.microsoft.com/office/powerpoint/2010/main" val="376089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1699626902"/>
              </p:ext>
            </p:extLst>
          </p:nvPr>
        </p:nvGraphicFramePr>
        <p:xfrm>
          <a:off x="562707" y="923925"/>
          <a:ext cx="11221253" cy="5297434"/>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26698">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85368">
                <a:tc>
                  <a:txBody>
                    <a:bodyPr/>
                    <a:lstStyle/>
                    <a:p>
                      <a:r>
                        <a:rPr lang="en-US" sz="1400" dirty="0"/>
                        <a:t>Autistic Spectrum Disorder Screening: Prediction with Machine Learning Models[2020]</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r>
                        <a:rPr lang="en-IN" sz="1400" dirty="0"/>
                        <a:t>Astha </a:t>
                      </a:r>
                      <a:r>
                        <a:rPr lang="en-IN" sz="1400" dirty="0" err="1"/>
                        <a:t>Baranwal</a:t>
                      </a:r>
                      <a:r>
                        <a:rPr lang="en-IN" sz="1400" dirty="0"/>
                        <a:t>, Vanitha M.</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r>
                        <a:rPr lang="en-US" sz="1400" dirty="0"/>
                        <a:t>Artificial Neural Networks (ANN), Random Forest, Logistic Regression, Decision Tree and Support Vector Machines (SVM)</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l"/>
                      <a:r>
                        <a:rPr lang="en-US" sz="1400" b="0" i="0" kern="1200" dirty="0">
                          <a:solidFill>
                            <a:schemeClr val="tx1"/>
                          </a:solidFill>
                          <a:effectLst/>
                          <a:latin typeface="+mn-lt"/>
                          <a:ea typeface="+mn-ea"/>
                          <a:cs typeface="+mn-cs"/>
                        </a:rPr>
                        <a:t>Machine learning models for Autism Spectrum Disorder (ASD) screening can improve accuracy and efficiency, leading to early detection and intervention.</a:t>
                      </a:r>
                      <a:endParaRPr lang="en-US" sz="1400" b="0" dirty="0">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r>
                        <a:rPr lang="en-US" sz="1400" b="0" i="0" kern="1200" dirty="0">
                          <a:solidFill>
                            <a:schemeClr val="tx1"/>
                          </a:solidFill>
                          <a:effectLst/>
                          <a:latin typeface="+mn-lt"/>
                          <a:ea typeface="+mn-ea"/>
                          <a:cs typeface="+mn-cs"/>
                        </a:rPr>
                        <a:t>These models can be prone to bias and inaccurate results if trained on biased or incomplete data. Lack of interpretability is also a limitation in sensitive medical contexts.</a:t>
                      </a:r>
                      <a:endParaRPr lang="en-US" sz="1400" dirty="0">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85368">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Engagement Detection For Children With Autism Spectrum Disorder[2017]</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err="1"/>
                        <a:t>Arodami</a:t>
                      </a:r>
                      <a:r>
                        <a:rPr lang="en-IN" sz="1400" dirty="0"/>
                        <a:t> </a:t>
                      </a:r>
                      <a:r>
                        <a:rPr lang="en-IN" sz="1400" dirty="0" err="1"/>
                        <a:t>Chorianopoulou</a:t>
                      </a:r>
                      <a:r>
                        <a:rPr lang="en-IN" sz="1400" dirty="0"/>
                        <a:t> , </a:t>
                      </a:r>
                      <a:r>
                        <a:rPr lang="en-IN" sz="1400" dirty="0" err="1"/>
                        <a:t>Efthymios</a:t>
                      </a:r>
                      <a:r>
                        <a:rPr lang="en-IN" sz="1400" dirty="0"/>
                        <a:t> </a:t>
                      </a:r>
                      <a:r>
                        <a:rPr lang="en-IN" sz="1400" dirty="0" err="1"/>
                        <a:t>Tzinis</a:t>
                      </a:r>
                      <a:r>
                        <a:rPr lang="en-IN" sz="1400" dirty="0"/>
                        <a:t> , Elias </a:t>
                      </a:r>
                      <a:r>
                        <a:rPr lang="en-IN" sz="1400" dirty="0" err="1"/>
                        <a:t>Iosif</a:t>
                      </a:r>
                      <a:r>
                        <a:rPr lang="en-IN" sz="1400" dirty="0"/>
                        <a:t>, </a:t>
                      </a:r>
                      <a:r>
                        <a:rPr lang="en-IN" sz="1400" dirty="0" err="1"/>
                        <a:t>Asimenia</a:t>
                      </a:r>
                      <a:r>
                        <a:rPr lang="en-IN" sz="1400" dirty="0"/>
                        <a:t> </a:t>
                      </a:r>
                      <a:r>
                        <a:rPr lang="en-IN" sz="1400" dirty="0" err="1"/>
                        <a:t>Papoulidi</a:t>
                      </a:r>
                      <a:r>
                        <a:rPr lang="en-IN" sz="1400" dirty="0"/>
                        <a:t> , Christina </a:t>
                      </a:r>
                      <a:r>
                        <a:rPr lang="en-IN" sz="1400" dirty="0" err="1"/>
                        <a:t>Papailiou</a:t>
                      </a:r>
                      <a:r>
                        <a:rPr lang="en-IN" sz="1400" dirty="0"/>
                        <a:t> , Alexandros Potamianos</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US" sz="1400" dirty="0"/>
                        <a:t>Artificial Neural Networks (ANN), Random Forest, Hidden Markov Models (HMM) and Support Vector Machines (SVM)</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b="0" i="0" kern="1200" dirty="0">
                          <a:solidFill>
                            <a:schemeClr val="tx1"/>
                          </a:solidFill>
                          <a:effectLst/>
                          <a:latin typeface="+mn-lt"/>
                          <a:ea typeface="+mn-ea"/>
                          <a:cs typeface="+mn-cs"/>
                        </a:rPr>
                        <a:t>Engagement detection can provide valuable insights into the social interactions and learning experiences of children with Autism Spectrum Disorder (ASD), aiding in personalized interventions.</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The accuracy and reliability of engagement detection systems may vary, leading to potential misinterpretation of engagement levels and inappropriate interventions.</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91DE369-785B-28AD-B722-4A7F951032A0}"/>
              </a:ext>
            </a:extLst>
          </p:cNvPr>
          <p:cNvSpPr txBox="1"/>
          <p:nvPr/>
        </p:nvSpPr>
        <p:spPr>
          <a:xfrm>
            <a:off x="2761129" y="247914"/>
            <a:ext cx="6096000" cy="463397"/>
          </a:xfrm>
          <a:prstGeom prst="rect">
            <a:avLst/>
          </a:prstGeom>
          <a:noFill/>
        </p:spPr>
        <p:txBody>
          <a:bodyPr wrap="square">
            <a:spAutoFit/>
          </a:bodyPr>
          <a:lstStyle/>
          <a:p>
            <a:pPr algn="ctr">
              <a:lnSpc>
                <a:spcPct val="150000"/>
              </a:lnSpc>
              <a:spcAft>
                <a:spcPts val="800"/>
              </a:spcAft>
            </a:pPr>
            <a:r>
              <a:rPr lang="en-US" sz="1800" b="1" kern="100" dirty="0">
                <a:effectLst/>
                <a:latin typeface="Times New Roman" panose="02020603050405020304" pitchFamily="18" charset="0"/>
                <a:ea typeface="Times New Roman" panose="02020603050405020304" pitchFamily="18" charset="0"/>
                <a:cs typeface="Latha" panose="020B0604020202020204" pitchFamily="34" charset="0"/>
              </a:rPr>
              <a:t>LITERATURE SURVEY</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89311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3958926877"/>
              </p:ext>
            </p:extLst>
          </p:nvPr>
        </p:nvGraphicFramePr>
        <p:xfrm>
          <a:off x="485373" y="734961"/>
          <a:ext cx="11221253" cy="5181599"/>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15181">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209">
                <a:tc>
                  <a:txBody>
                    <a:bodyPr/>
                    <a:lstStyle/>
                    <a:p>
                      <a:r>
                        <a:rPr lang="en-US" sz="1400" dirty="0"/>
                        <a:t>Toward automatic anxiety detection in autism: A real-time algorithm for detecting physiological arousal in the presence of motion[2020]</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r>
                        <a:rPr lang="fi-FI" sz="1400" dirty="0"/>
                        <a:t>A. Puli and A. Kushki</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r>
                        <a:rPr lang="en-US" sz="1400" dirty="0"/>
                        <a:t>Convolutional Neural Networks (CNN), Random Forest, Long Short-Term Memory (LSTM) Networks and Support Vector Machines (SVM)</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algn="l"/>
                      <a:r>
                        <a:rPr lang="en-US" sz="1400" b="0" i="0" kern="1200" dirty="0">
                          <a:solidFill>
                            <a:schemeClr val="tx1"/>
                          </a:solidFill>
                          <a:effectLst/>
                          <a:latin typeface="+mn-lt"/>
                          <a:ea typeface="+mn-ea"/>
                          <a:cs typeface="+mn-cs"/>
                        </a:rPr>
                        <a:t>Real-time algorithm enables automatic anxiety detection in individuals with autism even in the presence of motion.</a:t>
                      </a:r>
                      <a:endParaRPr lang="en-US" sz="1400" b="0" dirty="0">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lvl="0"/>
                      <a:r>
                        <a:rPr lang="en-US" sz="1400" b="0" i="0" kern="1200" dirty="0">
                          <a:solidFill>
                            <a:schemeClr val="tx1"/>
                          </a:solidFill>
                          <a:effectLst/>
                          <a:latin typeface="+mn-lt"/>
                          <a:ea typeface="+mn-ea"/>
                          <a:cs typeface="+mn-cs"/>
                        </a:rPr>
                        <a:t>Real-time algorithm enables automatic anxiety detection in individuals with autism even in the presence of motion.</a:t>
                      </a:r>
                      <a:endParaRPr lang="en-US" sz="1400" dirty="0">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33209">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Deep analysis of autism spectrum disorder detection techniques[2020]</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A. Sharma and P. </a:t>
                      </a:r>
                      <a:r>
                        <a:rPr lang="en-US" sz="1400" dirty="0" err="1"/>
                        <a:t>Tanwar</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US" sz="1400" dirty="0"/>
                        <a:t>Convolutional Neural Networks (CNN), Recursive Feature Elimination (RFE), Hidden Markov Models (HMM) and Support Vector Machines (SVM)</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b="0" i="0" kern="1200" dirty="0">
                          <a:solidFill>
                            <a:schemeClr val="tx1"/>
                          </a:solidFill>
                          <a:effectLst/>
                          <a:latin typeface="+mn-lt"/>
                          <a:ea typeface="+mn-ea"/>
                          <a:cs typeface="+mn-cs"/>
                        </a:rPr>
                        <a:t>Deep analysis of autism spectrum disorder detection techniques enables more accurate and early identification of individuals on the spectrum, facilitating timely intervention and support.</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Deep analysis of autism spectrum disorder detection techniques may raise concerns about privacy and ethical implications related to the collection and analysis of sensitive personal data.</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534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2361986180"/>
              </p:ext>
            </p:extLst>
          </p:nvPr>
        </p:nvGraphicFramePr>
        <p:xfrm>
          <a:off x="485373" y="734961"/>
          <a:ext cx="11221253" cy="5181599"/>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15181">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209">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Automated Autism Detection based on Characterizing Observable Patterns from Photos [2020] </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a:t>Alice Z. </a:t>
                      </a:r>
                      <a:r>
                        <a:rPr lang="en-IN" sz="1400" dirty="0" err="1"/>
                        <a:t>Guo</a:t>
                      </a:r>
                      <a:r>
                        <a:rPr lang="en-IN" sz="1400" dirty="0"/>
                        <a:t> </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a:t>Observable Patterns from Photos</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Several features are proposed to characterize the observable behaviors for ASD with experimental validations.</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The lack of explanation problem may raise doubts to the patients, since it is difficult to persuade or convince them without explanations that they are diagnosed with the ASD.</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33209">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A study on diagnosis of autism spectrum disorder for children[2021]</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a:t>D. D. Jemima, A. G. </a:t>
                      </a:r>
                      <a:r>
                        <a:rPr lang="en-IN" sz="1400" dirty="0" err="1"/>
                        <a:t>Selvarani</a:t>
                      </a:r>
                      <a:r>
                        <a:rPr lang="en-IN" sz="1400" dirty="0"/>
                        <a:t>, and J. D. Louis Lovenia</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US" sz="1400" dirty="0"/>
                        <a:t>Artificial Neural Networks (ANN), Random Forest, Logistic Regression, Decision Tree and Support Vector Machines (SVM)</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b="0" i="0" kern="1200" dirty="0">
                          <a:solidFill>
                            <a:schemeClr val="tx1"/>
                          </a:solidFill>
                          <a:effectLst/>
                          <a:latin typeface="+mn-lt"/>
                          <a:ea typeface="+mn-ea"/>
                          <a:cs typeface="+mn-cs"/>
                        </a:rPr>
                        <a:t>Provides valuable insights into early diagnosis methods for autism spectrum disorder, potentially enabling timely interventions and support for affected children.</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Limited sample size and scope may limit the generalizability of the study's findings to a broader population of children with autism spectrum disorder.</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649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2082803208"/>
              </p:ext>
            </p:extLst>
          </p:nvPr>
        </p:nvGraphicFramePr>
        <p:xfrm>
          <a:off x="485373" y="906411"/>
          <a:ext cx="11221253" cy="5181599"/>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15181">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cs typeface="Calibri" panose="020F0502020204030204" pitchFamily="34" charset="0"/>
                        </a:rPr>
                        <a:t>AUTHOR NAME</a:t>
                      </a:r>
                      <a:endPar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209">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Hand-in-Hand: A Communication-Enhancement Collaborative Virtual Reality System for Promoting Social Interaction in Children With Autism Spectrum Disorders [2018] </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err="1"/>
                        <a:t>Huan</a:t>
                      </a:r>
                      <a:r>
                        <a:rPr lang="en-IN" sz="1400" dirty="0"/>
                        <a:t> Zhao, Amy R. Swanson, Amy S. </a:t>
                      </a:r>
                      <a:r>
                        <a:rPr lang="en-IN" sz="1400" dirty="0" err="1"/>
                        <a:t>Weitlauf</a:t>
                      </a:r>
                      <a:r>
                        <a:rPr lang="en-IN" sz="1400" dirty="0"/>
                        <a:t>, Zachary E. Warren, and </a:t>
                      </a:r>
                      <a:r>
                        <a:rPr lang="en-IN" sz="1400" dirty="0" err="1"/>
                        <a:t>Nilanjan</a:t>
                      </a:r>
                      <a:r>
                        <a:rPr lang="en-IN" sz="1400" dirty="0"/>
                        <a:t> Sarkar, Senior Member, IEEE</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a:t>A</a:t>
                      </a:r>
                      <a:r>
                        <a:rPr lang="en-IN" sz="1400" baseline="0" dirty="0"/>
                        <a:t> </a:t>
                      </a:r>
                      <a:r>
                        <a:rPr lang="en-IN" sz="1400" dirty="0"/>
                        <a:t>novel collaborative virtual environment (CVE)-based social interaction platform </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The results of a feasibility study with 12 children with ASD and 12 typically developing peers show that this system was well accepted by both the children with and without ASD.</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It is difficult to implement complex flexible interaction similar to peer-based interaction within traditional VR-based paradigms.</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33209">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Design of an Intelligent Agent to Measure Collaboration and Verbal-Communication Skills of Children with Autism Spectrum Disorder in Collaborative Puzzle Games [2020]</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IN" sz="1400" dirty="0" err="1"/>
                        <a:t>Lian</a:t>
                      </a:r>
                      <a:r>
                        <a:rPr lang="en-IN" sz="1400" dirty="0"/>
                        <a:t> Zhang, </a:t>
                      </a:r>
                      <a:r>
                        <a:rPr lang="en-IN" sz="1400" dirty="0" err="1"/>
                        <a:t>Ashwaq</a:t>
                      </a:r>
                      <a:r>
                        <a:rPr lang="en-IN" sz="1400" dirty="0"/>
                        <a:t> Z. </a:t>
                      </a:r>
                      <a:r>
                        <a:rPr lang="en-IN" sz="1400" dirty="0" err="1"/>
                        <a:t>Amat</a:t>
                      </a:r>
                      <a:r>
                        <a:rPr lang="en-IN" sz="1400" dirty="0"/>
                        <a:t>, </a:t>
                      </a:r>
                      <a:r>
                        <a:rPr lang="en-IN" sz="1400" dirty="0" err="1"/>
                        <a:t>Huan</a:t>
                      </a:r>
                      <a:r>
                        <a:rPr lang="en-IN" sz="1400" dirty="0"/>
                        <a:t> Zhao, Amy Swanson, Amy </a:t>
                      </a:r>
                      <a:r>
                        <a:rPr lang="en-IN" sz="1400" dirty="0" err="1"/>
                        <a:t>Weitlauf</a:t>
                      </a:r>
                      <a:r>
                        <a:rPr lang="en-IN" sz="1400" dirty="0"/>
                        <a:t>, Zachary Warren, and </a:t>
                      </a:r>
                      <a:r>
                        <a:rPr lang="en-IN" sz="1400" dirty="0" err="1"/>
                        <a:t>Nilanjan</a:t>
                      </a:r>
                      <a:r>
                        <a:rPr lang="en-IN" sz="1400" dirty="0"/>
                        <a:t> Sarkar, Senior Member, IEEE</a:t>
                      </a:r>
                      <a:endParaRPr kumimoji="0" lang="en-US" sz="1400" b="0" i="0" u="none" strike="noStrike" cap="none" normalizeH="0" baseline="0" dirty="0">
                        <a:ln>
                          <a:noFill/>
                        </a:ln>
                        <a:solidFill>
                          <a:srgbClr val="000000"/>
                        </a:solidFill>
                        <a:effectLst/>
                        <a:latin typeface="+mn-lt"/>
                        <a:cs typeface="Arial" panose="020B060402020209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Measure Collaboration and Verbal-Communication Skills</a:t>
                      </a:r>
                      <a:endParaRPr kumimoji="0" lang="en-US" sz="1400" b="0" i="0" u="none" strike="noStrike" cap="none" normalizeH="0" baseline="0" dirty="0">
                        <a:ln>
                          <a:noFill/>
                        </a:ln>
                        <a:solidFill>
                          <a:srgbClr val="000000"/>
                        </a:solidFill>
                        <a:effectLst/>
                        <a:latin typeface="+mn-lt"/>
                        <a:cs typeface="Times New Roman" panose="0202050305040509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lvl="0" algn="just"/>
                      <a:r>
                        <a:rPr lang="en-US" sz="1400" dirty="0"/>
                        <a:t>This intelligent agent is also able to automatically measure children’s task</a:t>
                      </a:r>
                      <a:r>
                        <a:rPr lang="en-US" sz="1400" baseline="0" dirty="0"/>
                        <a:t> </a:t>
                      </a:r>
                      <a:r>
                        <a:rPr lang="en-US" sz="1400" dirty="0"/>
                        <a:t>performance and verbal-communication behaviors throughout game play</a:t>
                      </a:r>
                      <a:endParaRPr lang="en-IN" sz="1400" kern="1200" dirty="0">
                        <a:solidFill>
                          <a:schemeClr val="tx1"/>
                        </a:solidFill>
                        <a:effectLst/>
                        <a:latin typeface="+mn-lt"/>
                        <a:ea typeface="+mn-ea"/>
                        <a:cs typeface="Times New Roman" panose="0202050305040509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pPr>
                      <a:r>
                        <a:rPr lang="en-US" sz="1400" dirty="0"/>
                        <a:t>This system cannot provide information unless the required information has already been stored in the system.</a:t>
                      </a:r>
                      <a:endParaRPr kumimoji="0" lang="en-US" sz="1400" b="0" i="0" u="none" strike="noStrike" cap="none" normalizeH="0" baseline="0" dirty="0">
                        <a:ln>
                          <a:noFill/>
                        </a:ln>
                        <a:solidFill>
                          <a:srgbClr val="000000"/>
                        </a:solidFill>
                        <a:effectLst/>
                        <a:latin typeface="+mn-lt"/>
                        <a:cs typeface="Times New Roman" panose="0202050305040509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624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
            <a:extLst>
              <a:ext uri="{FF2B5EF4-FFF2-40B4-BE49-F238E27FC236}">
                <a16:creationId xmlns:a16="http://schemas.microsoft.com/office/drawing/2014/main" id="{E547AC10-499C-D5EC-3C00-E7E023BA0FE0}"/>
              </a:ext>
            </a:extLst>
          </p:cNvPr>
          <p:cNvGraphicFramePr>
            <a:graphicFrameLocks noGrp="1"/>
          </p:cNvGraphicFramePr>
          <p:nvPr>
            <p:extLst>
              <p:ext uri="{D42A27DB-BD31-4B8C-83A1-F6EECF244321}">
                <p14:modId xmlns:p14="http://schemas.microsoft.com/office/powerpoint/2010/main" val="1509003001"/>
              </p:ext>
            </p:extLst>
          </p:nvPr>
        </p:nvGraphicFramePr>
        <p:xfrm>
          <a:off x="485373" y="544461"/>
          <a:ext cx="11221253" cy="5181599"/>
        </p:xfrm>
        <a:graphic>
          <a:graphicData uri="http://schemas.openxmlformats.org/drawingml/2006/table">
            <a:tbl>
              <a:tblPr/>
              <a:tblGrid>
                <a:gridCol w="2159844">
                  <a:extLst>
                    <a:ext uri="{9D8B030D-6E8A-4147-A177-3AD203B41FA5}">
                      <a16:colId xmlns:a16="http://schemas.microsoft.com/office/drawing/2014/main" val="20000"/>
                    </a:ext>
                  </a:extLst>
                </a:gridCol>
                <a:gridCol w="1689028">
                  <a:extLst>
                    <a:ext uri="{9D8B030D-6E8A-4147-A177-3AD203B41FA5}">
                      <a16:colId xmlns:a16="http://schemas.microsoft.com/office/drawing/2014/main" val="20001"/>
                    </a:ext>
                  </a:extLst>
                </a:gridCol>
                <a:gridCol w="2411251">
                  <a:extLst>
                    <a:ext uri="{9D8B030D-6E8A-4147-A177-3AD203B41FA5}">
                      <a16:colId xmlns:a16="http://schemas.microsoft.com/office/drawing/2014/main" val="20002"/>
                    </a:ext>
                  </a:extLst>
                </a:gridCol>
                <a:gridCol w="2028307">
                  <a:extLst>
                    <a:ext uri="{9D8B030D-6E8A-4147-A177-3AD203B41FA5}">
                      <a16:colId xmlns:a16="http://schemas.microsoft.com/office/drawing/2014/main" val="20003"/>
                    </a:ext>
                  </a:extLst>
                </a:gridCol>
                <a:gridCol w="2932823">
                  <a:extLst>
                    <a:ext uri="{9D8B030D-6E8A-4147-A177-3AD203B41FA5}">
                      <a16:colId xmlns:a16="http://schemas.microsoft.com/office/drawing/2014/main" val="20004"/>
                    </a:ext>
                  </a:extLst>
                </a:gridCol>
              </a:tblGrid>
              <a:tr h="515181">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TITLE OF THE PAPER</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 NAME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2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DISADVANTAGE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209">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Identification of autism spectrum disorder through feature selection based machine learning[2021]</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IN" sz="1400" dirty="0"/>
                        <a:t>M. B. Mohammed, L. </a:t>
                      </a:r>
                      <a:r>
                        <a:rPr lang="en-IN" sz="1400" dirty="0" err="1"/>
                        <a:t>Salsabil</a:t>
                      </a:r>
                      <a:r>
                        <a:rPr lang="en-IN" sz="1400" dirty="0"/>
                        <a:t>, M. Shahriar, S. S. </a:t>
                      </a:r>
                      <a:r>
                        <a:rPr lang="en-IN" sz="1400" dirty="0" err="1"/>
                        <a:t>Tanaaz</a:t>
                      </a:r>
                      <a:r>
                        <a:rPr lang="en-IN" sz="1400" dirty="0"/>
                        <a:t>, and A. </a:t>
                      </a:r>
                      <a:r>
                        <a:rPr lang="en-IN" sz="1400" dirty="0" err="1"/>
                        <a:t>Fahmin</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r>
                        <a:rPr lang="en-US" sz="1400" dirty="0"/>
                        <a:t>Recursive Feature Elimination (RFE),Random Forest, Logistic Regression, Decision Tree and Genetic Algorithms (GA)</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Efficiently identifies relevant features for autism spectrum disorder diagnosis using machine learning, improving accuracy and reducing unnecessary data.</a:t>
                      </a:r>
                      <a:endParaRPr kumimoji="0" 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lang="en-US" sz="1400" dirty="0"/>
                        <a:t>May overlook potentially important features not included in the selected set, limiting the comprehensiveness of the diagnosis and potentially leading to misclassifications.</a:t>
                      </a:r>
                      <a:endParaRPr kumimoji="0" lang="en-IN" altLang="en-US" sz="1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ECF9"/>
                    </a:solidFill>
                  </a:tcPr>
                </a:tc>
                <a:extLst>
                  <a:ext uri="{0D108BD9-81ED-4DB2-BD59-A6C34878D82A}">
                    <a16:rowId xmlns:a16="http://schemas.microsoft.com/office/drawing/2014/main" val="10001"/>
                  </a:ext>
                </a:extLst>
              </a:tr>
              <a:tr h="2333209">
                <a:tc>
                  <a:txBody>
                    <a:bodyPr/>
                    <a:lstStyle/>
                    <a:p>
                      <a:r>
                        <a:rPr lang="en-IN" sz="1400" b="0" i="0" u="none" strike="noStrike" kern="1200" baseline="0" dirty="0">
                          <a:solidFill>
                            <a:schemeClr val="tx1"/>
                          </a:solidFill>
                          <a:latin typeface="+mn-lt"/>
                          <a:ea typeface="+mn-ea"/>
                          <a:cs typeface="+mn-cs"/>
                        </a:rPr>
                        <a:t>Functional connectivity-based prediction of</a:t>
                      </a:r>
                    </a:p>
                    <a:p>
                      <a:r>
                        <a:rPr lang="en-IN" sz="1400" b="0" i="0" u="none" strike="noStrike" kern="1200" baseline="0" dirty="0">
                          <a:solidFill>
                            <a:schemeClr val="tx1"/>
                          </a:solidFill>
                          <a:latin typeface="+mn-lt"/>
                          <a:ea typeface="+mn-ea"/>
                          <a:cs typeface="+mn-cs"/>
                        </a:rPr>
                        <a:t>Autism on site harmonized ABIDE dataset [2021]</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IN" sz="1400" b="0" i="0" u="none" strike="noStrike" kern="1200" baseline="0" dirty="0" err="1">
                          <a:solidFill>
                            <a:schemeClr val="tx1"/>
                          </a:solidFill>
                          <a:latin typeface="+mn-lt"/>
                          <a:ea typeface="+mn-ea"/>
                          <a:cs typeface="+mn-cs"/>
                        </a:rPr>
                        <a:t>Madhura</a:t>
                      </a:r>
                      <a:r>
                        <a:rPr lang="en-IN" sz="1400" b="0" i="0" u="none" strike="noStrike" kern="1200" baseline="0" dirty="0">
                          <a:solidFill>
                            <a:schemeClr val="tx1"/>
                          </a:solidFill>
                          <a:latin typeface="+mn-lt"/>
                          <a:ea typeface="+mn-ea"/>
                          <a:cs typeface="+mn-cs"/>
                        </a:rPr>
                        <a:t> </a:t>
                      </a:r>
                      <a:r>
                        <a:rPr lang="en-IN" sz="1400" b="0" i="0" u="none" strike="noStrike" kern="1200" baseline="0" dirty="0" err="1">
                          <a:solidFill>
                            <a:schemeClr val="tx1"/>
                          </a:solidFill>
                          <a:latin typeface="+mn-lt"/>
                          <a:ea typeface="+mn-ea"/>
                          <a:cs typeface="+mn-cs"/>
                        </a:rPr>
                        <a:t>Ingalhalikar</a:t>
                      </a:r>
                      <a:r>
                        <a:rPr lang="en-IN" sz="1400" b="0" i="0" u="none" strike="noStrike" kern="1200" baseline="0" dirty="0">
                          <a:solidFill>
                            <a:schemeClr val="tx1"/>
                          </a:solidFill>
                          <a:latin typeface="+mn-lt"/>
                          <a:ea typeface="+mn-ea"/>
                          <a:cs typeface="+mn-cs"/>
                        </a:rPr>
                        <a:t>, </a:t>
                      </a:r>
                      <a:r>
                        <a:rPr lang="en-IN" sz="1400" b="0" i="0" u="none" strike="noStrike" kern="1200" baseline="0" dirty="0" err="1">
                          <a:solidFill>
                            <a:schemeClr val="tx1"/>
                          </a:solidFill>
                          <a:latin typeface="+mn-lt"/>
                          <a:ea typeface="+mn-ea"/>
                          <a:cs typeface="+mn-cs"/>
                        </a:rPr>
                        <a:t>Sumeet</a:t>
                      </a:r>
                      <a:r>
                        <a:rPr lang="en-IN" sz="1400" b="0" i="0" u="none" strike="noStrike" kern="1200" baseline="0" dirty="0">
                          <a:solidFill>
                            <a:schemeClr val="tx1"/>
                          </a:solidFill>
                          <a:latin typeface="+mn-lt"/>
                          <a:ea typeface="+mn-ea"/>
                          <a:cs typeface="+mn-cs"/>
                        </a:rPr>
                        <a:t> </a:t>
                      </a:r>
                      <a:r>
                        <a:rPr lang="en-IN" sz="1400" b="0" i="0" u="none" strike="noStrike" kern="1200" baseline="0" dirty="0" err="1">
                          <a:solidFill>
                            <a:schemeClr val="tx1"/>
                          </a:solidFill>
                          <a:latin typeface="+mn-lt"/>
                          <a:ea typeface="+mn-ea"/>
                          <a:cs typeface="+mn-cs"/>
                        </a:rPr>
                        <a:t>Shinde</a:t>
                      </a:r>
                      <a:r>
                        <a:rPr lang="en-IN" sz="1400" b="0" i="0" u="none" strike="noStrike" kern="1200" baseline="0" dirty="0">
                          <a:solidFill>
                            <a:schemeClr val="tx1"/>
                          </a:solidFill>
                          <a:latin typeface="+mn-lt"/>
                          <a:ea typeface="+mn-ea"/>
                          <a:cs typeface="+mn-cs"/>
                        </a:rPr>
                        <a:t>, Arnav </a:t>
                      </a:r>
                      <a:r>
                        <a:rPr lang="en-IN" sz="1400" b="0" i="0" u="none" strike="noStrike" kern="1200" baseline="0" dirty="0" err="1">
                          <a:solidFill>
                            <a:schemeClr val="tx1"/>
                          </a:solidFill>
                          <a:latin typeface="+mn-lt"/>
                          <a:ea typeface="+mn-ea"/>
                          <a:cs typeface="+mn-cs"/>
                        </a:rPr>
                        <a:t>Karmarkar</a:t>
                      </a:r>
                      <a:r>
                        <a:rPr lang="en-IN" sz="1400" b="0" i="0" u="none" strike="noStrike" kern="1200" baseline="0" dirty="0">
                          <a:solidFill>
                            <a:schemeClr val="tx1"/>
                          </a:solidFill>
                          <a:latin typeface="+mn-lt"/>
                          <a:ea typeface="+mn-ea"/>
                          <a:cs typeface="+mn-cs"/>
                        </a:rPr>
                        <a:t>, </a:t>
                      </a:r>
                      <a:r>
                        <a:rPr lang="en-IN" sz="1400" b="0" i="0" u="none" strike="noStrike" kern="1200" baseline="0" dirty="0" err="1">
                          <a:solidFill>
                            <a:schemeClr val="tx1"/>
                          </a:solidFill>
                          <a:latin typeface="+mn-lt"/>
                          <a:ea typeface="+mn-ea"/>
                          <a:cs typeface="+mn-cs"/>
                        </a:rPr>
                        <a:t>Archith</a:t>
                      </a:r>
                      <a:r>
                        <a:rPr lang="en-IN" sz="1400" b="0" i="0" u="none" strike="noStrike" kern="1200" baseline="0" dirty="0">
                          <a:solidFill>
                            <a:schemeClr val="tx1"/>
                          </a:solidFill>
                          <a:latin typeface="+mn-lt"/>
                          <a:ea typeface="+mn-ea"/>
                          <a:cs typeface="+mn-cs"/>
                        </a:rPr>
                        <a:t> </a:t>
                      </a:r>
                      <a:r>
                        <a:rPr lang="en-IN" sz="1400" b="0" i="0" u="none" strike="noStrike" kern="1200" baseline="0" dirty="0" err="1">
                          <a:solidFill>
                            <a:schemeClr val="tx1"/>
                          </a:solidFill>
                          <a:latin typeface="+mn-lt"/>
                          <a:ea typeface="+mn-ea"/>
                          <a:cs typeface="+mn-cs"/>
                        </a:rPr>
                        <a:t>Rajan</a:t>
                      </a:r>
                      <a:r>
                        <a:rPr lang="en-IN" sz="1400" b="0" i="0" u="none" strike="noStrike" kern="1200" baseline="0" dirty="0">
                          <a:solidFill>
                            <a:schemeClr val="tx1"/>
                          </a:solidFill>
                          <a:latin typeface="+mn-lt"/>
                          <a:ea typeface="+mn-ea"/>
                          <a:cs typeface="+mn-cs"/>
                        </a:rPr>
                        <a:t>, D. </a:t>
                      </a:r>
                      <a:r>
                        <a:rPr lang="en-IN" sz="1400" b="0" i="0" u="none" strike="noStrike" kern="1200" baseline="0" dirty="0" err="1">
                          <a:solidFill>
                            <a:schemeClr val="tx1"/>
                          </a:solidFill>
                          <a:latin typeface="+mn-lt"/>
                          <a:ea typeface="+mn-ea"/>
                          <a:cs typeface="+mn-cs"/>
                        </a:rPr>
                        <a:t>Rangaprakash</a:t>
                      </a:r>
                      <a:r>
                        <a:rPr lang="en-IN" sz="1400" b="0" i="0" u="none" strike="noStrike" kern="1200" baseline="0" dirty="0">
                          <a:solidFill>
                            <a:schemeClr val="tx1"/>
                          </a:solidFill>
                          <a:latin typeface="+mn-lt"/>
                          <a:ea typeface="+mn-ea"/>
                          <a:cs typeface="+mn-cs"/>
                        </a:rPr>
                        <a:t>,</a:t>
                      </a:r>
                    </a:p>
                    <a:p>
                      <a:r>
                        <a:rPr lang="en-IN" sz="1400" b="0" i="0" u="none" strike="noStrike" kern="1200" baseline="0" dirty="0" err="1">
                          <a:solidFill>
                            <a:schemeClr val="tx1"/>
                          </a:solidFill>
                          <a:latin typeface="+mn-lt"/>
                          <a:ea typeface="+mn-ea"/>
                          <a:cs typeface="+mn-cs"/>
                        </a:rPr>
                        <a:t>Gopikrishna</a:t>
                      </a:r>
                      <a:r>
                        <a:rPr lang="en-IN" sz="1400" b="0" i="0" u="none" strike="noStrike" kern="1200" baseline="0" dirty="0">
                          <a:solidFill>
                            <a:schemeClr val="tx1"/>
                          </a:solidFill>
                          <a:latin typeface="+mn-lt"/>
                          <a:ea typeface="+mn-ea"/>
                          <a:cs typeface="+mn-cs"/>
                        </a:rPr>
                        <a:t> Deshpande</a:t>
                      </a:r>
                      <a:endParaRPr kumimoji="0" lang="en-US" sz="1400" b="0" i="0" u="none" strike="noStrike" cap="none" normalizeH="0" baseline="0" dirty="0">
                        <a:ln>
                          <a:noFill/>
                        </a:ln>
                        <a:solidFill>
                          <a:srgbClr val="000000"/>
                        </a:solidFill>
                        <a:effectLst/>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IN" sz="1400" b="0" i="0" u="none" strike="noStrike" kern="1200" baseline="0" dirty="0">
                          <a:solidFill>
                            <a:schemeClr val="tx1"/>
                          </a:solidFill>
                          <a:latin typeface="+mn-lt"/>
                          <a:ea typeface="+mn-ea"/>
                          <a:cs typeface="+mn-cs"/>
                        </a:rPr>
                        <a:t>Combat harmonization on ABIDE dataset</a:t>
                      </a:r>
                      <a:endParaRPr lang="en-US" sz="1400" kern="1200" dirty="0">
                        <a:solidFill>
                          <a:schemeClr val="tx1"/>
                        </a:solidFill>
                        <a:effectLst/>
                        <a:latin typeface="+mn-lt"/>
                        <a:ea typeface="+mn-ea"/>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r>
                        <a:rPr lang="en-IN" sz="1400" b="0" i="0" u="none" strike="noStrike" kern="1200" baseline="0" dirty="0" err="1">
                          <a:solidFill>
                            <a:schemeClr val="tx1"/>
                          </a:solidFill>
                          <a:latin typeface="+mn-lt"/>
                          <a:ea typeface="+mn-ea"/>
                          <a:cs typeface="+mn-cs"/>
                        </a:rPr>
                        <a:t>ComBat</a:t>
                      </a:r>
                      <a:endParaRPr lang="en-IN" sz="1400" b="0" i="0" u="none" strike="noStrike" kern="1200" baseline="0" dirty="0">
                        <a:solidFill>
                          <a:schemeClr val="tx1"/>
                        </a:solidFill>
                        <a:latin typeface="+mn-lt"/>
                        <a:ea typeface="+mn-ea"/>
                        <a:cs typeface="+mn-cs"/>
                      </a:endParaRPr>
                    </a:p>
                    <a:p>
                      <a:r>
                        <a:rPr lang="en-US" sz="1400" b="0" i="0" u="none" strike="noStrike" kern="1200" baseline="0" dirty="0">
                          <a:solidFill>
                            <a:schemeClr val="tx1"/>
                          </a:solidFill>
                          <a:latin typeface="+mn-lt"/>
                          <a:ea typeface="+mn-ea"/>
                          <a:cs typeface="+mn-cs"/>
                        </a:rPr>
                        <a:t>has the potential to make AI-based clinical </a:t>
                      </a:r>
                      <a:r>
                        <a:rPr lang="en-US" sz="1400" b="0" i="0" u="none" strike="noStrike" kern="1200" baseline="0" dirty="0" err="1">
                          <a:solidFill>
                            <a:schemeClr val="tx1"/>
                          </a:solidFill>
                          <a:latin typeface="+mn-lt"/>
                          <a:ea typeface="+mn-ea"/>
                          <a:cs typeface="+mn-cs"/>
                        </a:rPr>
                        <a:t>decisionsupport</a:t>
                      </a:r>
                      <a:endParaRPr lang="en-US" sz="1400" b="0" i="0" u="none" strike="noStrike" kern="1200" baseline="0" dirty="0">
                        <a:solidFill>
                          <a:schemeClr val="tx1"/>
                        </a:solidFill>
                        <a:latin typeface="+mn-lt"/>
                        <a:ea typeface="+mn-ea"/>
                        <a:cs typeface="+mn-cs"/>
                      </a:endParaRPr>
                    </a:p>
                    <a:p>
                      <a:r>
                        <a:rPr lang="en-US" sz="1400" b="0" i="0" u="none" strike="noStrike" kern="1200" baseline="0" dirty="0">
                          <a:solidFill>
                            <a:schemeClr val="tx1"/>
                          </a:solidFill>
                          <a:latin typeface="+mn-lt"/>
                          <a:ea typeface="+mn-ea"/>
                          <a:cs typeface="+mn-cs"/>
                        </a:rPr>
                        <a:t>systems more feasible in psychiatry.</a:t>
                      </a:r>
                      <a:endParaRPr lang="en-US" sz="1400" b="0" dirty="0">
                        <a:latin typeface="+mn-lt"/>
                        <a:cs typeface="Calibri" panose="020F0502020204030204" pitchFamily="34"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tc>
                  <a:txBody>
                    <a:bodyPr/>
                    <a:lstStyle/>
                    <a:p>
                      <a:pPr lvl="0"/>
                      <a:r>
                        <a:rPr lang="en-IN" sz="1400" kern="1200" dirty="0">
                          <a:solidFill>
                            <a:schemeClr val="tx1"/>
                          </a:solidFill>
                          <a:effectLst/>
                          <a:latin typeface="+mn-lt"/>
                          <a:ea typeface="+mn-ea"/>
                          <a:cs typeface="+mn-cs"/>
                        </a:rPr>
                        <a:t>There is a drop in accuracy when any of the given sub-networks are occluded from the analysis.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F6F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6255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3543</Words>
  <Application>Microsoft Office PowerPoint</Application>
  <PresentationFormat>Widescreen</PresentationFormat>
  <Paragraphs>436</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Symbol</vt:lpstr>
      <vt:lpstr>Times New Roman</vt:lpstr>
      <vt:lpstr>Wingdings</vt:lpstr>
      <vt:lpstr>Office Theme</vt:lpstr>
      <vt:lpstr>FUNCTIONAL CONNECTIVITY-BASED PREDICTION OF AUTISM SPECTRUM DISORDER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CONNECTIVITY-BASED PREDICTION OF AUTISM SPECTRUM DISORDER </dc:title>
  <dc:creator>poojasri</dc:creator>
  <cp:lastModifiedBy>Hemavarshini C</cp:lastModifiedBy>
  <cp:revision>13</cp:revision>
  <dcterms:created xsi:type="dcterms:W3CDTF">2023-06-10T16:37:55Z</dcterms:created>
  <dcterms:modified xsi:type="dcterms:W3CDTF">2023-06-14T18:11:56Z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2023-06-14T18:11:56Z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58cc06db-5ece-4b1e-a6ae-eb0aec6c9836</vt:lpwstr>
  </property>
  <property fmtid="{D5CDD505-2E9C-101B-9397-08002B2CF9AE}" pid="8" name="MSIP_Label_23f93e5f-d3c2-49a7-ba94-15405423c204_ContentBits">
    <vt:lpwstr>2</vt:lpwstr>
  </property>
</Properties>
</file>