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74" r:id="rId16"/>
    <p:sldId id="272" r:id="rId17"/>
    <p:sldId id="273" r:id="rId18"/>
    <p:sldId id="275" r:id="rId19"/>
    <p:sldId id="269" r:id="rId20"/>
    <p:sldId id="268" r:id="rId21"/>
    <p:sldId id="276" r:id="rId22"/>
  </p:sldIdLst>
  <p:sldSz cx="9144000" cy="5143500" type="screen16x9"/>
  <p:notesSz cx="6858000" cy="9144000"/>
  <p:embeddedFontLst>
    <p:embeddedFont>
      <p:font typeface="Old Standard TT" panose="020B0604020202020204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bb8638e6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bb8638e6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bb8638e6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bb8638e6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675ede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675ede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675edeb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675edeb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bb8638e6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bb8638e6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feb988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feb988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bb8638e6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bb8638e6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675ede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675ede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675edeb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675edeb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675ede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675ede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675ede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675ede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vera2020/super-resolu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272900" y="470725"/>
            <a:ext cx="65982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Computer Vision - Final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889500" y="2571750"/>
            <a:ext cx="73650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 Srinivas (20171403)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Nitin Kandpal (2018802004)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Srivyshnavi.T (20161235)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859175" y="199450"/>
            <a:ext cx="57471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DNC Architecture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859175" y="1134550"/>
            <a:ext cx="687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 greedy layer-wise optimization strategy is adopted to train the DNC model.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propagation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distortions and estimation errors might propagate and accumulate from layer to layer, which easily leads to a large deviation from the source HR image for the final SR result and to reduce this effect, a global back-projection constraint is used.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100" y="158700"/>
            <a:ext cx="5333801" cy="4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517882" y="134744"/>
            <a:ext cx="8392202" cy="535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Training data generation:</a:t>
            </a:r>
            <a:b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5582C-3C79-493B-95D1-C9AB0B4988D0}"/>
              </a:ext>
            </a:extLst>
          </p:cNvPr>
          <p:cNvSpPr txBox="1"/>
          <p:nvPr/>
        </p:nvSpPr>
        <p:spPr>
          <a:xfrm>
            <a:off x="375899" y="1144599"/>
            <a:ext cx="83922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We used 1200 hig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 resolution images and generated 1200 LR images by down sampling the HR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applied the NLSS search for LR images with 50 percentage overlap and perform the same process patching with for HR image without NLSS search.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generated around 1 lakh 56 x 56 patches of NLSS and corresponding SR patches which we used to train the auto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perform the same process with 8x8 size patches and store 4000000 training patches.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DC38-926E-4738-9B8B-2454F175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5350"/>
            <a:ext cx="8520600" cy="57270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99A19-50D6-48B9-80CE-766AB23F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71" y="2542722"/>
            <a:ext cx="7885598" cy="1765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99EF4-B0F8-47F1-A923-6BA5137A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8" y="726830"/>
            <a:ext cx="8193943" cy="1414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319CF-90F7-41DD-AFBC-DAEB0760BA7E}"/>
              </a:ext>
            </a:extLst>
          </p:cNvPr>
          <p:cNvSpPr txBox="1"/>
          <p:nvPr/>
        </p:nvSpPr>
        <p:spPr>
          <a:xfrm>
            <a:off x="3168502" y="2187952"/>
            <a:ext cx="280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6506C-3D29-4869-B2CE-EFA01A5986E8}"/>
              </a:ext>
            </a:extLst>
          </p:cNvPr>
          <p:cNvSpPr txBox="1"/>
          <p:nvPr/>
        </p:nvSpPr>
        <p:spPr>
          <a:xfrm>
            <a:off x="3370521" y="4458972"/>
            <a:ext cx="280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Data </a:t>
            </a:r>
          </a:p>
        </p:txBody>
      </p:sp>
    </p:spTree>
    <p:extLst>
      <p:ext uri="{BB962C8B-B14F-4D97-AF65-F5344CB8AC3E}">
        <p14:creationId xmlns:p14="http://schemas.microsoft.com/office/powerpoint/2010/main" val="45922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FD4A-3BC3-4E7B-995D-E7B5A13F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Denoising Autoencoder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7170B-FDC1-4890-8054-556B188C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2" y="1484163"/>
            <a:ext cx="3405076" cy="2827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8D136-3838-4D20-AC57-BEF353CDAEB4}"/>
              </a:ext>
            </a:extLst>
          </p:cNvPr>
          <p:cNvSpPr txBox="1"/>
          <p:nvPr/>
        </p:nvSpPr>
        <p:spPr>
          <a:xfrm>
            <a:off x="7264694" y="2037360"/>
            <a:ext cx="1924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:</a:t>
            </a:r>
          </a:p>
          <a:p>
            <a:r>
              <a:rPr lang="en-US" dirty="0"/>
              <a:t>Optimizer : Adam</a:t>
            </a:r>
          </a:p>
          <a:p>
            <a:r>
              <a:rPr lang="en-US" dirty="0"/>
              <a:t>Epoch : 100</a:t>
            </a:r>
          </a:p>
          <a:p>
            <a:r>
              <a:rPr lang="en-US" dirty="0"/>
              <a:t>Batch Size : 128</a:t>
            </a:r>
          </a:p>
          <a:p>
            <a:r>
              <a:rPr lang="en-US" dirty="0"/>
              <a:t>Loss function : MSE 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DC6FC2-4F99-4588-8E3D-46A724F4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18" y="1484163"/>
            <a:ext cx="3217947" cy="29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9A9B-FAF6-4F77-98E0-DA33CE63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7700"/>
            <a:ext cx="8520600" cy="572700"/>
          </a:xfrm>
        </p:spPr>
        <p:txBody>
          <a:bodyPr/>
          <a:lstStyle/>
          <a:p>
            <a:r>
              <a:rPr lang="en-US" dirty="0"/>
              <a:t>Autoencoder Result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D4DD3-F455-4BAB-AB79-E2A4AEE8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" y="607514"/>
            <a:ext cx="8520600" cy="1497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19B06-1ABD-4A0B-B667-7B9CA2F7B935}"/>
              </a:ext>
            </a:extLst>
          </p:cNvPr>
          <p:cNvSpPr txBox="1"/>
          <p:nvPr/>
        </p:nvSpPr>
        <p:spPr>
          <a:xfrm>
            <a:off x="3338623" y="2263973"/>
            <a:ext cx="163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56x56 patch size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1D7B6-0FCB-40AB-BECF-1E4C4D13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2571750"/>
            <a:ext cx="9023686" cy="1964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E35839-0320-4AA5-8ED8-8359DCD5C3BB}"/>
              </a:ext>
            </a:extLst>
          </p:cNvPr>
          <p:cNvSpPr txBox="1"/>
          <p:nvPr/>
        </p:nvSpPr>
        <p:spPr>
          <a:xfrm>
            <a:off x="3232298" y="4535986"/>
            <a:ext cx="246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 patch size </a:t>
            </a:r>
          </a:p>
        </p:txBody>
      </p:sp>
    </p:spTree>
    <p:extLst>
      <p:ext uri="{BB962C8B-B14F-4D97-AF65-F5344CB8AC3E}">
        <p14:creationId xmlns:p14="http://schemas.microsoft.com/office/powerpoint/2010/main" val="375524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ACAB-C514-47F6-A764-AC75297F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AA570-F874-40B4-95C1-730B71E1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7" y="1098776"/>
            <a:ext cx="2932905" cy="2154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C339D-F8E1-4B4D-BBF3-E9560C3A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54" y="1098775"/>
            <a:ext cx="2932906" cy="2154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32B42-83C6-4A80-9194-DE07AA50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89" y="1050332"/>
            <a:ext cx="2998841" cy="2203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F2BA5-1DFD-4F0D-8E0B-7B1FBE6A2012}"/>
              </a:ext>
            </a:extLst>
          </p:cNvPr>
          <p:cNvSpPr txBox="1"/>
          <p:nvPr/>
        </p:nvSpPr>
        <p:spPr>
          <a:xfrm>
            <a:off x="3366528" y="3418135"/>
            <a:ext cx="197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patch size 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9D177-67BB-488C-B0EC-5124E9AD5B1A}"/>
              </a:ext>
            </a:extLst>
          </p:cNvPr>
          <p:cNvSpPr txBox="1"/>
          <p:nvPr/>
        </p:nvSpPr>
        <p:spPr>
          <a:xfrm>
            <a:off x="6124353" y="3418134"/>
            <a:ext cx="190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patch size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9EBB92-2874-4723-B577-BD8FB23A2570}"/>
              </a:ext>
            </a:extLst>
          </p:cNvPr>
          <p:cNvSpPr txBox="1"/>
          <p:nvPr/>
        </p:nvSpPr>
        <p:spPr>
          <a:xfrm>
            <a:off x="956257" y="3418135"/>
            <a:ext cx="135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DD07-E6DF-45B1-90D0-9BECB7A2CF0D}"/>
              </a:ext>
            </a:extLst>
          </p:cNvPr>
          <p:cNvSpPr txBox="1"/>
          <p:nvPr/>
        </p:nvSpPr>
        <p:spPr>
          <a:xfrm>
            <a:off x="659219" y="3902149"/>
            <a:ext cx="769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results 1 level cascade with patch sized 8 and 56. We have to deal with boundary condition as well while reconstructing the result.</a:t>
            </a:r>
          </a:p>
        </p:txBody>
      </p:sp>
    </p:spTree>
    <p:extLst>
      <p:ext uri="{BB962C8B-B14F-4D97-AF65-F5344CB8AC3E}">
        <p14:creationId xmlns:p14="http://schemas.microsoft.com/office/powerpoint/2010/main" val="376500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F14C-F829-42E0-850C-88E8D048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7946"/>
            <a:ext cx="8520600" cy="572700"/>
          </a:xfrm>
        </p:spPr>
        <p:txBody>
          <a:bodyPr/>
          <a:lstStyle/>
          <a:p>
            <a:r>
              <a:rPr lang="en-US" dirty="0"/>
              <a:t>Continue..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74C09-F086-4F12-AC80-46385CEC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730646"/>
            <a:ext cx="9144000" cy="3851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4E579-5513-48BF-ABDA-107D4BEC3169}"/>
              </a:ext>
            </a:extLst>
          </p:cNvPr>
          <p:cNvSpPr txBox="1"/>
          <p:nvPr/>
        </p:nvSpPr>
        <p:spPr>
          <a:xfrm>
            <a:off x="2073349" y="4428744"/>
            <a:ext cx="5295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cascade of 2 level autoencoder size of patch 8 x8 </a:t>
            </a:r>
          </a:p>
        </p:txBody>
      </p:sp>
    </p:spTree>
    <p:extLst>
      <p:ext uri="{BB962C8B-B14F-4D97-AF65-F5344CB8AC3E}">
        <p14:creationId xmlns:p14="http://schemas.microsoft.com/office/powerpoint/2010/main" val="267275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2C5-A74C-4B4C-BEE6-3130D35F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1109"/>
            <a:ext cx="8520600" cy="572700"/>
          </a:xfrm>
        </p:spPr>
        <p:txBody>
          <a:bodyPr/>
          <a:lstStyle/>
          <a:p>
            <a:r>
              <a:rPr lang="en-US" dirty="0"/>
              <a:t>Continue . .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0519F-C253-475C-8041-A4128DC0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809"/>
            <a:ext cx="9144000" cy="3649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58F1E-BC83-4021-90F0-E3EB84ECDDA8}"/>
              </a:ext>
            </a:extLst>
          </p:cNvPr>
          <p:cNvSpPr txBox="1"/>
          <p:nvPr/>
        </p:nvSpPr>
        <p:spPr>
          <a:xfrm>
            <a:off x="2073349" y="4327793"/>
            <a:ext cx="5295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cascade of 2 level autoencoder size of patch 56 x 56 </a:t>
            </a:r>
          </a:p>
        </p:txBody>
      </p:sp>
    </p:spTree>
    <p:extLst>
      <p:ext uri="{BB962C8B-B14F-4D97-AF65-F5344CB8AC3E}">
        <p14:creationId xmlns:p14="http://schemas.microsoft.com/office/powerpoint/2010/main" val="67852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2347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 </a:t>
            </a:r>
            <a:endParaRPr sz="3600"/>
          </a:p>
        </p:txBody>
      </p:sp>
      <p:sp>
        <p:nvSpPr>
          <p:cNvPr id="131" name="Google Shape;131;p26"/>
          <p:cNvSpPr txBox="1"/>
          <p:nvPr/>
        </p:nvSpPr>
        <p:spPr>
          <a:xfrm>
            <a:off x="668750" y="1138700"/>
            <a:ext cx="76533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29325" y="127825"/>
            <a:ext cx="60192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61" name="Google Shape;61;p14"/>
          <p:cNvSpPr txBox="1"/>
          <p:nvPr/>
        </p:nvSpPr>
        <p:spPr>
          <a:xfrm>
            <a:off x="529325" y="1243225"/>
            <a:ext cx="7203900" cy="3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visual information processing, high-resolution (HR) images are still desired for more useful information.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However, due to the limitation of physical devices, we can only obtain low-resolution (LR) images of the specific object in some scenes such as a long-distance shooting.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super-resolution (SR) technique is usually employed to recover the lost information in the source image to handle this problem.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this paper, the idea proposed is of a new model called deep network cascade (DNC) to gradually upscale low-resolution images layer by layer, each layer with a small scale factor.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265499" y="2803075"/>
            <a:ext cx="8017263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1950">
              <a:buChar char="-"/>
            </a:pPr>
            <a:r>
              <a:rPr lang="en-US" dirty="0">
                <a:hlinkClick r:id="rId3"/>
              </a:rPr>
              <a:t>https://github.com/savera2020/super-resolution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9C2-2359-478F-97DC-A362896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33175"/>
            <a:ext cx="7815244" cy="14823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8649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29325" y="209150"/>
            <a:ext cx="8195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Conventional method </a:t>
            </a:r>
            <a:endParaRPr sz="3600"/>
          </a:p>
        </p:txBody>
      </p:sp>
      <p:sp>
        <p:nvSpPr>
          <p:cNvPr id="67" name="Google Shape;67;p15"/>
          <p:cNvSpPr txBox="1"/>
          <p:nvPr/>
        </p:nvSpPr>
        <p:spPr>
          <a:xfrm>
            <a:off x="529325" y="1707650"/>
            <a:ext cx="7203900" cy="2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method attempts to recover the source image by solving the ill-posed inverse problem, y = Hx + v.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x is the unknown high resolution image to be estimated,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is the observed low resolution image,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is the degradation matrix and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is the additional noise vector.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89950" y="356450"/>
            <a:ext cx="7964100" cy="10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Drawbacks of Conventional method </a:t>
            </a:r>
            <a:endParaRPr sz="3600"/>
          </a:p>
        </p:txBody>
      </p:sp>
      <p:sp>
        <p:nvSpPr>
          <p:cNvPr id="73" name="Google Shape;73;p16"/>
          <p:cNvSpPr txBox="1"/>
          <p:nvPr/>
        </p:nvSpPr>
        <p:spPr>
          <a:xfrm>
            <a:off x="589950" y="1692825"/>
            <a:ext cx="70455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Under the scarcity of observed low resolution images, the inverse process is a underdetermined problem, thus the solution is not unique.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find a reasonable solution, some sophisticated statistical priors of natural images are usually incorporated into the reconstruction process.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However, these reconstruction based methods have a limit of magnification factor.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89950" y="344850"/>
            <a:ext cx="7964100" cy="10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DNC Structure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89950" y="1623175"/>
            <a:ext cx="70455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Non-Local Self Similarity (NLSS) search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Standard Auto-encoder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Stack Auto-encoder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668750" y="391175"/>
            <a:ext cx="77307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Non-Local Self Similarity (NLSS)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68750" y="1587975"/>
            <a:ext cx="72039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NLSS is applied on the input image to enhance textural high-frequency information.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Natural image patches recur many times within an image and even across different scales.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can find some similar patches using K-nearest neighbour method for a given patch.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Before super-resolution,the bicubic interpolation is imposed on the input image to generate the initialized SR image.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13575" y="421825"/>
            <a:ext cx="531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NLSS Results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48CA-F7FD-4178-9C9F-B6F6E701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7" y="1189850"/>
            <a:ext cx="2619375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59BCE-2477-4893-B569-F45CC45F6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0" t="48372" r="-2080" b="-3514"/>
          <a:stretch/>
        </p:blipFill>
        <p:spPr>
          <a:xfrm>
            <a:off x="3711305" y="864966"/>
            <a:ext cx="3816546" cy="3024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F224DA-FB09-4C31-AA3D-7B8AE6418524}"/>
              </a:ext>
            </a:extLst>
          </p:cNvPr>
          <p:cNvSpPr txBox="1"/>
          <p:nvPr/>
        </p:nvSpPr>
        <p:spPr>
          <a:xfrm>
            <a:off x="2081692" y="3799761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. NLSS result for two nearest neighbors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653275" y="441525"/>
            <a:ext cx="79785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Standard Auto-encoder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53275" y="1417550"/>
            <a:ext cx="7142100" cy="3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Enhanced patch results from NLSS search is given as input to auto-encoder to suppress the noises and collaborate the overlapping reconstructed patches.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Auto-encoder, an extra step of weight-tying on all patches and L1 sparse constraint on hidden neurons is performed. This is done to reduce the learnable parameters and make auto-encoder easily controllable.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436375" y="147375"/>
            <a:ext cx="81954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Stack Auto-encoder model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36375" y="720400"/>
            <a:ext cx="82884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Each loop is comprised of the above  two steps  forms a cascade layer  named Stack Auto-encoder model.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Multiple SA models can be successively concatenated into the deep network cascade, where the higher layer takes the output SR image of the lower layer as input.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With the increase of network layers, the magnification factor of the learned SR image can be enlarged gradually.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740</Words>
  <Application>Microsoft Office PowerPoint</Application>
  <PresentationFormat>On-screen Show (16:9)</PresentationFormat>
  <Paragraphs>77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Old Standard TT</vt:lpstr>
      <vt:lpstr>Arial</vt:lpstr>
      <vt:lpstr>Times New Roman</vt:lpstr>
      <vt:lpstr>Simple Light</vt:lpstr>
      <vt:lpstr>Computer Vision - Final Project</vt:lpstr>
      <vt:lpstr>Introduction</vt:lpstr>
      <vt:lpstr>Conventional method </vt:lpstr>
      <vt:lpstr>Drawbacks of Conventional method </vt:lpstr>
      <vt:lpstr>DNC Structure</vt:lpstr>
      <vt:lpstr>PowerPoint Presentation</vt:lpstr>
      <vt:lpstr>NLSS Results </vt:lpstr>
      <vt:lpstr>PowerPoint Presentation</vt:lpstr>
      <vt:lpstr>PowerPoint Presentation</vt:lpstr>
      <vt:lpstr>PowerPoint Presentation</vt:lpstr>
      <vt:lpstr>PowerPoint Presentation</vt:lpstr>
      <vt:lpstr>Training data generation:        </vt:lpstr>
      <vt:lpstr>Continue</vt:lpstr>
      <vt:lpstr>Summary of Denoising Autoencoder</vt:lpstr>
      <vt:lpstr>Autoencoder Result </vt:lpstr>
      <vt:lpstr>Results: </vt:lpstr>
      <vt:lpstr>Continue.. </vt:lpstr>
      <vt:lpstr>Continue . . .</vt:lpstr>
      <vt:lpstr>Conclusion </vt:lpstr>
      <vt:lpstr>Github link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- Final Project</dc:title>
  <cp:lastModifiedBy>Kandpal, Nitin</cp:lastModifiedBy>
  <cp:revision>13</cp:revision>
  <dcterms:modified xsi:type="dcterms:W3CDTF">2019-04-09T18:04:51Z</dcterms:modified>
</cp:coreProperties>
</file>