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76" r:id="rId7"/>
    <p:sldId id="277" r:id="rId8"/>
    <p:sldId id="279" r:id="rId9"/>
    <p:sldId id="280" r:id="rId10"/>
    <p:sldId id="278"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241FA-1F37-4269-A543-0A46BD9F798D}" v="8" dt="2024-03-06T15:08:42.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Sri V" userId="d934e0ac47a85a90" providerId="LiveId" clId="{C47241FA-1F37-4269-A543-0A46BD9F798D}"/>
    <pc:docChg chg="modSld">
      <pc:chgData name="Pooja Sri V" userId="d934e0ac47a85a90" providerId="LiveId" clId="{C47241FA-1F37-4269-A543-0A46BD9F798D}" dt="2024-03-06T15:08:42.108" v="7"/>
      <pc:docMkLst>
        <pc:docMk/>
      </pc:docMkLst>
      <pc:sldChg chg="modTransition">
        <pc:chgData name="Pooja Sri V" userId="d934e0ac47a85a90" providerId="LiveId" clId="{C47241FA-1F37-4269-A543-0A46BD9F798D}" dt="2024-03-06T15:08:13.548" v="0"/>
        <pc:sldMkLst>
          <pc:docMk/>
          <pc:sldMk cId="3417721485" sldId="256"/>
        </pc:sldMkLst>
      </pc:sldChg>
      <pc:sldChg chg="modTransition">
        <pc:chgData name="Pooja Sri V" userId="d934e0ac47a85a90" providerId="LiveId" clId="{C47241FA-1F37-4269-A543-0A46BD9F798D}" dt="2024-03-06T15:08:42.108" v="7"/>
        <pc:sldMkLst>
          <pc:docMk/>
          <pc:sldMk cId="2939930866" sldId="274"/>
        </pc:sldMkLst>
      </pc:sldChg>
      <pc:sldChg chg="modTransition">
        <pc:chgData name="Pooja Sri V" userId="d934e0ac47a85a90" providerId="LiveId" clId="{C47241FA-1F37-4269-A543-0A46BD9F798D}" dt="2024-03-06T15:08:19.602" v="1"/>
        <pc:sldMkLst>
          <pc:docMk/>
          <pc:sldMk cId="2239821024" sldId="275"/>
        </pc:sldMkLst>
      </pc:sldChg>
      <pc:sldChg chg="modTransition">
        <pc:chgData name="Pooja Sri V" userId="d934e0ac47a85a90" providerId="LiveId" clId="{C47241FA-1F37-4269-A543-0A46BD9F798D}" dt="2024-03-06T15:08:22.541" v="2"/>
        <pc:sldMkLst>
          <pc:docMk/>
          <pc:sldMk cId="1207912295" sldId="276"/>
        </pc:sldMkLst>
      </pc:sldChg>
      <pc:sldChg chg="modTransition">
        <pc:chgData name="Pooja Sri V" userId="d934e0ac47a85a90" providerId="LiveId" clId="{C47241FA-1F37-4269-A543-0A46BD9F798D}" dt="2024-03-06T15:08:26.077" v="3"/>
        <pc:sldMkLst>
          <pc:docMk/>
          <pc:sldMk cId="650997569" sldId="277"/>
        </pc:sldMkLst>
      </pc:sldChg>
      <pc:sldChg chg="modTransition">
        <pc:chgData name="Pooja Sri V" userId="d934e0ac47a85a90" providerId="LiveId" clId="{C47241FA-1F37-4269-A543-0A46BD9F798D}" dt="2024-03-06T15:08:35.650" v="6"/>
        <pc:sldMkLst>
          <pc:docMk/>
          <pc:sldMk cId="355637906" sldId="278"/>
        </pc:sldMkLst>
      </pc:sldChg>
      <pc:sldChg chg="modTransition">
        <pc:chgData name="Pooja Sri V" userId="d934e0ac47a85a90" providerId="LiveId" clId="{C47241FA-1F37-4269-A543-0A46BD9F798D}" dt="2024-03-06T15:08:28.914" v="4"/>
        <pc:sldMkLst>
          <pc:docMk/>
          <pc:sldMk cId="3030939506" sldId="279"/>
        </pc:sldMkLst>
      </pc:sldChg>
      <pc:sldChg chg="modTransition">
        <pc:chgData name="Pooja Sri V" userId="d934e0ac47a85a90" providerId="LiveId" clId="{C47241FA-1F37-4269-A543-0A46BD9F798D}" dt="2024-03-06T15:08:32.741" v="5"/>
        <pc:sldMkLst>
          <pc:docMk/>
          <pc:sldMk cId="2778777789" sldId="2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3/6/2024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840089" y="1392062"/>
            <a:ext cx="9889067" cy="2421464"/>
          </a:xfrm>
        </p:spPr>
        <p:txBody>
          <a:bodyPr>
            <a:normAutofit/>
          </a:bodyPr>
          <a:lstStyle/>
          <a:p>
            <a:pPr algn="ctr"/>
            <a:r>
              <a:rPr lang="en-GB" sz="4000" b="1" dirty="0">
                <a:effectLst/>
                <a:latin typeface="Times New Roman" panose="02020603050405020304" pitchFamily="18" charset="0"/>
                <a:ea typeface="Times New Roman" panose="02020603050405020304" pitchFamily="18" charset="0"/>
              </a:rPr>
              <a:t>Generating of intermediate code for a new language using lex</a:t>
            </a:r>
            <a:endParaRPr lang="en-US" sz="4000"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639732" y="4682771"/>
            <a:ext cx="7197726" cy="1405467"/>
          </a:xfrm>
        </p:spPr>
        <p:txBody>
          <a:bodyPr>
            <a:normAutofit fontScale="25000" lnSpcReduction="20000"/>
          </a:bodyPr>
          <a:lstStyle/>
          <a:p>
            <a:pPr>
              <a:lnSpc>
                <a:spcPct val="150000"/>
              </a:lnSpc>
              <a:spcBef>
                <a:spcPts val="1200"/>
              </a:spcBef>
            </a:pPr>
            <a:r>
              <a:rPr lang="en-GB" sz="4800" b="1" dirty="0">
                <a:effectLst/>
                <a:latin typeface="Times New Roman" panose="02020603050405020304" pitchFamily="18" charset="0"/>
                <a:ea typeface="Times New Roman" panose="02020603050405020304" pitchFamily="18" charset="0"/>
                <a:cs typeface="Times New Roman" panose="02020603050405020304" pitchFamily="18" charset="0"/>
              </a:rPr>
              <a:t>-submitted by</a:t>
            </a:r>
          </a:p>
          <a:p>
            <a:pPr>
              <a:lnSpc>
                <a:spcPct val="150000"/>
              </a:lnSpc>
              <a:spcBef>
                <a:spcPts val="1200"/>
              </a:spcBef>
            </a:pPr>
            <a:r>
              <a:rPr lang="en-GB" sz="4800" b="1" dirty="0">
                <a:effectLst/>
                <a:latin typeface="Times New Roman" panose="02020603050405020304" pitchFamily="18" charset="0"/>
                <a:ea typeface="Times New Roman" panose="02020603050405020304" pitchFamily="18" charset="0"/>
                <a:cs typeface="Times New Roman" panose="02020603050405020304" pitchFamily="18" charset="0"/>
              </a:rPr>
              <a:t>N.DIVYA SRI (192211139)</a:t>
            </a:r>
            <a:endParaRPr lang="en-IN" sz="4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spcBef>
                <a:spcPts val="1200"/>
              </a:spcBef>
            </a:pPr>
            <a:r>
              <a:rPr lang="en-GB" sz="4800" b="1" dirty="0">
                <a:effectLst/>
                <a:latin typeface="Times New Roman" panose="02020603050405020304" pitchFamily="18" charset="0"/>
                <a:ea typeface="Times New Roman" panose="02020603050405020304" pitchFamily="18" charset="0"/>
                <a:cs typeface="Times New Roman" panose="02020603050405020304" pitchFamily="18" charset="0"/>
              </a:rPr>
              <a:t>POOJA SRI V (192210152)</a:t>
            </a:r>
            <a:endParaRPr lang="en-IN" sz="4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spcBef>
                <a:spcPts val="1200"/>
              </a:spcBef>
            </a:pPr>
            <a:r>
              <a:rPr lang="en-GB" sz="4800" b="1" dirty="0">
                <a:effectLst/>
                <a:latin typeface="Times New Roman" panose="02020603050405020304" pitchFamily="18" charset="0"/>
                <a:ea typeface="Times New Roman" panose="02020603050405020304" pitchFamily="18" charset="0"/>
                <a:cs typeface="Times New Roman" panose="02020603050405020304" pitchFamily="18" charset="0"/>
              </a:rPr>
              <a:t>                                   AISHWARYA (192124037)</a:t>
            </a:r>
            <a:endParaRPr lang="en-IN" sz="4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75A7-BF34-9FC1-A5B7-0BFB60A6A966}"/>
              </a:ext>
            </a:extLst>
          </p:cNvPr>
          <p:cNvSpPr>
            <a:spLocks noGrp="1"/>
          </p:cNvSpPr>
          <p:nvPr>
            <p:ph type="title"/>
          </p:nvPr>
        </p:nvSpPr>
        <p:spPr>
          <a:xfrm>
            <a:off x="832555" y="953623"/>
            <a:ext cx="3680885" cy="1371600"/>
          </a:xfrm>
        </p:spPr>
        <p:txBody>
          <a:bodyPr>
            <a:normAutofit/>
          </a:bodyPr>
          <a:lstStyle/>
          <a:p>
            <a:r>
              <a:rPr lang="en-GB" b="1" dirty="0">
                <a:effectLst/>
                <a:latin typeface="Times New Roman" panose="02020603050405020304" pitchFamily="18" charset="0"/>
                <a:ea typeface="Times New Roman" panose="02020603050405020304" pitchFamily="18" charset="0"/>
              </a:rPr>
              <a:t>Generating of intermediate code </a:t>
            </a:r>
            <a:endParaRPr lang="en-IN" dirty="0"/>
          </a:p>
        </p:txBody>
      </p:sp>
      <p:sp>
        <p:nvSpPr>
          <p:cNvPr id="4" name="Text Placeholder 3">
            <a:extLst>
              <a:ext uri="{FF2B5EF4-FFF2-40B4-BE49-F238E27FC236}">
                <a16:creationId xmlns:a16="http://schemas.microsoft.com/office/drawing/2014/main" id="{C04A8B52-EFC3-EDD6-422D-A2FF5F1AD4A1}"/>
              </a:ext>
            </a:extLst>
          </p:cNvPr>
          <p:cNvSpPr>
            <a:spLocks noGrp="1"/>
          </p:cNvSpPr>
          <p:nvPr>
            <p:ph type="body" sz="half" idx="2"/>
          </p:nvPr>
        </p:nvSpPr>
        <p:spPr>
          <a:xfrm>
            <a:off x="685800" y="2889956"/>
            <a:ext cx="4623318" cy="3454860"/>
          </a:xfrm>
        </p:spPr>
        <p:txBody>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final phase of the compiler front-end.</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GOAL: translate program into a format expected by the compiler back-end.</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 TYPICAL COMPILERS: followed by intermediate code optimization and machine code generation.</a:t>
            </a:r>
          </a:p>
        </p:txBody>
      </p:sp>
      <p:pic>
        <p:nvPicPr>
          <p:cNvPr id="1026" name="Picture 2" descr="Intermediate Code Generation In Compiler Design, 51% OFF">
            <a:extLst>
              <a:ext uri="{FF2B5EF4-FFF2-40B4-BE49-F238E27FC236}">
                <a16:creationId xmlns:a16="http://schemas.microsoft.com/office/drawing/2014/main" id="{2A12EC33-7D4F-F4EF-719C-F17D1BB75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244" y="784931"/>
            <a:ext cx="39624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210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78C3-CDF4-D283-46C7-5CB2FA75E6E4}"/>
              </a:ext>
            </a:extLst>
          </p:cNvPr>
          <p:cNvSpPr>
            <a:spLocks noGrp="1"/>
          </p:cNvSpPr>
          <p:nvPr>
            <p:ph type="title"/>
          </p:nvPr>
        </p:nvSpPr>
        <p:spPr>
          <a:xfrm>
            <a:off x="7749073" y="827803"/>
            <a:ext cx="3680885" cy="1371600"/>
          </a:xfrm>
        </p:spPr>
        <p:txBody>
          <a:bodyPr/>
          <a:lstStyle/>
          <a:p>
            <a:r>
              <a:rPr lang="en-IN" dirty="0"/>
              <a:t>About lex</a:t>
            </a:r>
          </a:p>
        </p:txBody>
      </p:sp>
      <p:sp>
        <p:nvSpPr>
          <p:cNvPr id="4" name="Text Placeholder 3">
            <a:extLst>
              <a:ext uri="{FF2B5EF4-FFF2-40B4-BE49-F238E27FC236}">
                <a16:creationId xmlns:a16="http://schemas.microsoft.com/office/drawing/2014/main" id="{CCCAF175-751B-F613-28D0-071FB81BD78C}"/>
              </a:ext>
            </a:extLst>
          </p:cNvPr>
          <p:cNvSpPr>
            <a:spLocks noGrp="1"/>
          </p:cNvSpPr>
          <p:nvPr>
            <p:ph type="body" sz="half" idx="2"/>
          </p:nvPr>
        </p:nvSpPr>
        <p:spPr>
          <a:xfrm>
            <a:off x="7417837" y="2540863"/>
            <a:ext cx="4413337" cy="2786915"/>
          </a:xfrm>
        </p:spPr>
        <p:txBody>
          <a:bodyPr>
            <a:no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LEX is a tool that allows one to specify a lexical Analyzer by specifying RE to describe patterns for tokens.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Input notation-lex language(specification)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Lex compiler-transforms input patterns into a transition diagram and generate code in a file called </a:t>
            </a:r>
            <a:r>
              <a:rPr lang="en-IN" sz="2000" dirty="0" err="1">
                <a:latin typeface="Times New Roman" panose="02020603050405020304" pitchFamily="18" charset="0"/>
                <a:cs typeface="Times New Roman" panose="02020603050405020304" pitchFamily="18" charset="0"/>
              </a:rPr>
              <a:t>lex.yy.c</a:t>
            </a:r>
            <a:endParaRPr lang="en-IN" sz="2000" dirty="0">
              <a:latin typeface="Times New Roman" panose="02020603050405020304" pitchFamily="18" charset="0"/>
              <a:cs typeface="Times New Roman" panose="02020603050405020304" pitchFamily="18" charset="0"/>
            </a:endParaRPr>
          </a:p>
        </p:txBody>
      </p:sp>
      <p:pic>
        <p:nvPicPr>
          <p:cNvPr id="2050" name="Picture 2" descr="LEX - javatpoint">
            <a:extLst>
              <a:ext uri="{FF2B5EF4-FFF2-40B4-BE49-F238E27FC236}">
                <a16:creationId xmlns:a16="http://schemas.microsoft.com/office/drawing/2014/main" id="{4B1D943B-A01B-A62F-F106-A84A7643E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07" y="2111260"/>
            <a:ext cx="6013773" cy="263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9122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8CDD-95A4-CD2D-0176-B413C03FA056}"/>
              </a:ext>
            </a:extLst>
          </p:cNvPr>
          <p:cNvSpPr>
            <a:spLocks noGrp="1"/>
          </p:cNvSpPr>
          <p:nvPr>
            <p:ph type="title"/>
          </p:nvPr>
        </p:nvSpPr>
        <p:spPr>
          <a:xfrm>
            <a:off x="1945434" y="488302"/>
            <a:ext cx="10131425" cy="1456267"/>
          </a:xfrm>
        </p:spPr>
        <p:txBody>
          <a:bodyPr/>
          <a:lstStyle/>
          <a:p>
            <a:r>
              <a:rPr lang="en-GB" sz="4800" b="1" dirty="0">
                <a:effectLst/>
                <a:latin typeface="Times New Roman" panose="02020603050405020304" pitchFamily="18" charset="0"/>
                <a:ea typeface="Times New Roman" panose="02020603050405020304" pitchFamily="18" charset="0"/>
              </a:rPr>
              <a:t>Problem Statement</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5E696B2-2EFA-C7C9-F7BC-DE13D54D3038}"/>
              </a:ext>
            </a:extLst>
          </p:cNvPr>
          <p:cNvSpPr>
            <a:spLocks noGrp="1"/>
          </p:cNvSpPr>
          <p:nvPr>
            <p:ph idx="1"/>
          </p:nvPr>
        </p:nvSpPr>
        <p:spPr/>
        <p:txBody>
          <a:bodyPr/>
          <a:lstStyle/>
          <a:p>
            <a:pPr lvl="0">
              <a:lnSpc>
                <a:spcPct val="150000"/>
              </a:lnSpc>
              <a:spcBef>
                <a:spcPts val="1500"/>
              </a:spcBef>
              <a:spcAft>
                <a:spcPts val="0"/>
              </a:spcAft>
              <a:buClr>
                <a:srgbClr val="0D0D0D"/>
              </a:buClr>
              <a:buSzPts val="1200"/>
              <a:buFont typeface="Wingdings" panose="05000000000000000000" pitchFamily="2" charset="2"/>
              <a:buChar char="v"/>
            </a:pPr>
            <a:r>
              <a:rPr lang="en-GB" sz="2000" u="none" strike="noStrike" dirty="0">
                <a:effectLst/>
                <a:latin typeface="Times New Roman" panose="02020603050405020304" pitchFamily="18" charset="0"/>
                <a:ea typeface="Roboto" panose="020F0502020204030204" pitchFamily="2" charset="0"/>
                <a:cs typeface="Times New Roman" panose="02020603050405020304" pitchFamily="18" charset="0"/>
              </a:rPr>
              <a:t>Language Definition: Define the syntax, semantics, and lexical structure of the new programming language. Specify the language's keywords, operators, data types, control structures, and other language constructs.</a:t>
            </a:r>
            <a:endParaRPr lang="en-IN" sz="2000" u="none" strike="noStrike" dirty="0">
              <a:effectLst/>
              <a:latin typeface="Times New Roman" panose="02020603050405020304" pitchFamily="18" charset="0"/>
              <a:ea typeface="Roboto" panose="020F0502020204030204" pitchFamily="2" charset="0"/>
              <a:cs typeface="Times New Roman" panose="02020603050405020304" pitchFamily="18" charset="0"/>
            </a:endParaRPr>
          </a:p>
          <a:p>
            <a:pPr lvl="0">
              <a:lnSpc>
                <a:spcPct val="150000"/>
              </a:lnSpc>
              <a:spcAft>
                <a:spcPts val="1500"/>
              </a:spcAft>
              <a:buClr>
                <a:srgbClr val="0D0D0D"/>
              </a:buClr>
              <a:buSzPts val="1200"/>
              <a:buFont typeface="Wingdings" panose="05000000000000000000" pitchFamily="2" charset="2"/>
              <a:buChar char="v"/>
            </a:pPr>
            <a:r>
              <a:rPr lang="en-GB" sz="2000" u="none" strike="noStrike" dirty="0">
                <a:effectLst/>
                <a:latin typeface="Times New Roman" panose="02020603050405020304" pitchFamily="18" charset="0"/>
                <a:ea typeface="Roboto" panose="020F0502020204030204" pitchFamily="2" charset="0"/>
                <a:cs typeface="Times New Roman" panose="02020603050405020304" pitchFamily="18" charset="0"/>
              </a:rPr>
              <a:t>Lexical Analysis: Utilise Lex to perform lexical analysis on the input source code of the new language. Develop lexical rules using regular expressions to tokenize the source code into meaningful units, such as identifiers, literals, and operators.</a:t>
            </a:r>
            <a:endParaRPr lang="en-IN" sz="2000" u="none" strike="noStrike" dirty="0">
              <a:effectLst/>
              <a:latin typeface="Times New Roman" panose="02020603050405020304" pitchFamily="18" charset="0"/>
              <a:ea typeface="Roboto" panose="020F0502020204030204"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09975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7F82-0F34-D59F-A764-59BE655591F5}"/>
              </a:ext>
            </a:extLst>
          </p:cNvPr>
          <p:cNvSpPr>
            <a:spLocks noGrp="1"/>
          </p:cNvSpPr>
          <p:nvPr>
            <p:ph type="title"/>
          </p:nvPr>
        </p:nvSpPr>
        <p:spPr>
          <a:xfrm>
            <a:off x="1161661" y="433873"/>
            <a:ext cx="6164653" cy="1371600"/>
          </a:xfrm>
        </p:spPr>
        <p:txBody>
          <a:bodyPr>
            <a:normAutofit/>
          </a:bodyPr>
          <a:lstStyle/>
          <a:p>
            <a:r>
              <a:rPr lang="en-GB" sz="3200" b="1" dirty="0">
                <a:effectLst/>
                <a:latin typeface="Times New Roman" panose="02020603050405020304" pitchFamily="18" charset="0"/>
                <a:ea typeface="Times New Roman" panose="02020603050405020304" pitchFamily="18" charset="0"/>
              </a:rPr>
              <a:t>Proposed Design</a:t>
            </a:r>
            <a:endParaRPr lang="en-IN" sz="3200" dirty="0"/>
          </a:p>
        </p:txBody>
      </p:sp>
      <p:sp>
        <p:nvSpPr>
          <p:cNvPr id="4" name="Text Placeholder 3">
            <a:extLst>
              <a:ext uri="{FF2B5EF4-FFF2-40B4-BE49-F238E27FC236}">
                <a16:creationId xmlns:a16="http://schemas.microsoft.com/office/drawing/2014/main" id="{179A6E4D-5C4D-2194-E09C-469D6FD0AF0C}"/>
              </a:ext>
            </a:extLst>
          </p:cNvPr>
          <p:cNvSpPr>
            <a:spLocks noGrp="1"/>
          </p:cNvSpPr>
          <p:nvPr>
            <p:ph type="body" sz="half" idx="2"/>
          </p:nvPr>
        </p:nvSpPr>
        <p:spPr>
          <a:xfrm>
            <a:off x="853751" y="2099387"/>
            <a:ext cx="6164653" cy="3792894"/>
          </a:xfrm>
        </p:spPr>
        <p:txBody>
          <a:bodyPr>
            <a:normAutofit/>
          </a:bodyPr>
          <a:lstStyle/>
          <a:p>
            <a:pPr marL="285750" indent="-285750">
              <a:buFont typeface="Wingdings" panose="05000000000000000000" pitchFamily="2" charset="2"/>
              <a:buChar char="v"/>
            </a:pPr>
            <a:r>
              <a:rPr lang="en-GB" sz="1800" b="1" dirty="0">
                <a:effectLst/>
                <a:latin typeface="Times New Roman" panose="02020603050405020304" pitchFamily="18" charset="0"/>
                <a:ea typeface="Times New Roman" panose="02020603050405020304" pitchFamily="18" charset="0"/>
              </a:rPr>
              <a:t>Requirements Gathering and Analysis:</a:t>
            </a:r>
            <a:r>
              <a:rPr lang="en-GB" sz="1800" dirty="0">
                <a:effectLst/>
                <a:latin typeface="Times New Roman" panose="02020603050405020304" pitchFamily="18" charset="0"/>
                <a:ea typeface="Times New Roman" panose="02020603050405020304" pitchFamily="18" charset="0"/>
              </a:rPr>
              <a:t> </a:t>
            </a:r>
            <a:r>
              <a:rPr lang="en-GB" sz="1800" dirty="0">
                <a:effectLst/>
                <a:latin typeface="Roboto" panose="020F0502020204030204" pitchFamily="2" charset="0"/>
                <a:ea typeface="Roboto" panose="020F0502020204030204" pitchFamily="2" charset="0"/>
                <a:cs typeface="Roboto" panose="020F0502020204030204" pitchFamily="2" charset="0"/>
              </a:rPr>
              <a:t>Identify stakeholders involved in the development and use of the new language compiler, including language designers, developers, testers, and end-user.</a:t>
            </a: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Tool Selection Criteria:</a:t>
            </a:r>
            <a:r>
              <a:rPr lang="en-GB" sz="1800" dirty="0">
                <a:effectLst/>
                <a:latin typeface="Arial" panose="020B0604020202020204" pitchFamily="34" charset="0"/>
                <a:ea typeface="Arial" panose="020B0604020202020204" pitchFamily="34" charset="0"/>
              </a:rPr>
              <a:t> </a:t>
            </a:r>
            <a:r>
              <a:rPr lang="en-GB" sz="1800" dirty="0">
                <a:effectLst/>
                <a:latin typeface="Times New Roman" panose="02020603050405020304" pitchFamily="18" charset="0"/>
                <a:ea typeface="Times New Roman" panose="02020603050405020304" pitchFamily="18" charset="0"/>
              </a:rPr>
              <a:t> </a:t>
            </a:r>
            <a:r>
              <a:rPr lang="en-GB" sz="1800" dirty="0">
                <a:effectLst/>
                <a:latin typeface="Roboto" panose="020F0502020204030204" pitchFamily="2" charset="0"/>
                <a:ea typeface="Roboto" panose="020F0502020204030204" pitchFamily="2" charset="0"/>
                <a:cs typeface="Roboto" panose="020F0502020204030204" pitchFamily="2" charset="0"/>
              </a:rPr>
              <a:t>Ensure compatibility with Lex or Flex, as Lex is the chosen tool for lexical analysis in the project.</a:t>
            </a:r>
          </a:p>
          <a:p>
            <a:pPr marL="285750" indent="-285750">
              <a:buFont typeface="Wingdings" panose="05000000000000000000" pitchFamily="2" charset="2"/>
              <a:buChar char="v"/>
            </a:pPr>
            <a:r>
              <a:rPr lang="en-GB" sz="1800" b="1" dirty="0">
                <a:effectLst/>
                <a:latin typeface="Times New Roman" panose="02020603050405020304" pitchFamily="18" charset="0"/>
                <a:ea typeface="Times New Roman" panose="02020603050405020304" pitchFamily="18" charset="0"/>
              </a:rPr>
              <a:t>Scanning and Testing Methodology: </a:t>
            </a:r>
          </a:p>
          <a:p>
            <a:pPr marL="285750" indent="-285750">
              <a:buFont typeface="Wingdings" panose="05000000000000000000" pitchFamily="2" charset="2"/>
              <a:buChar char="v"/>
            </a:pPr>
            <a:r>
              <a:rPr lang="en-GB" b="1" dirty="0">
                <a:latin typeface="Times New Roman" panose="02020603050405020304" pitchFamily="18" charset="0"/>
              </a:rPr>
              <a:t>Inspect the generated lexical analyser code to identify potential issues or ambiguities in token recognition.</a:t>
            </a:r>
            <a:endParaRPr lang="en-IN" dirty="0"/>
          </a:p>
        </p:txBody>
      </p:sp>
      <p:pic>
        <p:nvPicPr>
          <p:cNvPr id="3076" name="Picture 4" descr="Introduction of Compiler Design - GeeksforGeeks">
            <a:extLst>
              <a:ext uri="{FF2B5EF4-FFF2-40B4-BE49-F238E27FC236}">
                <a16:creationId xmlns:a16="http://schemas.microsoft.com/office/drawing/2014/main" id="{21B0CDD0-4A17-79D7-F0AE-ECD9CEFCC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525" y="2798212"/>
            <a:ext cx="439102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395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
            <a:extLst>
              <a:ext uri="{FF2B5EF4-FFF2-40B4-BE49-F238E27FC236}">
                <a16:creationId xmlns:a16="http://schemas.microsoft.com/office/drawing/2014/main" id="{E4038B86-6D8E-705D-9B07-6427048FF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4" y="1324267"/>
            <a:ext cx="4732943" cy="42647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198548-D08C-986E-E685-B5512A1389B0}"/>
              </a:ext>
            </a:extLst>
          </p:cNvPr>
          <p:cNvSpPr txBox="1"/>
          <p:nvPr/>
        </p:nvSpPr>
        <p:spPr>
          <a:xfrm>
            <a:off x="5031533" y="1542670"/>
            <a:ext cx="6715708" cy="4801314"/>
          </a:xfrm>
          <a:prstGeom prst="rect">
            <a:avLst/>
          </a:prstGeom>
          <a:noFill/>
        </p:spPr>
        <p:txBody>
          <a:bodyPr wrap="square">
            <a:spAutoFit/>
          </a:bodyPr>
          <a:lstStyle/>
          <a:p>
            <a:pPr marL="285750" indent="-285750">
              <a:buFont typeface="Wingdings" panose="05000000000000000000" pitchFamily="2" charset="2"/>
              <a:buChar char="q"/>
            </a:pPr>
            <a:r>
              <a:rPr lang="en-IN" b="1" i="0" dirty="0">
                <a:effectLst/>
                <a:latin typeface="Times New Roman" panose="02020603050405020304" pitchFamily="18" charset="0"/>
                <a:cs typeface="Times New Roman" panose="02020603050405020304" pitchFamily="18" charset="0"/>
              </a:rPr>
              <a:t>Postfix Notation:</a:t>
            </a:r>
            <a:r>
              <a:rPr lang="en-US" b="1" i="0" dirty="0">
                <a:effectLst/>
                <a:latin typeface="Times New Roman" panose="02020603050405020304" pitchFamily="18" charset="0"/>
                <a:cs typeface="Times New Roman" panose="02020603050405020304" pitchFamily="18" charset="0"/>
              </a:rPr>
              <a:t>Example 1:</a:t>
            </a:r>
            <a:r>
              <a:rPr lang="en-US" b="0" i="0" dirty="0">
                <a:effectLst/>
                <a:latin typeface="Times New Roman" panose="02020603050405020304" pitchFamily="18" charset="0"/>
                <a:cs typeface="Times New Roman" panose="02020603050405020304" pitchFamily="18" charset="0"/>
              </a:rPr>
              <a:t> The postfix representation of the expression (a + b) * c is : ab + c *</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Example 2: </a:t>
            </a:r>
            <a:r>
              <a:rPr lang="en-US" b="0" i="0" dirty="0">
                <a:effectLst/>
                <a:latin typeface="Times New Roman" panose="02020603050405020304" pitchFamily="18" charset="0"/>
                <a:cs typeface="Times New Roman" panose="02020603050405020304" pitchFamily="18" charset="0"/>
              </a:rPr>
              <a:t>The postfix representation of the expression (a – b) * (c + d) + (a – b) is :   ab – cd + *ab -+</a:t>
            </a:r>
          </a:p>
          <a:p>
            <a:pPr marL="285750" indent="-285750">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i="0" dirty="0">
                <a:effectLst/>
                <a:latin typeface="Times New Roman" panose="02020603050405020304" pitchFamily="18" charset="0"/>
                <a:cs typeface="Times New Roman" panose="02020603050405020304" pitchFamily="18" charset="0"/>
              </a:rPr>
              <a:t>Three-Address Code:</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 three address statement involves a maximum of three references, consisting of two for operands and one for the result.</a:t>
            </a:r>
          </a:p>
          <a:p>
            <a:pPr marL="285750" indent="-285750">
              <a:buFont typeface="Wingdings" panose="05000000000000000000" pitchFamily="2" charset="2"/>
              <a:buChar char="q"/>
            </a:pPr>
            <a:r>
              <a:rPr lang="en-IN" b="1" i="0" dirty="0">
                <a:effectLst/>
                <a:latin typeface="Times New Roman" panose="02020603050405020304" pitchFamily="18" charset="0"/>
                <a:cs typeface="Times New Roman" panose="02020603050405020304" pitchFamily="18" charset="0"/>
              </a:rPr>
              <a:t>Example: </a:t>
            </a:r>
            <a:r>
              <a:rPr lang="en-IN" b="0" i="0" dirty="0">
                <a:effectLst/>
                <a:latin typeface="Times New Roman" panose="02020603050405020304" pitchFamily="18" charset="0"/>
                <a:cs typeface="Times New Roman" panose="02020603050405020304" pitchFamily="18" charset="0"/>
              </a:rPr>
              <a:t>The three address code for the expression a + b * c + d : T1 = b * c T2 = a + T1 T3 = T2 + d; T 1 , T2 , T3 are temporary variables.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i="0" dirty="0">
                <a:effectLst/>
                <a:latin typeface="Times New Roman" panose="02020603050405020304" pitchFamily="18" charset="0"/>
                <a:cs typeface="Times New Roman" panose="02020603050405020304" pitchFamily="18" charset="0"/>
              </a:rPr>
              <a:t>Syntax Tree</a:t>
            </a:r>
            <a:r>
              <a:rPr lang="en-US" b="1" i="0" dirty="0">
                <a:effectLst/>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syntax tree not only condenses the parse tree but also offers an improved visual representation of the program’s syntactic structure,</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Example:</a:t>
            </a:r>
            <a:r>
              <a:rPr lang="en-US" b="0" i="0" dirty="0">
                <a:effectLst/>
                <a:latin typeface="Times New Roman" panose="02020603050405020304" pitchFamily="18" charset="0"/>
                <a:cs typeface="Times New Roman" panose="02020603050405020304" pitchFamily="18" charset="0"/>
              </a:rPr>
              <a:t> x = (a + b * c) / (a – b * c)</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Nunito" panose="020F0502020204030204" pitchFamily="2" charset="0"/>
              </a:rPr>
              <a:t> </a:t>
            </a:r>
            <a:endParaRPr lang="en-IN" dirty="0"/>
          </a:p>
        </p:txBody>
      </p:sp>
    </p:spTree>
    <p:extLst>
      <p:ext uri="{BB962C8B-B14F-4D97-AF65-F5344CB8AC3E}">
        <p14:creationId xmlns:p14="http://schemas.microsoft.com/office/powerpoint/2010/main" val="277877778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6074-A8A2-51FE-D19F-24EA6108A1DF}"/>
              </a:ext>
            </a:extLst>
          </p:cNvPr>
          <p:cNvSpPr>
            <a:spLocks noGrp="1"/>
          </p:cNvSpPr>
          <p:nvPr>
            <p:ph type="title"/>
          </p:nvPr>
        </p:nvSpPr>
        <p:spPr>
          <a:xfrm>
            <a:off x="583163" y="966597"/>
            <a:ext cx="10131427" cy="1468800"/>
          </a:xfrm>
        </p:spPr>
        <p:txBody>
          <a:bodyPr>
            <a:normAutofit/>
          </a:bodyPr>
          <a:lstStyle/>
          <a:p>
            <a:r>
              <a:rPr lang="en-GB" sz="1800" b="1" dirty="0">
                <a:effectLst/>
                <a:latin typeface="Times New Roman" panose="02020603050405020304" pitchFamily="18" charset="0"/>
                <a:ea typeface="Times New Roman" panose="02020603050405020304" pitchFamily="18" charset="0"/>
              </a:rPr>
              <a:t> </a:t>
            </a:r>
            <a:r>
              <a:rPr lang="en-GB" sz="4800" b="1" dirty="0">
                <a:effectLst/>
                <a:latin typeface="Times New Roman" panose="02020603050405020304" pitchFamily="18" charset="0"/>
                <a:ea typeface="Times New Roman" panose="02020603050405020304" pitchFamily="18" charset="0"/>
              </a:rPr>
              <a:t>Conclusion</a:t>
            </a:r>
            <a:endParaRPr lang="en-IN" sz="4800" dirty="0"/>
          </a:p>
        </p:txBody>
      </p:sp>
      <p:sp>
        <p:nvSpPr>
          <p:cNvPr id="3" name="Text Placeholder 2">
            <a:extLst>
              <a:ext uri="{FF2B5EF4-FFF2-40B4-BE49-F238E27FC236}">
                <a16:creationId xmlns:a16="http://schemas.microsoft.com/office/drawing/2014/main" id="{41B5C9FD-B6D1-2538-5799-1D7E46288A15}"/>
              </a:ext>
            </a:extLst>
          </p:cNvPr>
          <p:cNvSpPr>
            <a:spLocks noGrp="1"/>
          </p:cNvSpPr>
          <p:nvPr>
            <p:ph type="body" idx="1"/>
          </p:nvPr>
        </p:nvSpPr>
        <p:spPr>
          <a:xfrm>
            <a:off x="685798" y="2575356"/>
            <a:ext cx="10352316" cy="3601509"/>
          </a:xfrm>
        </p:spPr>
        <p:txBody>
          <a:bodyPr>
            <a:normAutofit/>
          </a:bodyPr>
          <a:lstStyle/>
          <a:p>
            <a:pPr marL="285750" indent="-285750">
              <a:buFont typeface="Wingdings" panose="05000000000000000000" pitchFamily="2" charset="2"/>
              <a:buChar char="Ø"/>
            </a:pPr>
            <a:r>
              <a:rPr lang="en-GB" sz="1800" dirty="0">
                <a:effectLst/>
                <a:latin typeface="Times New Roman" panose="02020603050405020304" pitchFamily="18" charset="0"/>
                <a:ea typeface="Times New Roman" panose="02020603050405020304" pitchFamily="18" charset="0"/>
              </a:rPr>
              <a:t>Finally, </a:t>
            </a:r>
            <a:r>
              <a:rPr lang="en-GB" sz="1800" dirty="0">
                <a:effectLst/>
                <a:latin typeface="Roboto" panose="020F0502020204030204" pitchFamily="2" charset="0"/>
                <a:ea typeface="Roboto" panose="020F0502020204030204" pitchFamily="2" charset="0"/>
                <a:cs typeface="Roboto" panose="020F0502020204030204" pitchFamily="2" charset="0"/>
              </a:rPr>
              <a:t>In summary, generating intermediate code for a new language using the Lex project offers a robust solution for lexical analysis and code generation.</a:t>
            </a:r>
          </a:p>
          <a:p>
            <a:pPr marL="285750" indent="-285750">
              <a:buFont typeface="Wingdings" panose="05000000000000000000" pitchFamily="2" charset="2"/>
              <a:buChar char="Ø"/>
            </a:pPr>
            <a:r>
              <a:rPr lang="en-GB" sz="1800" dirty="0">
                <a:effectLst/>
                <a:latin typeface="Roboto" panose="020F0502020204030204" pitchFamily="2" charset="0"/>
                <a:ea typeface="Roboto" panose="020F0502020204030204" pitchFamily="2" charset="0"/>
                <a:cs typeface="Roboto" panose="020F0502020204030204" pitchFamily="2" charset="0"/>
              </a:rPr>
              <a:t> By leveraging the capabilities of Lex and incorporating best practices in development workflows, developers can efficiently create, analyse, and optimise intermediate representations, laying.</a:t>
            </a:r>
          </a:p>
          <a:p>
            <a:pPr marL="285750" indent="-285750">
              <a:buFont typeface="Wingdings" panose="05000000000000000000" pitchFamily="2" charset="2"/>
              <a:buChar char="Ø"/>
            </a:pPr>
            <a:r>
              <a:rPr lang="en-GB" sz="1800" dirty="0">
                <a:effectLst/>
                <a:latin typeface="Roboto" panose="020F0502020204030204" pitchFamily="2" charset="0"/>
                <a:ea typeface="Roboto" panose="020F0502020204030204" pitchFamily="2" charset="0"/>
                <a:cs typeface="Roboto" panose="020F0502020204030204" pitchFamily="2" charset="0"/>
              </a:rPr>
              <a:t>a solid foundation for the implementation of diverse language features and applications.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556379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696685" y="1052978"/>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53</TotalTime>
  <Words>531</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Nunito</vt:lpstr>
      <vt:lpstr>Roboto</vt:lpstr>
      <vt:lpstr>Times New Roman</vt:lpstr>
      <vt:lpstr>Wingdings</vt:lpstr>
      <vt:lpstr>Celestial</vt:lpstr>
      <vt:lpstr>Generating of intermediate code for a new language using lex</vt:lpstr>
      <vt:lpstr>Generating of intermediate code </vt:lpstr>
      <vt:lpstr>About lex</vt:lpstr>
      <vt:lpstr>Problem Statement </vt:lpstr>
      <vt:lpstr>Proposed Design</vt:lpstr>
      <vt:lpstr>PowerPoint Presentation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of intermediate code for a new language using lex</dc:title>
  <dc:creator>Pooja Sri V</dc:creator>
  <cp:lastModifiedBy>Pooja Sri V</cp:lastModifiedBy>
  <cp:revision>1</cp:revision>
  <dcterms:created xsi:type="dcterms:W3CDTF">2024-03-06T14:11:50Z</dcterms:created>
  <dcterms:modified xsi:type="dcterms:W3CDTF">2024-03-06T15:08:49Z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