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214F5D8-9A50-445C-BFD8-8F7C09393BF5}">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62A026-61EC-4963-9448-740F73881336}"/>
              </a:ext>
            </a:extLst>
          </p:cNvPr>
          <p:cNvSpPr txBox="1"/>
          <p:nvPr/>
        </p:nvSpPr>
        <p:spPr>
          <a:xfrm>
            <a:off x="1306286" y="1266869"/>
            <a:ext cx="9797143" cy="3477875"/>
          </a:xfrm>
          <a:prstGeom prst="rect">
            <a:avLst/>
          </a:prstGeom>
          <a:noFill/>
        </p:spPr>
        <p:txBody>
          <a:bodyPr wrap="square">
            <a:spAutoFit/>
          </a:bodyPr>
          <a:lstStyle/>
          <a:p>
            <a:endParaRPr lang="en-US" sz="5500" b="1" dirty="0">
              <a:latin typeface="Gill Sans MT" panose="020B0502020104020203" pitchFamily="34" charset="0"/>
            </a:endParaRPr>
          </a:p>
          <a:p>
            <a:pPr algn="ctr"/>
            <a:r>
              <a:rPr lang="en-US" sz="5500" b="1" dirty="0">
                <a:latin typeface="Gill Sans MT" panose="020B0502020104020203" pitchFamily="34" charset="0"/>
              </a:rPr>
              <a:t>GIT AND GITHUB</a:t>
            </a:r>
          </a:p>
          <a:p>
            <a:endParaRPr lang="en-US" sz="5500" b="1" dirty="0">
              <a:latin typeface="Gill Sans MT" panose="020B0502020104020203" pitchFamily="34" charset="0"/>
            </a:endParaRPr>
          </a:p>
          <a:p>
            <a:pPr algn="r"/>
            <a:r>
              <a:rPr lang="en-US" sz="5500" b="1" dirty="0">
                <a:latin typeface="Gill Sans MT" panose="020B0502020104020203" pitchFamily="34" charset="0"/>
              </a:rPr>
              <a:t>                               </a:t>
            </a:r>
            <a:r>
              <a:rPr lang="en-US" sz="2500" b="1" dirty="0">
                <a:latin typeface="Gill Sans MT" panose="020B0502020104020203" pitchFamily="34" charset="0"/>
              </a:rPr>
              <a:t>- POOJA SUNDAR</a:t>
            </a:r>
          </a:p>
        </p:txBody>
      </p:sp>
    </p:spTree>
    <p:extLst>
      <p:ext uri="{BB962C8B-B14F-4D97-AF65-F5344CB8AC3E}">
        <p14:creationId xmlns:p14="http://schemas.microsoft.com/office/powerpoint/2010/main" val="293004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0C8FE-C686-495F-91DB-78D7009A231D}"/>
              </a:ext>
            </a:extLst>
          </p:cNvPr>
          <p:cNvSpPr>
            <a:spLocks noGrp="1"/>
          </p:cNvSpPr>
          <p:nvPr>
            <p:ph type="title"/>
          </p:nvPr>
        </p:nvSpPr>
        <p:spPr>
          <a:xfrm>
            <a:off x="1154954" y="973668"/>
            <a:ext cx="8761413" cy="987654"/>
          </a:xfrm>
        </p:spPr>
        <p:txBody>
          <a:bodyPr/>
          <a:lstStyle/>
          <a:p>
            <a:pPr algn="ctr"/>
            <a:r>
              <a:rPr lang="en-US" sz="5000" b="1" dirty="0">
                <a:latin typeface="Gill Sans MT" panose="020B0502020104020203" pitchFamily="34" charset="0"/>
              </a:rPr>
              <a:t>WHAT IS VCS ?</a:t>
            </a:r>
          </a:p>
        </p:txBody>
      </p:sp>
      <p:sp>
        <p:nvSpPr>
          <p:cNvPr id="5" name="Content Placeholder 4">
            <a:extLst>
              <a:ext uri="{FF2B5EF4-FFF2-40B4-BE49-F238E27FC236}">
                <a16:creationId xmlns:a16="http://schemas.microsoft.com/office/drawing/2014/main" id="{49895588-B514-4701-8F6A-1852798BBB65}"/>
              </a:ext>
            </a:extLst>
          </p:cNvPr>
          <p:cNvSpPr>
            <a:spLocks noGrp="1"/>
          </p:cNvSpPr>
          <p:nvPr>
            <p:ph idx="1"/>
          </p:nvPr>
        </p:nvSpPr>
        <p:spPr>
          <a:xfrm>
            <a:off x="1154954" y="1961322"/>
            <a:ext cx="8825659" cy="4058478"/>
          </a:xfrm>
        </p:spPr>
        <p:txBody>
          <a:bodyPr>
            <a:normAutofit/>
          </a:bodyPr>
          <a:lstStyle/>
          <a:p>
            <a:pPr marL="0" indent="0" algn="ctr">
              <a:buNone/>
            </a:pPr>
            <a:endParaRPr lang="en-GB" sz="2200" b="1" i="0" dirty="0">
              <a:solidFill>
                <a:srgbClr val="202124"/>
              </a:solidFill>
              <a:effectLst/>
              <a:latin typeface="Gill Sans MT" panose="020B0502020104020203" pitchFamily="34" charset="0"/>
            </a:endParaRPr>
          </a:p>
          <a:p>
            <a:pPr algn="ctr">
              <a:buFont typeface="Arial" panose="020B0604020202020204" pitchFamily="34" charset="0"/>
              <a:buChar char="•"/>
            </a:pPr>
            <a:endParaRPr lang="en-GB" sz="2200" b="1" dirty="0">
              <a:solidFill>
                <a:srgbClr val="202124"/>
              </a:solidFill>
              <a:latin typeface="Gill Sans MT" panose="020B0502020104020203" pitchFamily="34" charset="0"/>
            </a:endParaRPr>
          </a:p>
          <a:p>
            <a:pPr>
              <a:buFont typeface="Arial" panose="020B0604020202020204" pitchFamily="34" charset="0"/>
              <a:buChar char="•"/>
            </a:pPr>
            <a:r>
              <a:rPr lang="en-GB" sz="2500" i="0" dirty="0">
                <a:solidFill>
                  <a:srgbClr val="202124"/>
                </a:solidFill>
                <a:effectLst/>
                <a:latin typeface="Gill Sans MT" panose="020B0502020104020203" pitchFamily="34" charset="0"/>
              </a:rPr>
              <a:t>Version Control Systems </a:t>
            </a:r>
            <a:r>
              <a:rPr lang="en-GB" sz="2500" b="0" i="0" dirty="0">
                <a:solidFill>
                  <a:srgbClr val="202124"/>
                </a:solidFill>
                <a:effectLst/>
                <a:latin typeface="Gill Sans MT" panose="020B0502020104020203" pitchFamily="34" charset="0"/>
              </a:rPr>
              <a:t>is </a:t>
            </a:r>
            <a:r>
              <a:rPr lang="en-GB" sz="2500" b="1" i="0" dirty="0">
                <a:solidFill>
                  <a:srgbClr val="202124"/>
                </a:solidFill>
                <a:effectLst/>
                <a:latin typeface="Gill Sans MT" panose="020B0502020104020203" pitchFamily="34" charset="0"/>
              </a:rPr>
              <a:t>syste</a:t>
            </a:r>
            <a:r>
              <a:rPr lang="en-GB" sz="2500" b="1" dirty="0">
                <a:solidFill>
                  <a:srgbClr val="202124"/>
                </a:solidFill>
                <a:latin typeface="Gill Sans MT" panose="020B0502020104020203" pitchFamily="34" charset="0"/>
              </a:rPr>
              <a:t>ms that records changes to a file</a:t>
            </a:r>
            <a:r>
              <a:rPr lang="en-GB" sz="2500" dirty="0">
                <a:solidFill>
                  <a:srgbClr val="202124"/>
                </a:solidFill>
                <a:latin typeface="Gill Sans MT" panose="020B0502020104020203" pitchFamily="34" charset="0"/>
              </a:rPr>
              <a:t> or set of files over time</a:t>
            </a:r>
            <a:r>
              <a:rPr lang="en-GB" sz="2500" b="0" i="0" dirty="0">
                <a:solidFill>
                  <a:srgbClr val="202124"/>
                </a:solidFill>
                <a:effectLst/>
                <a:latin typeface="Gill Sans MT" panose="020B0502020104020203" pitchFamily="34" charset="0"/>
              </a:rPr>
              <a:t>.</a:t>
            </a:r>
          </a:p>
          <a:p>
            <a:pPr>
              <a:buFont typeface="Arial" panose="020B0604020202020204" pitchFamily="34" charset="0"/>
              <a:buChar char="•"/>
            </a:pPr>
            <a:r>
              <a:rPr lang="en-GB" sz="2500" dirty="0">
                <a:solidFill>
                  <a:srgbClr val="202124"/>
                </a:solidFill>
                <a:latin typeface="Gill Sans MT" panose="020B0502020104020203" pitchFamily="34" charset="0"/>
              </a:rPr>
              <a:t>The </a:t>
            </a:r>
            <a:r>
              <a:rPr lang="en-GB" sz="2500" b="1" dirty="0">
                <a:solidFill>
                  <a:srgbClr val="202124"/>
                </a:solidFill>
                <a:latin typeface="Gill Sans MT" panose="020B0502020104020203" pitchFamily="34" charset="0"/>
              </a:rPr>
              <a:t>development need </a:t>
            </a:r>
            <a:r>
              <a:rPr lang="en-GB" sz="2500" dirty="0">
                <a:solidFill>
                  <a:srgbClr val="202124"/>
                </a:solidFill>
                <a:latin typeface="Gill Sans MT" panose="020B0502020104020203" pitchFamily="34" charset="0"/>
              </a:rPr>
              <a:t>the complexity to manage the particular product </a:t>
            </a:r>
            <a:r>
              <a:rPr lang="en-GB" sz="2500" dirty="0" err="1">
                <a:solidFill>
                  <a:srgbClr val="202124"/>
                </a:solidFill>
                <a:latin typeface="Gill Sans MT" panose="020B0502020104020203" pitchFamily="34" charset="0"/>
              </a:rPr>
              <a:t>updations</a:t>
            </a:r>
            <a:r>
              <a:rPr lang="en-GB" sz="2500" dirty="0">
                <a:solidFill>
                  <a:srgbClr val="202124"/>
                </a:solidFill>
                <a:latin typeface="Gill Sans MT" panose="020B0502020104020203" pitchFamily="34" charset="0"/>
              </a:rPr>
              <a:t> and maintain the multiple versions of the entire product. So VCS helps from the this issues.</a:t>
            </a:r>
            <a:endParaRPr lang="en-GB" sz="2500" b="0" i="0" dirty="0">
              <a:solidFill>
                <a:srgbClr val="202124"/>
              </a:solidFill>
              <a:effectLst/>
              <a:latin typeface="Gill Sans MT" panose="020B0502020104020203" pitchFamily="34" charset="0"/>
            </a:endParaRPr>
          </a:p>
          <a:p>
            <a:pPr marL="0" indent="0">
              <a:buNone/>
            </a:pPr>
            <a:endParaRPr lang="en-GB" sz="2500" dirty="0">
              <a:solidFill>
                <a:srgbClr val="202124"/>
              </a:solidFill>
              <a:latin typeface="Gill Sans MT" panose="020B0502020104020203" pitchFamily="34" charset="0"/>
            </a:endParaRPr>
          </a:p>
          <a:p>
            <a:pPr marL="0" indent="0" algn="ctr">
              <a:buNone/>
            </a:pPr>
            <a:endParaRPr lang="en-US" sz="2500" dirty="0">
              <a:latin typeface="Gill Sans MT" panose="020B0502020104020203" pitchFamily="34" charset="0"/>
            </a:endParaRPr>
          </a:p>
        </p:txBody>
      </p:sp>
    </p:spTree>
    <p:extLst>
      <p:ext uri="{BB962C8B-B14F-4D97-AF65-F5344CB8AC3E}">
        <p14:creationId xmlns:p14="http://schemas.microsoft.com/office/powerpoint/2010/main" val="410881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57DA0E-337B-473B-8B36-72EE745CFA9E}"/>
              </a:ext>
            </a:extLst>
          </p:cNvPr>
          <p:cNvPicPr>
            <a:picLocks noChangeAspect="1"/>
          </p:cNvPicPr>
          <p:nvPr/>
        </p:nvPicPr>
        <p:blipFill rotWithShape="1">
          <a:blip r:embed="rId2"/>
          <a:srcRect b="8589"/>
          <a:stretch/>
        </p:blipFill>
        <p:spPr>
          <a:xfrm>
            <a:off x="478302" y="463670"/>
            <a:ext cx="11830929" cy="4023923"/>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D6E7E58-81E3-4072-950F-0417178F09ED}"/>
              </a:ext>
            </a:extLst>
          </p:cNvPr>
          <p:cNvSpPr>
            <a:spLocks noGrp="1"/>
          </p:cNvSpPr>
          <p:nvPr>
            <p:ph type="title"/>
          </p:nvPr>
        </p:nvSpPr>
        <p:spPr>
          <a:xfrm>
            <a:off x="801859" y="4110824"/>
            <a:ext cx="4797084" cy="1908975"/>
          </a:xfrm>
        </p:spPr>
        <p:txBody>
          <a:bodyPr>
            <a:normAutofit/>
          </a:bodyPr>
          <a:lstStyle/>
          <a:p>
            <a:r>
              <a:rPr lang="en-US" sz="4000" b="1" dirty="0">
                <a:solidFill>
                  <a:schemeClr val="tx1"/>
                </a:solidFill>
                <a:latin typeface="Gill Sans MT" panose="020B0502020104020203" pitchFamily="34" charset="0"/>
              </a:rPr>
              <a:t>TYPES OF VCS -</a:t>
            </a:r>
          </a:p>
        </p:txBody>
      </p:sp>
      <p:sp>
        <p:nvSpPr>
          <p:cNvPr id="3" name="Content Placeholder 2">
            <a:extLst>
              <a:ext uri="{FF2B5EF4-FFF2-40B4-BE49-F238E27FC236}">
                <a16:creationId xmlns:a16="http://schemas.microsoft.com/office/drawing/2014/main" id="{02A3B0B7-3694-4569-9955-3190D31E8CB4}"/>
              </a:ext>
            </a:extLst>
          </p:cNvPr>
          <p:cNvSpPr>
            <a:spLocks noGrp="1"/>
          </p:cNvSpPr>
          <p:nvPr>
            <p:ph idx="1"/>
          </p:nvPr>
        </p:nvSpPr>
        <p:spPr>
          <a:xfrm>
            <a:off x="5289451" y="4110824"/>
            <a:ext cx="6639951" cy="2507586"/>
          </a:xfrm>
        </p:spPr>
        <p:txBody>
          <a:bodyPr anchor="ctr">
            <a:normAutofit/>
          </a:bodyPr>
          <a:lstStyle/>
          <a:p>
            <a:pPr>
              <a:buFont typeface="Arial" panose="020B0604020202020204" pitchFamily="34" charset="0"/>
              <a:buChar char="•"/>
            </a:pPr>
            <a:r>
              <a:rPr lang="en-GB" sz="2400" b="1" i="0" dirty="0">
                <a:solidFill>
                  <a:schemeClr val="tx1"/>
                </a:solidFill>
                <a:effectLst/>
                <a:latin typeface="Gill Sans MT" panose="020B0502020104020203" pitchFamily="34" charset="0"/>
              </a:rPr>
              <a:t>Local Version Control System.</a:t>
            </a:r>
          </a:p>
          <a:p>
            <a:pPr>
              <a:buFont typeface="Arial" panose="020B0604020202020204" pitchFamily="34" charset="0"/>
              <a:buChar char="•"/>
            </a:pPr>
            <a:r>
              <a:rPr lang="en-GB" sz="2400" b="1" i="0" dirty="0">
                <a:solidFill>
                  <a:schemeClr val="tx1"/>
                </a:solidFill>
                <a:effectLst/>
                <a:latin typeface="Gill Sans MT" panose="020B0502020104020203" pitchFamily="34" charset="0"/>
              </a:rPr>
              <a:t>Centralized Version Control System.</a:t>
            </a:r>
          </a:p>
          <a:p>
            <a:pPr>
              <a:buFont typeface="Arial" panose="020B0604020202020204" pitchFamily="34" charset="0"/>
              <a:buChar char="•"/>
            </a:pPr>
            <a:r>
              <a:rPr lang="en-GB" sz="2400" b="1" i="0" dirty="0">
                <a:solidFill>
                  <a:schemeClr val="tx1"/>
                </a:solidFill>
                <a:effectLst/>
                <a:latin typeface="Gill Sans MT" panose="020B0502020104020203" pitchFamily="34" charset="0"/>
              </a:rPr>
              <a:t>Distributed Version Control System</a:t>
            </a:r>
          </a:p>
          <a:p>
            <a:pPr>
              <a:buFont typeface="Arial" panose="020B0604020202020204" pitchFamily="34" charset="0"/>
              <a:buChar char="•"/>
            </a:pPr>
            <a:endParaRPr lang="en-GB" b="1" i="0" dirty="0">
              <a:solidFill>
                <a:schemeClr val="tx1"/>
              </a:solidFill>
              <a:effectLst/>
              <a:latin typeface="Gill Sans MT" panose="020B0502020104020203" pitchFamily="34" charset="0"/>
            </a:endParaRPr>
          </a:p>
          <a:p>
            <a:endParaRPr lang="en-US" dirty="0">
              <a:solidFill>
                <a:schemeClr val="tx1"/>
              </a:solidFill>
            </a:endParaRPr>
          </a:p>
        </p:txBody>
      </p:sp>
    </p:spTree>
    <p:extLst>
      <p:ext uri="{BB962C8B-B14F-4D97-AF65-F5344CB8AC3E}">
        <p14:creationId xmlns:p14="http://schemas.microsoft.com/office/powerpoint/2010/main" val="37651960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AAED-89F0-4518-96B0-5AE9218CFCB1}"/>
              </a:ext>
            </a:extLst>
          </p:cNvPr>
          <p:cNvSpPr>
            <a:spLocks noGrp="1"/>
          </p:cNvSpPr>
          <p:nvPr>
            <p:ph type="title"/>
          </p:nvPr>
        </p:nvSpPr>
        <p:spPr>
          <a:xfrm>
            <a:off x="1767295" y="1007165"/>
            <a:ext cx="8657410" cy="516835"/>
          </a:xfrm>
        </p:spPr>
        <p:txBody>
          <a:bodyPr/>
          <a:lstStyle/>
          <a:p>
            <a:pPr algn="ctr"/>
            <a:r>
              <a:rPr lang="en-US" sz="4400" b="1" dirty="0">
                <a:latin typeface="Gill Sans MT" panose="020B0502020104020203" pitchFamily="34" charset="0"/>
              </a:rPr>
              <a:t>WHAT IS GIT ( GLOBAL INFORMATION TRACKER ) ?</a:t>
            </a:r>
          </a:p>
        </p:txBody>
      </p:sp>
      <p:sp>
        <p:nvSpPr>
          <p:cNvPr id="3" name="Content Placeholder 2">
            <a:extLst>
              <a:ext uri="{FF2B5EF4-FFF2-40B4-BE49-F238E27FC236}">
                <a16:creationId xmlns:a16="http://schemas.microsoft.com/office/drawing/2014/main" id="{732A2C0D-9FEF-4DD7-A6E5-D0E7AFECB303}"/>
              </a:ext>
            </a:extLst>
          </p:cNvPr>
          <p:cNvSpPr>
            <a:spLocks noGrp="1"/>
          </p:cNvSpPr>
          <p:nvPr>
            <p:ph idx="1"/>
          </p:nvPr>
        </p:nvSpPr>
        <p:spPr/>
        <p:txBody>
          <a:bodyPr>
            <a:normAutofit/>
          </a:bodyPr>
          <a:lstStyle/>
          <a:p>
            <a:pPr algn="ctr"/>
            <a:endParaRPr lang="en-GB" sz="2200" b="0" i="0" dirty="0">
              <a:solidFill>
                <a:srgbClr val="202124"/>
              </a:solidFill>
              <a:effectLst/>
              <a:latin typeface="Gill Sans MT" panose="020B0502020104020203" pitchFamily="34" charset="0"/>
            </a:endParaRPr>
          </a:p>
          <a:p>
            <a:pPr marL="0" indent="0" algn="ctr">
              <a:buNone/>
            </a:pPr>
            <a:endParaRPr lang="en-GB" sz="2200" dirty="0">
              <a:solidFill>
                <a:srgbClr val="202124"/>
              </a:solidFill>
              <a:latin typeface="Gill Sans MT" panose="020B0502020104020203" pitchFamily="34" charset="0"/>
            </a:endParaRPr>
          </a:p>
          <a:p>
            <a:pPr marL="0" indent="0" algn="ctr">
              <a:buNone/>
            </a:pPr>
            <a:r>
              <a:rPr lang="en-GB" sz="2200" b="0" i="0" dirty="0">
                <a:solidFill>
                  <a:srgbClr val="202124"/>
                </a:solidFill>
                <a:effectLst/>
                <a:latin typeface="Gill Sans MT" panose="020B0502020104020203" pitchFamily="34" charset="0"/>
              </a:rPr>
              <a:t>  </a:t>
            </a:r>
            <a:r>
              <a:rPr lang="en-GB" sz="2300" b="0" i="0" dirty="0">
                <a:solidFill>
                  <a:srgbClr val="202124"/>
                </a:solidFill>
                <a:effectLst/>
                <a:latin typeface="Gill Sans MT" panose="020B0502020104020203" pitchFamily="34" charset="0"/>
              </a:rPr>
              <a:t>Git is a </a:t>
            </a:r>
            <a:r>
              <a:rPr lang="en-GB" sz="2300" b="1" i="0" dirty="0">
                <a:solidFill>
                  <a:srgbClr val="202124"/>
                </a:solidFill>
                <a:effectLst/>
                <a:latin typeface="Gill Sans MT" panose="020B0502020104020203" pitchFamily="34" charset="0"/>
              </a:rPr>
              <a:t>DevOps tool used for source code management</a:t>
            </a:r>
            <a:r>
              <a:rPr lang="en-GB" sz="2300" b="0" i="0" dirty="0">
                <a:solidFill>
                  <a:srgbClr val="202124"/>
                </a:solidFill>
                <a:effectLst/>
                <a:latin typeface="Gill Sans MT" panose="020B0502020104020203" pitchFamily="34" charset="0"/>
              </a:rPr>
              <a:t>. It is a free and open-source version control system used to handle small to very large projects efficiently. Git is used to tracking changes in the source code, enabling multiple developers to work together on non-linear development.</a:t>
            </a:r>
            <a:endParaRPr lang="en-US" sz="2300" dirty="0">
              <a:latin typeface="Gill Sans MT" panose="020B0502020104020203" pitchFamily="34" charset="0"/>
            </a:endParaRPr>
          </a:p>
        </p:txBody>
      </p:sp>
    </p:spTree>
    <p:extLst>
      <p:ext uri="{BB962C8B-B14F-4D97-AF65-F5344CB8AC3E}">
        <p14:creationId xmlns:p14="http://schemas.microsoft.com/office/powerpoint/2010/main" val="2765246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730</TotalTime>
  <Words>137</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Gill Sans MT</vt:lpstr>
      <vt:lpstr>Wingdings 3</vt:lpstr>
      <vt:lpstr>Ion Boardroom</vt:lpstr>
      <vt:lpstr>PowerPoint Presentation</vt:lpstr>
      <vt:lpstr>WHAT IS VCS ?</vt:lpstr>
      <vt:lpstr>TYPES OF VCS -</vt:lpstr>
      <vt:lpstr>WHAT IS GIT ( GLOBAL INFORMATION TRACKER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Qbrainx</dc:creator>
  <cp:lastModifiedBy>Qbrainx</cp:lastModifiedBy>
  <cp:revision>2</cp:revision>
  <dcterms:created xsi:type="dcterms:W3CDTF">2021-11-17T05:54:08Z</dcterms:created>
  <dcterms:modified xsi:type="dcterms:W3CDTF">2021-11-18T09:18:58Z</dcterms:modified>
</cp:coreProperties>
</file>