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5" r:id="rId4"/>
    <p:sldId id="263" r:id="rId5"/>
    <p:sldId id="268" r:id="rId6"/>
    <p:sldId id="264" r:id="rId7"/>
    <p:sldId id="266" r:id="rId8"/>
    <p:sldId id="267" r:id="rId9"/>
    <p:sldId id="270" r:id="rId10"/>
    <p:sldId id="269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02C0D3-7F19-4BA0-9D19-FF85940DC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775" y="802298"/>
            <a:ext cx="9385078" cy="25414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Agile Software  development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5451D7-4479-4981-959C-333B11240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9774" y="3514272"/>
            <a:ext cx="9385078" cy="1375780"/>
          </a:xfrm>
        </p:spPr>
        <p:txBody>
          <a:bodyPr>
            <a:normAutofit/>
          </a:bodyPr>
          <a:lstStyle/>
          <a:p>
            <a:pPr algn="r"/>
            <a:endParaRPr lang="en-US" dirty="0"/>
          </a:p>
          <a:p>
            <a:pPr algn="r"/>
            <a:r>
              <a:rPr lang="en-US" sz="2000" dirty="0"/>
              <a:t>- </a:t>
            </a:r>
            <a:r>
              <a:rPr lang="en-US" sz="2000" b="1" dirty="0"/>
              <a:t>POOJA SUNDAR</a:t>
            </a:r>
          </a:p>
        </p:txBody>
      </p:sp>
    </p:spTree>
    <p:extLst>
      <p:ext uri="{BB962C8B-B14F-4D97-AF65-F5344CB8AC3E}">
        <p14:creationId xmlns:p14="http://schemas.microsoft.com/office/powerpoint/2010/main" val="535824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6E44A0-7933-4417-8E49-A1EF32E1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09601"/>
            <a:ext cx="9603275" cy="993912"/>
          </a:xfrm>
        </p:spPr>
        <p:txBody>
          <a:bodyPr>
            <a:noAutofit/>
          </a:bodyPr>
          <a:lstStyle/>
          <a:p>
            <a:r>
              <a:rPr lang="en-US" sz="3800" b="1" i="0" dirty="0">
                <a:effectLst/>
              </a:rPr>
              <a:t>advantages of Agile methodology :-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AE3A5C-E002-47E8-B73C-FE9297184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81809"/>
            <a:ext cx="9603275" cy="3803373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Client satisfaction is </a:t>
            </a:r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rapid, continuous development</a:t>
            </a: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 and delivery of useful software.</a:t>
            </a: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Client, Developer, and Product Owner</a:t>
            </a: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 interact regularly to emphasize </a:t>
            </a:r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rather than processes and tools.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Product is </a:t>
            </a:r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developed fast and frequently </a:t>
            </a: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delivered (weeks rather than months.)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A </a:t>
            </a:r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face-to-face conversation is the best </a:t>
            </a: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form of communication.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Daily and close </a:t>
            </a:r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co-operation between business people and developers</a:t>
            </a: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Regular adaptation </a:t>
            </a: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to changing circumstances</a:t>
            </a:r>
            <a:r>
              <a:rPr lang="en-GB" dirty="0">
                <a:solidFill>
                  <a:srgbClr val="000000"/>
                </a:solidFill>
                <a:latin typeface="+mj-lt"/>
              </a:rPr>
              <a:t>.</a:t>
            </a:r>
            <a:endParaRPr lang="en-GB" b="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8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1B06-1569-486F-A99A-888E97786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62609"/>
            <a:ext cx="9603275" cy="1191145"/>
          </a:xfrm>
        </p:spPr>
        <p:txBody>
          <a:bodyPr>
            <a:noAutofit/>
          </a:bodyPr>
          <a:lstStyle/>
          <a:p>
            <a:r>
              <a:rPr lang="en-US" sz="3800" b="1" i="0" dirty="0">
                <a:effectLst/>
              </a:rPr>
              <a:t>Disadvantages of Agile methodology :-</a:t>
            </a:r>
            <a:br>
              <a:rPr lang="en-US" sz="4000" b="1" i="0" dirty="0">
                <a:solidFill>
                  <a:srgbClr val="610B38"/>
                </a:solidFill>
                <a:effectLst/>
              </a:rPr>
            </a:b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CEDD-3177-4FAD-8DD4-2DC97CCB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It is not useful for </a:t>
            </a:r>
            <a:r>
              <a:rPr lang="en-GB" b="1" i="0" dirty="0">
                <a:solidFill>
                  <a:srgbClr val="000000"/>
                </a:solidFill>
                <a:effectLst/>
                <a:latin typeface="inter-regular"/>
              </a:rPr>
              <a:t>small development projects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There is a </a:t>
            </a:r>
            <a:r>
              <a:rPr lang="en-GB" b="1" i="0" dirty="0">
                <a:solidFill>
                  <a:srgbClr val="000000"/>
                </a:solidFill>
                <a:effectLst/>
                <a:latin typeface="inter-regular"/>
              </a:rPr>
              <a:t>lack of intensity 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on necessary designing and documentation.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It requires an </a:t>
            </a:r>
            <a:r>
              <a:rPr lang="en-GB" b="1" i="0" dirty="0">
                <a:solidFill>
                  <a:srgbClr val="000000"/>
                </a:solidFill>
                <a:effectLst/>
                <a:latin typeface="inter-regular"/>
              </a:rPr>
              <a:t>expert project member to take crucial decisions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in the meeting.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Cost of Agile development methodology is </a:t>
            </a:r>
            <a:r>
              <a:rPr lang="en-GB" b="1" i="0" dirty="0">
                <a:solidFill>
                  <a:srgbClr val="000000"/>
                </a:solidFill>
                <a:effectLst/>
                <a:latin typeface="inter-regular"/>
              </a:rPr>
              <a:t>slightly more as compared to other development methodology.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The project can quickly go </a:t>
            </a:r>
            <a:r>
              <a:rPr lang="en-GB" b="1" i="0" dirty="0">
                <a:solidFill>
                  <a:srgbClr val="000000"/>
                </a:solidFill>
                <a:effectLst/>
                <a:latin typeface="inter-regular"/>
              </a:rPr>
              <a:t>out off track if the project manager is not clear about requirements 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and what outcome he/she wants.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9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74EA5D-2776-49A7-8711-24EC589C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91" y="649357"/>
            <a:ext cx="9607661" cy="739917"/>
          </a:xfrm>
        </p:spPr>
        <p:txBody>
          <a:bodyPr>
            <a:noAutofit/>
          </a:bodyPr>
          <a:lstStyle/>
          <a:p>
            <a:r>
              <a:rPr lang="en-US" b="1" dirty="0"/>
              <a:t>Similarities between agile and scrum 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1BC880-B2C1-448B-8394-A30040E90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1205948"/>
            <a:ext cx="4645152" cy="523940"/>
          </a:xfrm>
        </p:spPr>
        <p:txBody>
          <a:bodyPr>
            <a:normAutofit/>
          </a:bodyPr>
          <a:lstStyle/>
          <a:p>
            <a:r>
              <a:rPr lang="en-US" sz="2300" b="1" dirty="0"/>
              <a:t>Agile </a:t>
            </a:r>
            <a:r>
              <a:rPr lang="en-US" sz="2300" b="1" dirty="0" err="1"/>
              <a:t>methodologt</a:t>
            </a:r>
            <a:r>
              <a:rPr lang="en-US" sz="2300" b="1" dirty="0"/>
              <a:t> :-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CB9F93-C932-46F5-8B9D-208755431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1934817"/>
            <a:ext cx="4645152" cy="3533909"/>
          </a:xfrm>
        </p:spPr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+mj-lt"/>
              </a:rPr>
              <a:t>Agile is a 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+mj-lt"/>
              </a:rPr>
              <a:t>Development Methodology,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+mj-lt"/>
              </a:rPr>
              <a:t>based on 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+mj-lt"/>
              </a:rPr>
              <a:t>incremental Approach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endParaRPr lang="en-GB" dirty="0">
              <a:solidFill>
                <a:srgbClr val="000000"/>
              </a:solidFill>
              <a:latin typeface="+mj-lt"/>
            </a:endParaRP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+mj-lt"/>
              </a:rPr>
              <a:t>In the Agile process, 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+mj-lt"/>
              </a:rPr>
              <a:t>the leadership plays a vital role.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+mj-lt"/>
              </a:rPr>
              <a:t>There is 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+mj-lt"/>
              </a:rPr>
              <a:t>not much room for frequent changes </a:t>
            </a: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.It is rigid method.</a:t>
            </a:r>
            <a:endParaRPr lang="en-US" dirty="0">
              <a:latin typeface="+mj-lt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1D061BA-4695-4CEB-B3DE-B9B0FA20D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1205949"/>
            <a:ext cx="4645152" cy="523939"/>
          </a:xfrm>
        </p:spPr>
        <p:txBody>
          <a:bodyPr>
            <a:normAutofit/>
          </a:bodyPr>
          <a:lstStyle/>
          <a:p>
            <a:r>
              <a:rPr lang="en-US" sz="2300" b="1" dirty="0"/>
              <a:t>Scrum in agile :-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7726E4A-1164-414C-9469-75D0C019D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1934817"/>
            <a:ext cx="4645152" cy="3524045"/>
          </a:xfrm>
        </p:spPr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Scrum is 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one of the implementations of agile methodology 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.Incremental builds is delivered to clients  within two to three weeks.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Scrum helps in </a:t>
            </a: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self-organizing and cross-functional team.</a:t>
            </a:r>
            <a:endParaRPr lang="en-GB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It’s 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flexible , and adapts to quick change.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886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75D8AC-35DB-4C65-8FC1-F4498251EA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3583" y="490330"/>
            <a:ext cx="11224591" cy="49754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/>
          </a:p>
          <a:p>
            <a:pPr marL="0" indent="0" algn="ctr">
              <a:buNone/>
            </a:pPr>
            <a:endParaRPr lang="en-US" sz="4800" b="1" dirty="0"/>
          </a:p>
          <a:p>
            <a:pPr marL="0" indent="0" algn="ctr">
              <a:buNone/>
            </a:pPr>
            <a:r>
              <a:rPr lang="en-US" sz="4800" b="1" dirty="0"/>
              <a:t>ANY QUERIES ???</a:t>
            </a:r>
          </a:p>
          <a:p>
            <a:pPr marL="0" indent="0" algn="ctr">
              <a:buNone/>
            </a:pP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3222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64BB-C50D-4ADE-8D18-BA92D208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 </a:t>
            </a:r>
            <a:r>
              <a:rPr lang="en-US" sz="4000" b="1" dirty="0"/>
              <a:t>What is agile ?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02DC-1722-4C11-B378-983A56F70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GB" sz="2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GB" sz="2400" i="0" dirty="0">
                <a:solidFill>
                  <a:srgbClr val="202124"/>
                </a:solidFill>
                <a:effectLst/>
                <a:latin typeface="+mj-lt"/>
              </a:rPr>
              <a:t>Agile software development refers to a </a:t>
            </a:r>
            <a:r>
              <a:rPr lang="en-GB" sz="2400" b="1" i="0" dirty="0">
                <a:solidFill>
                  <a:srgbClr val="202124"/>
                </a:solidFill>
                <a:effectLst/>
                <a:latin typeface="+mj-lt"/>
              </a:rPr>
              <a:t>group of software development methodologies based on iterative development</a:t>
            </a:r>
            <a:r>
              <a:rPr lang="en-GB" sz="2400" i="0" dirty="0">
                <a:solidFill>
                  <a:srgbClr val="202124"/>
                </a:solidFill>
                <a:effectLst/>
                <a:latin typeface="+mj-lt"/>
              </a:rPr>
              <a:t>, where requirements and solutions evolve through collaboration between self-organizing cross-functional teams.</a:t>
            </a:r>
            <a:endParaRPr lang="en-US" sz="2400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1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5DA5-50DC-473F-B0BB-EE9F2C8F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4000" b="1" dirty="0"/>
              <a:t>Why we are using agile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914B-CA28-4ECE-B21B-2AF1232B9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i="0" dirty="0">
                <a:effectLst/>
                <a:latin typeface="+mj-lt"/>
              </a:rPr>
              <a:t> Reduces Technical Debt</a:t>
            </a:r>
          </a:p>
          <a:p>
            <a:r>
              <a:rPr lang="en-GB" sz="2200" b="1" i="0" dirty="0">
                <a:effectLst/>
                <a:latin typeface="+mj-lt"/>
              </a:rPr>
              <a:t> Easily and Quickly Adapt to Change</a:t>
            </a:r>
          </a:p>
          <a:p>
            <a:r>
              <a:rPr lang="en-GB" sz="2200" b="1" i="0" dirty="0">
                <a:effectLst/>
                <a:latin typeface="+mj-lt"/>
              </a:rPr>
              <a:t>Using Agile for Mobile Application Development and Testing Creates Total Alignment and Transparency</a:t>
            </a:r>
          </a:p>
          <a:p>
            <a:r>
              <a:rPr lang="en-GB" sz="2200" b="1" i="0" dirty="0">
                <a:effectLst/>
                <a:latin typeface="+mj-lt"/>
              </a:rPr>
              <a:t>Agile Software Development and Test Minimize Risk</a:t>
            </a:r>
          </a:p>
          <a:p>
            <a:r>
              <a:rPr lang="en-US" sz="2200" b="1" i="0" dirty="0">
                <a:effectLst/>
                <a:latin typeface="+mj-lt"/>
              </a:rPr>
              <a:t>Higher Quality Product</a:t>
            </a:r>
          </a:p>
          <a:p>
            <a:endParaRPr lang="en-GB" b="0" i="0" dirty="0">
              <a:solidFill>
                <a:srgbClr val="656569"/>
              </a:solidFill>
              <a:effectLst/>
              <a:latin typeface="mach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2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3538-0297-47B9-908E-D97968DA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30087"/>
            <a:ext cx="9603275" cy="132366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Life cycle of </a:t>
            </a:r>
            <a:r>
              <a:rPr lang="en-US" sz="4000" b="1" dirty="0" err="1"/>
              <a:t>sdlc</a:t>
            </a:r>
            <a:r>
              <a:rPr lang="en-US" sz="4000" b="1" dirty="0"/>
              <a:t> (</a:t>
            </a:r>
            <a:r>
              <a:rPr lang="en-US" sz="4000" b="1" i="0" dirty="0">
                <a:solidFill>
                  <a:srgbClr val="000000"/>
                </a:solidFill>
                <a:effectLst/>
              </a:rPr>
              <a:t>Software Development Life Cycle)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5F22-EAA9-473B-BB68-F2BD2C1F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46852"/>
            <a:ext cx="9603275" cy="3094206"/>
          </a:xfrm>
        </p:spPr>
        <p:txBody>
          <a:bodyPr>
            <a:normAutofit lnSpcReduction="10000"/>
          </a:bodyPr>
          <a:lstStyle/>
          <a:p>
            <a:r>
              <a:rPr lang="en-GB" sz="2200" b="1" i="0" dirty="0">
                <a:effectLst/>
                <a:latin typeface="Arial" panose="020B0604020202020204" pitchFamily="34" charset="0"/>
              </a:rPr>
              <a:t>Stage 1 : </a:t>
            </a:r>
            <a:r>
              <a:rPr lang="en-GB" sz="2200" b="1" dirty="0">
                <a:latin typeface="Arial" panose="020B0604020202020204" pitchFamily="34" charset="0"/>
              </a:rPr>
              <a:t>Requirement collection and analysis</a:t>
            </a:r>
            <a:endParaRPr lang="en-GB" sz="2200" b="1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sz="2200" b="1" i="0" dirty="0">
                <a:effectLst/>
                <a:latin typeface="Arial" panose="020B0604020202020204" pitchFamily="34" charset="0"/>
              </a:rPr>
              <a:t>Stage 2 </a:t>
            </a:r>
            <a:r>
              <a:rPr lang="en-US" sz="2200" b="1" i="0" dirty="0">
                <a:effectLst/>
                <a:latin typeface="+mj-lt"/>
              </a:rPr>
              <a:t>: Feasibility study</a:t>
            </a:r>
          </a:p>
          <a:p>
            <a:r>
              <a:rPr lang="en-GB" sz="2200" b="1" i="0" dirty="0">
                <a:effectLst/>
                <a:latin typeface="Arial" panose="020B0604020202020204" pitchFamily="34" charset="0"/>
              </a:rPr>
              <a:t>Stage 3 : Designing the Product Architecture</a:t>
            </a:r>
          </a:p>
          <a:p>
            <a:r>
              <a:rPr lang="en-GB" sz="2200" b="1" i="0" dirty="0">
                <a:effectLst/>
                <a:latin typeface="Arial" panose="020B0604020202020204" pitchFamily="34" charset="0"/>
              </a:rPr>
              <a:t>Stage 4 : Building or Developing the Product</a:t>
            </a:r>
          </a:p>
          <a:p>
            <a:r>
              <a:rPr lang="en-GB" sz="2200" b="1" i="0" dirty="0">
                <a:effectLst/>
                <a:latin typeface="Arial" panose="020B0604020202020204" pitchFamily="34" charset="0"/>
              </a:rPr>
              <a:t>Stage 5 : Testing the Product</a:t>
            </a:r>
          </a:p>
          <a:p>
            <a:r>
              <a:rPr lang="en-GB" sz="2200" b="1" i="0" dirty="0">
                <a:effectLst/>
                <a:latin typeface="Arial" panose="020B0604020202020204" pitchFamily="34" charset="0"/>
              </a:rPr>
              <a:t>Stage 6 : Deployment in the Market and Maintenance</a:t>
            </a:r>
          </a:p>
          <a:p>
            <a:endParaRPr lang="en-GB" sz="2200" b="0" i="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6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9CEB-9AF7-4916-B2D6-0F9CFEC1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Waterfall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7EB67-C6C1-45BA-9789-70956E517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8872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i="0" dirty="0">
                <a:effectLst/>
                <a:latin typeface="+mj-lt"/>
              </a:rPr>
              <a:t>Requirements Analysis</a:t>
            </a:r>
          </a:p>
          <a:p>
            <a:r>
              <a:rPr lang="en-US" sz="2400" b="1" i="0" dirty="0">
                <a:effectLst/>
                <a:latin typeface="+mj-lt"/>
              </a:rPr>
              <a:t> System Design 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            </a:t>
            </a:r>
            <a:r>
              <a:rPr lang="en-US" sz="2400" b="1" i="0" dirty="0">
                <a:effectLst/>
                <a:latin typeface="+mj-lt"/>
              </a:rPr>
              <a:t>a) High-level design phase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            </a:t>
            </a:r>
            <a:r>
              <a:rPr lang="en-US" sz="2400" b="1" i="0" dirty="0">
                <a:effectLst/>
                <a:latin typeface="+mj-lt"/>
              </a:rPr>
              <a:t>b) Low-level design phase</a:t>
            </a:r>
          </a:p>
          <a:p>
            <a:r>
              <a:rPr lang="en-US" sz="2400" b="1" i="0" dirty="0">
                <a:effectLst/>
                <a:latin typeface="+mj-lt"/>
              </a:rPr>
              <a:t>Implementation</a:t>
            </a:r>
          </a:p>
          <a:p>
            <a:r>
              <a:rPr lang="en-US" sz="2400" b="1" i="0" dirty="0">
                <a:effectLst/>
                <a:latin typeface="+mj-lt"/>
              </a:rPr>
              <a:t>Testing</a:t>
            </a:r>
          </a:p>
          <a:p>
            <a:r>
              <a:rPr lang="en-US" sz="2400" b="1" i="0" dirty="0">
                <a:effectLst/>
                <a:latin typeface="+mj-lt"/>
              </a:rPr>
              <a:t>Deployment</a:t>
            </a:r>
          </a:p>
          <a:p>
            <a:r>
              <a:rPr lang="en-US" sz="2400" b="1" i="0" dirty="0">
                <a:effectLst/>
                <a:latin typeface="+mj-lt"/>
              </a:rPr>
              <a:t>Maintenance</a:t>
            </a:r>
          </a:p>
          <a:p>
            <a:pPr marL="0" indent="0">
              <a:buNone/>
            </a:pPr>
            <a:endParaRPr lang="en-US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n-US" b="1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n-US" b="1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9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A84B-0877-4C9E-9E0E-41AFC0E6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What is scrum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67FA-33F7-4BB4-84F1-5112A7B5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2400" b="0" i="0" dirty="0">
              <a:solidFill>
                <a:srgbClr val="202124"/>
              </a:solidFill>
              <a:effectLst/>
              <a:latin typeface="+mj-lt"/>
            </a:endParaRPr>
          </a:p>
          <a:p>
            <a:pPr marL="0" indent="0" algn="ctr">
              <a:buNone/>
            </a:pPr>
            <a:r>
              <a:rPr lang="en-GB" sz="2400" b="0" i="0" dirty="0">
                <a:solidFill>
                  <a:srgbClr val="202124"/>
                </a:solidFill>
                <a:effectLst/>
                <a:latin typeface="+mj-lt"/>
              </a:rPr>
              <a:t>Scrum is </a:t>
            </a:r>
            <a:r>
              <a:rPr lang="en-GB" sz="2400" b="1" i="0" dirty="0">
                <a:solidFill>
                  <a:srgbClr val="202124"/>
                </a:solidFill>
                <a:effectLst/>
                <a:latin typeface="+mj-lt"/>
              </a:rPr>
              <a:t>a framework that helps teams work together</a:t>
            </a:r>
            <a:r>
              <a:rPr lang="en-GB" sz="2400" b="0" i="0" dirty="0">
                <a:solidFill>
                  <a:srgbClr val="202124"/>
                </a:solidFill>
                <a:effectLst/>
                <a:latin typeface="+mj-lt"/>
              </a:rPr>
              <a:t>. Often thought of as an agile </a:t>
            </a:r>
            <a:r>
              <a:rPr lang="en-GB" sz="2400" b="1" i="0" dirty="0">
                <a:solidFill>
                  <a:srgbClr val="202124"/>
                </a:solidFill>
                <a:effectLst/>
                <a:latin typeface="+mj-lt"/>
              </a:rPr>
              <a:t>project management framework</a:t>
            </a:r>
            <a:r>
              <a:rPr lang="en-GB" sz="2400" b="0" i="0" dirty="0">
                <a:solidFill>
                  <a:srgbClr val="202124"/>
                </a:solidFill>
                <a:effectLst/>
                <a:latin typeface="+mj-lt"/>
              </a:rPr>
              <a:t>, scrum describes a </a:t>
            </a:r>
            <a:r>
              <a:rPr lang="en-GB" sz="2400" b="1" i="0" dirty="0">
                <a:solidFill>
                  <a:srgbClr val="202124"/>
                </a:solidFill>
                <a:effectLst/>
                <a:latin typeface="+mj-lt"/>
              </a:rPr>
              <a:t>set of meetings, tools,</a:t>
            </a:r>
            <a:r>
              <a:rPr lang="en-GB" sz="2400" b="0" i="0" dirty="0">
                <a:solidFill>
                  <a:srgbClr val="202124"/>
                </a:solidFill>
                <a:effectLst/>
                <a:latin typeface="+mj-lt"/>
              </a:rPr>
              <a:t> and roles that work in concert to help teams structure and manage their work.</a:t>
            </a:r>
            <a:endParaRPr lang="en-GB" sz="2400" b="1" i="0" dirty="0">
              <a:solidFill>
                <a:srgbClr val="20212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034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B742-6627-4294-9B00-27831A82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36105"/>
            <a:ext cx="9603275" cy="12176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sz="4000" b="1" dirty="0"/>
              <a:t>A beginner’s guide to scrum ceremonies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2269C-B87D-4F20-A623-7BC8D48F9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2200" i="0" dirty="0">
              <a:solidFill>
                <a:srgbClr val="424242"/>
              </a:solidFill>
              <a:effectLst/>
              <a:latin typeface="+mj-lt"/>
            </a:endParaRPr>
          </a:p>
          <a:p>
            <a:pPr algn="ctr"/>
            <a:r>
              <a:rPr lang="en-US" sz="2200" b="1" i="0" dirty="0">
                <a:effectLst/>
                <a:latin typeface="+mj-lt"/>
              </a:rPr>
              <a:t>Sprint Planning</a:t>
            </a:r>
          </a:p>
          <a:p>
            <a:pPr algn="ctr"/>
            <a:r>
              <a:rPr lang="en-US" sz="2200" b="1" i="0" dirty="0">
                <a:effectLst/>
                <a:latin typeface="+mj-lt"/>
              </a:rPr>
              <a:t>Daily Scrum (Scrum Meeting)</a:t>
            </a:r>
          </a:p>
          <a:p>
            <a:pPr algn="ctr"/>
            <a:r>
              <a:rPr lang="en-US" sz="2200" b="1" dirty="0">
                <a:latin typeface="+mj-lt"/>
              </a:rPr>
              <a:t>Sprint Grooming</a:t>
            </a:r>
          </a:p>
          <a:p>
            <a:pPr algn="ctr"/>
            <a:r>
              <a:rPr lang="en-US" sz="2200" b="1" i="0" dirty="0">
                <a:effectLst/>
                <a:latin typeface="+mj-lt"/>
              </a:rPr>
              <a:t>Sprint Review</a:t>
            </a:r>
          </a:p>
          <a:p>
            <a:pPr algn="ctr"/>
            <a:r>
              <a:rPr lang="en-US" sz="2200" b="1" i="0" dirty="0">
                <a:effectLst/>
                <a:latin typeface="+mj-lt"/>
              </a:rPr>
              <a:t>Sprint Retrospective</a:t>
            </a:r>
            <a:endParaRPr lang="en-US" sz="2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355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6CF011-941E-4DB7-8C1C-EC29AE00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91" y="606287"/>
            <a:ext cx="9607661" cy="1152939"/>
          </a:xfrm>
        </p:spPr>
        <p:txBody>
          <a:bodyPr>
            <a:noAutofit/>
          </a:bodyPr>
          <a:lstStyle/>
          <a:p>
            <a:r>
              <a:rPr lang="en-GB" sz="2300" b="1" i="0" dirty="0">
                <a:effectLst/>
              </a:rPr>
              <a:t>similarities between Agile and Waterfall methodologies :-</a:t>
            </a:r>
            <a:br>
              <a:rPr lang="en-US" sz="2800" b="1" dirty="0"/>
            </a:br>
            <a:endParaRPr lang="en-US" sz="25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A26BA-AB80-4BDA-A410-54926F1AB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1881809"/>
            <a:ext cx="4645152" cy="3586918"/>
          </a:xfrm>
        </p:spPr>
        <p:txBody>
          <a:bodyPr>
            <a:normAutofit lnSpcReduction="10000"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+mj-lt"/>
              </a:rPr>
              <a:t>Agile model follows the 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+mj-lt"/>
              </a:rPr>
              <a:t>incremental approach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+mj-lt"/>
              </a:rPr>
              <a:t>, after the 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+mj-lt"/>
              </a:rPr>
              <a:t>iteration through every given time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+mj-lt"/>
              </a:rPr>
              <a:t>. </a:t>
            </a:r>
          </a:p>
          <a:p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Customer interaction</a:t>
            </a: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 is very high.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After every process , </a:t>
            </a:r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Incrementation of the project is deployed </a:t>
            </a: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to the client.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+mj-lt"/>
              </a:rPr>
              <a:t>Agile model is 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+mj-lt"/>
              </a:rPr>
              <a:t>not suitable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+mj-lt"/>
              </a:rPr>
              <a:t>model for 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+mj-lt"/>
              </a:rPr>
              <a:t>small projects.</a:t>
            </a:r>
            <a:endParaRPr lang="en-US" b="1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74D28E-F490-4ED8-BA85-9F5899926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4051" y="1272208"/>
            <a:ext cx="4664765" cy="530087"/>
          </a:xfrm>
        </p:spPr>
        <p:txBody>
          <a:bodyPr>
            <a:noAutofit/>
          </a:bodyPr>
          <a:lstStyle/>
          <a:p>
            <a:r>
              <a:rPr lang="en-US" sz="2300" b="1" dirty="0"/>
              <a:t>Waterfall methodology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1A9337-B5EC-4B88-950F-2FA0688B3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1881809"/>
            <a:ext cx="4645152" cy="3577053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GB" b="0" i="0" u="none" strike="noStrike" dirty="0">
                <a:solidFill>
                  <a:srgbClr val="000000"/>
                </a:solidFill>
                <a:effectLst/>
                <a:latin typeface="+mj-lt"/>
              </a:rPr>
              <a:t>Waterfall model follows a 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+mj-lt"/>
              </a:rPr>
              <a:t>sequential design process.</a:t>
            </a:r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​</a:t>
            </a:r>
          </a:p>
          <a:p>
            <a:pPr algn="l" rtl="0" fontAlgn="base"/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​Customer </a:t>
            </a:r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interaction is very low</a:t>
            </a: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algn="l" rtl="0" fontAlgn="base"/>
            <a:r>
              <a:rPr lang="en-GB" b="0" i="0" u="none" strike="noStrike" dirty="0">
                <a:solidFill>
                  <a:srgbClr val="000000"/>
                </a:solidFill>
                <a:effectLst/>
                <a:latin typeface="+mj-lt"/>
              </a:rPr>
              <a:t>The product is 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+mj-lt"/>
              </a:rPr>
              <a:t>delivered to the customer after overall development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algn="l" rtl="0" fontAlgn="base"/>
            <a:r>
              <a:rPr lang="en-GB" b="0" i="0" u="none" strike="noStrike" dirty="0">
                <a:solidFill>
                  <a:srgbClr val="000000"/>
                </a:solidFill>
                <a:effectLst/>
                <a:latin typeface="+mj-lt"/>
              </a:rPr>
              <a:t>Waterfall model is 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+mj-lt"/>
              </a:rPr>
              <a:t>not suitable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+mj-lt"/>
              </a:rPr>
              <a:t>for developing the 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+mj-lt"/>
              </a:rPr>
              <a:t>large projects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en-GB" b="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63557CC-03F2-4D04-971F-0EA47B9E8344}"/>
              </a:ext>
            </a:extLst>
          </p:cNvPr>
          <p:cNvSpPr txBox="1">
            <a:spLocks/>
          </p:cNvSpPr>
          <p:nvPr/>
        </p:nvSpPr>
        <p:spPr>
          <a:xfrm>
            <a:off x="1338471" y="1424608"/>
            <a:ext cx="9892746" cy="377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b="1" dirty="0"/>
              <a:t>  agile methodology</a:t>
            </a:r>
          </a:p>
        </p:txBody>
      </p:sp>
    </p:spTree>
    <p:extLst>
      <p:ext uri="{BB962C8B-B14F-4D97-AF65-F5344CB8AC3E}">
        <p14:creationId xmlns:p14="http://schemas.microsoft.com/office/powerpoint/2010/main" val="18213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17A1A-9597-45FB-AB60-C729646B7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583097"/>
            <a:ext cx="4645152" cy="1020416"/>
          </a:xfrm>
        </p:spPr>
        <p:txBody>
          <a:bodyPr>
            <a:normAutofit/>
          </a:bodyPr>
          <a:lstStyle/>
          <a:p>
            <a:r>
              <a:rPr lang="en-US" sz="2300" b="1" dirty="0"/>
              <a:t>Agile methodology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F3B70-1116-4283-B146-A800C1E31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040835"/>
            <a:ext cx="4645152" cy="3427891"/>
          </a:xfrm>
        </p:spPr>
        <p:txBody>
          <a:bodyPr/>
          <a:lstStyle/>
          <a:p>
            <a:r>
              <a:rPr lang="en-GB" sz="2200" b="0" i="0" dirty="0">
                <a:solidFill>
                  <a:srgbClr val="000000"/>
                </a:solidFill>
                <a:effectLst/>
                <a:latin typeface="+mj-lt"/>
              </a:rPr>
              <a:t>Its </a:t>
            </a:r>
            <a:r>
              <a:rPr lang="en-GB" sz="2200" b="1" i="0" dirty="0">
                <a:solidFill>
                  <a:srgbClr val="000000"/>
                </a:solidFill>
                <a:effectLst/>
                <a:latin typeface="+mj-lt"/>
              </a:rPr>
              <a:t>more Flexible</a:t>
            </a:r>
            <a:r>
              <a:rPr lang="en-GB" sz="2200" b="0" i="0" dirty="0">
                <a:solidFill>
                  <a:srgbClr val="000000"/>
                </a:solidFill>
                <a:effectLst/>
                <a:latin typeface="+mj-lt"/>
              </a:rPr>
              <a:t>.  Also changes the requirement even after starting the development process.</a:t>
            </a:r>
          </a:p>
          <a:p>
            <a:r>
              <a:rPr lang="en-GB" sz="2200" b="0" i="0" dirty="0">
                <a:solidFill>
                  <a:srgbClr val="000000"/>
                </a:solidFill>
                <a:effectLst/>
                <a:latin typeface="+mj-lt"/>
              </a:rPr>
              <a:t>The </a:t>
            </a:r>
            <a:r>
              <a:rPr lang="en-GB" sz="2200" b="1" i="0" dirty="0">
                <a:solidFill>
                  <a:srgbClr val="000000"/>
                </a:solidFill>
                <a:effectLst/>
                <a:latin typeface="+mj-lt"/>
              </a:rPr>
              <a:t>Test plan </a:t>
            </a:r>
            <a:r>
              <a:rPr lang="en-GB" sz="2200" b="0" i="0" dirty="0">
                <a:solidFill>
                  <a:srgbClr val="000000"/>
                </a:solidFill>
                <a:effectLst/>
                <a:latin typeface="+mj-lt"/>
              </a:rPr>
              <a:t>is reviewed </a:t>
            </a:r>
            <a:r>
              <a:rPr lang="en-GB" sz="2200" b="1" i="0" dirty="0">
                <a:solidFill>
                  <a:srgbClr val="000000"/>
                </a:solidFill>
                <a:effectLst/>
                <a:latin typeface="+mj-lt"/>
              </a:rPr>
              <a:t>after each sprint.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EFB7A-2764-4901-927D-D0DBF3BAE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530" y="583098"/>
            <a:ext cx="4775984" cy="1020416"/>
          </a:xfrm>
        </p:spPr>
        <p:txBody>
          <a:bodyPr>
            <a:normAutofit/>
          </a:bodyPr>
          <a:lstStyle/>
          <a:p>
            <a:r>
              <a:rPr lang="en-US" sz="2300" b="1" dirty="0"/>
              <a:t>Waterfall methodology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6DADC-1BC4-45CB-89C4-469CD3433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2040835"/>
            <a:ext cx="4645152" cy="3418027"/>
          </a:xfrm>
        </p:spPr>
        <p:txBody>
          <a:bodyPr>
            <a:normAutofit/>
          </a:bodyPr>
          <a:lstStyle/>
          <a:p>
            <a:r>
              <a:rPr lang="en-GB" sz="2200" b="0" i="0" dirty="0">
                <a:solidFill>
                  <a:srgbClr val="000000"/>
                </a:solidFill>
                <a:effectLst/>
                <a:latin typeface="+mj-lt"/>
              </a:rPr>
              <a:t>Its </a:t>
            </a:r>
            <a:r>
              <a:rPr lang="en-GB" sz="2200" b="1" i="0" dirty="0">
                <a:solidFill>
                  <a:srgbClr val="000000"/>
                </a:solidFill>
                <a:effectLst/>
                <a:latin typeface="+mj-lt"/>
              </a:rPr>
              <a:t>more Rigid</a:t>
            </a:r>
            <a:r>
              <a:rPr lang="en-GB" sz="2200" b="0" i="0" dirty="0">
                <a:solidFill>
                  <a:srgbClr val="000000"/>
                </a:solidFill>
                <a:effectLst/>
                <a:latin typeface="+mj-lt"/>
              </a:rPr>
              <a:t>.  We cannot change  requirement once development process Started.</a:t>
            </a:r>
          </a:p>
          <a:p>
            <a:r>
              <a:rPr lang="en-GB" sz="2200" b="0" i="0" dirty="0">
                <a:solidFill>
                  <a:srgbClr val="000000"/>
                </a:solidFill>
                <a:effectLst/>
                <a:latin typeface="+mj-lt"/>
              </a:rPr>
              <a:t>The </a:t>
            </a:r>
            <a:r>
              <a:rPr lang="en-GB" sz="2200" b="1" i="0" dirty="0">
                <a:solidFill>
                  <a:srgbClr val="000000"/>
                </a:solidFill>
                <a:effectLst/>
                <a:latin typeface="+mj-lt"/>
              </a:rPr>
              <a:t>Test plan </a:t>
            </a:r>
            <a:r>
              <a:rPr lang="en-GB" sz="2200" b="0" i="0" dirty="0">
                <a:solidFill>
                  <a:srgbClr val="000000"/>
                </a:solidFill>
                <a:effectLst/>
                <a:latin typeface="+mj-lt"/>
              </a:rPr>
              <a:t>is reviewed </a:t>
            </a:r>
            <a:r>
              <a:rPr lang="en-GB" sz="2200" b="1" i="0" dirty="0">
                <a:solidFill>
                  <a:srgbClr val="000000"/>
                </a:solidFill>
                <a:effectLst/>
                <a:latin typeface="+mj-lt"/>
              </a:rPr>
              <a:t>after full completion.</a:t>
            </a:r>
            <a:endParaRPr lang="en-US" sz="2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2869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439</TotalTime>
  <Words>619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</vt:lpstr>
      <vt:lpstr>Calibri</vt:lpstr>
      <vt:lpstr>Gill Sans MT</vt:lpstr>
      <vt:lpstr>inter-regular</vt:lpstr>
      <vt:lpstr>macha</vt:lpstr>
      <vt:lpstr>Montserrat</vt:lpstr>
      <vt:lpstr>Times New Roman</vt:lpstr>
      <vt:lpstr>Gallery</vt:lpstr>
      <vt:lpstr>Agile Software  development</vt:lpstr>
      <vt:lpstr> What is agile ? </vt:lpstr>
      <vt:lpstr> Why we are using agile ?</vt:lpstr>
      <vt:lpstr>Life cycle of sdlc (Software Development Life Cycle)</vt:lpstr>
      <vt:lpstr>Waterfall methodology</vt:lpstr>
      <vt:lpstr>What is scrum ? </vt:lpstr>
      <vt:lpstr> A beginner’s guide to scrum ceremonies </vt:lpstr>
      <vt:lpstr>similarities between Agile and Waterfall methodologies :- </vt:lpstr>
      <vt:lpstr>PowerPoint Presentation</vt:lpstr>
      <vt:lpstr>advantages of Agile methodology :-</vt:lpstr>
      <vt:lpstr>Disadvantages of Agile methodology :- </vt:lpstr>
      <vt:lpstr>Similarities between agile and scrum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 development</dc:title>
  <dc:creator>Qbrainx</dc:creator>
  <cp:lastModifiedBy>Qbrainx</cp:lastModifiedBy>
  <cp:revision>6</cp:revision>
  <dcterms:created xsi:type="dcterms:W3CDTF">2021-11-15T10:45:28Z</dcterms:created>
  <dcterms:modified xsi:type="dcterms:W3CDTF">2021-11-16T11:52:19Z</dcterms:modified>
</cp:coreProperties>
</file>