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214F5D8-9A50-445C-BFD8-8F7C09393BF5}">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2A026-61EC-4963-9448-740F73881336}"/>
              </a:ext>
            </a:extLst>
          </p:cNvPr>
          <p:cNvSpPr txBox="1"/>
          <p:nvPr/>
        </p:nvSpPr>
        <p:spPr>
          <a:xfrm>
            <a:off x="1306286" y="1266869"/>
            <a:ext cx="9797143" cy="3477875"/>
          </a:xfrm>
          <a:prstGeom prst="rect">
            <a:avLst/>
          </a:prstGeom>
          <a:noFill/>
        </p:spPr>
        <p:txBody>
          <a:bodyPr wrap="square">
            <a:spAutoFit/>
          </a:bodyPr>
          <a:lstStyle/>
          <a:p>
            <a:endParaRPr lang="en-US" sz="5500" b="1" dirty="0">
              <a:latin typeface="Gill Sans MT" panose="020B0502020104020203" pitchFamily="34" charset="0"/>
            </a:endParaRPr>
          </a:p>
          <a:p>
            <a:pPr algn="ctr"/>
            <a:r>
              <a:rPr lang="en-US" sz="5500" b="1" dirty="0">
                <a:latin typeface="Gill Sans MT" panose="020B0502020104020203" pitchFamily="34" charset="0"/>
              </a:rPr>
              <a:t>GIT AND GITHUB</a:t>
            </a:r>
          </a:p>
          <a:p>
            <a:endParaRPr lang="en-US" sz="5500" b="1" dirty="0">
              <a:latin typeface="Gill Sans MT" panose="020B0502020104020203" pitchFamily="34" charset="0"/>
            </a:endParaRPr>
          </a:p>
          <a:p>
            <a:pPr algn="r"/>
            <a:r>
              <a:rPr lang="en-US" sz="5500" b="1" dirty="0">
                <a:latin typeface="Gill Sans MT" panose="020B0502020104020203" pitchFamily="34" charset="0"/>
              </a:rPr>
              <a:t>                               </a:t>
            </a:r>
            <a:r>
              <a:rPr lang="en-US" sz="2500" b="1" dirty="0">
                <a:latin typeface="Gill Sans MT" panose="020B0502020104020203" pitchFamily="34" charset="0"/>
              </a:rPr>
              <a:t>- POOJA SUNDAR</a:t>
            </a:r>
          </a:p>
        </p:txBody>
      </p:sp>
    </p:spTree>
    <p:extLst>
      <p:ext uri="{BB962C8B-B14F-4D97-AF65-F5344CB8AC3E}">
        <p14:creationId xmlns:p14="http://schemas.microsoft.com/office/powerpoint/2010/main" val="293004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365EF2-304A-4B89-B227-E010BD64C4A6}"/>
              </a:ext>
            </a:extLst>
          </p:cNvPr>
          <p:cNvSpPr txBox="1"/>
          <p:nvPr/>
        </p:nvSpPr>
        <p:spPr>
          <a:xfrm>
            <a:off x="2333767" y="3240922"/>
            <a:ext cx="6806820" cy="1015663"/>
          </a:xfrm>
          <a:prstGeom prst="rect">
            <a:avLst/>
          </a:prstGeom>
          <a:noFill/>
        </p:spPr>
        <p:txBody>
          <a:bodyPr wrap="square">
            <a:spAutoFit/>
          </a:bodyPr>
          <a:lstStyle/>
          <a:p>
            <a:pPr algn="ctr"/>
            <a:r>
              <a:rPr lang="en-US" sz="6000" b="1" dirty="0">
                <a:solidFill>
                  <a:prstClr val="black"/>
                </a:solidFill>
                <a:latin typeface="Gill Sans MT" panose="020B0502020104020203" pitchFamily="34" charset="0"/>
              </a:rPr>
              <a:t>THANK YOU</a:t>
            </a:r>
          </a:p>
        </p:txBody>
      </p:sp>
    </p:spTree>
    <p:extLst>
      <p:ext uri="{BB962C8B-B14F-4D97-AF65-F5344CB8AC3E}">
        <p14:creationId xmlns:p14="http://schemas.microsoft.com/office/powerpoint/2010/main" val="185652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0C8FE-C686-495F-91DB-78D7009A231D}"/>
              </a:ext>
            </a:extLst>
          </p:cNvPr>
          <p:cNvSpPr>
            <a:spLocks noGrp="1"/>
          </p:cNvSpPr>
          <p:nvPr>
            <p:ph type="title"/>
          </p:nvPr>
        </p:nvSpPr>
        <p:spPr>
          <a:xfrm>
            <a:off x="1154954" y="973668"/>
            <a:ext cx="8761413" cy="987654"/>
          </a:xfrm>
        </p:spPr>
        <p:txBody>
          <a:bodyPr/>
          <a:lstStyle/>
          <a:p>
            <a:pPr algn="ctr"/>
            <a:r>
              <a:rPr lang="en-US" sz="5000" b="1" dirty="0">
                <a:latin typeface="Gill Sans MT" panose="020B0502020104020203" pitchFamily="34" charset="0"/>
              </a:rPr>
              <a:t>WHAT IS VCS ?</a:t>
            </a:r>
          </a:p>
        </p:txBody>
      </p:sp>
      <p:sp>
        <p:nvSpPr>
          <p:cNvPr id="5" name="Content Placeholder 4">
            <a:extLst>
              <a:ext uri="{FF2B5EF4-FFF2-40B4-BE49-F238E27FC236}">
                <a16:creationId xmlns:a16="http://schemas.microsoft.com/office/drawing/2014/main" id="{49895588-B514-4701-8F6A-1852798BBB65}"/>
              </a:ext>
            </a:extLst>
          </p:cNvPr>
          <p:cNvSpPr>
            <a:spLocks noGrp="1"/>
          </p:cNvSpPr>
          <p:nvPr>
            <p:ph idx="1"/>
          </p:nvPr>
        </p:nvSpPr>
        <p:spPr>
          <a:xfrm>
            <a:off x="1154954" y="1961322"/>
            <a:ext cx="8825659" cy="4058478"/>
          </a:xfrm>
        </p:spPr>
        <p:txBody>
          <a:bodyPr>
            <a:normAutofit/>
          </a:bodyPr>
          <a:lstStyle/>
          <a:p>
            <a:pPr marL="0" indent="0" algn="ctr">
              <a:buNone/>
            </a:pPr>
            <a:endParaRPr lang="en-GB" sz="2200" b="1" i="0" dirty="0">
              <a:solidFill>
                <a:srgbClr val="202124"/>
              </a:solidFill>
              <a:effectLst/>
              <a:latin typeface="Gill Sans MT" panose="020B0502020104020203" pitchFamily="34" charset="0"/>
            </a:endParaRPr>
          </a:p>
          <a:p>
            <a:pPr algn="ctr">
              <a:buFont typeface="Arial" panose="020B0604020202020204" pitchFamily="34" charset="0"/>
              <a:buChar char="•"/>
            </a:pPr>
            <a:endParaRPr lang="en-GB" sz="2200" b="1" dirty="0">
              <a:solidFill>
                <a:srgbClr val="202124"/>
              </a:solidFill>
              <a:latin typeface="Gill Sans MT" panose="020B0502020104020203" pitchFamily="34" charset="0"/>
            </a:endParaRPr>
          </a:p>
          <a:p>
            <a:pPr>
              <a:buFont typeface="Arial" panose="020B0604020202020204" pitchFamily="34" charset="0"/>
              <a:buChar char="•"/>
            </a:pPr>
            <a:r>
              <a:rPr lang="en-GB" sz="2500" i="0" dirty="0">
                <a:solidFill>
                  <a:srgbClr val="202124"/>
                </a:solidFill>
                <a:effectLst/>
                <a:latin typeface="Gill Sans MT" panose="020B0502020104020203" pitchFamily="34" charset="0"/>
              </a:rPr>
              <a:t>Version Control Systems </a:t>
            </a:r>
            <a:r>
              <a:rPr lang="en-GB" sz="2500" b="0" i="0" dirty="0">
                <a:solidFill>
                  <a:srgbClr val="202124"/>
                </a:solidFill>
                <a:effectLst/>
                <a:latin typeface="Gill Sans MT" panose="020B0502020104020203" pitchFamily="34" charset="0"/>
              </a:rPr>
              <a:t>is </a:t>
            </a:r>
            <a:r>
              <a:rPr lang="en-GB" sz="2500" b="1" i="0" dirty="0">
                <a:solidFill>
                  <a:srgbClr val="202124"/>
                </a:solidFill>
                <a:effectLst/>
                <a:latin typeface="Gill Sans MT" panose="020B0502020104020203" pitchFamily="34" charset="0"/>
              </a:rPr>
              <a:t>syste</a:t>
            </a:r>
            <a:r>
              <a:rPr lang="en-GB" sz="2500" b="1" dirty="0">
                <a:solidFill>
                  <a:srgbClr val="202124"/>
                </a:solidFill>
                <a:latin typeface="Gill Sans MT" panose="020B0502020104020203" pitchFamily="34" charset="0"/>
              </a:rPr>
              <a:t>ms that records changes to a file</a:t>
            </a:r>
            <a:r>
              <a:rPr lang="en-GB" sz="2500" dirty="0">
                <a:solidFill>
                  <a:srgbClr val="202124"/>
                </a:solidFill>
                <a:latin typeface="Gill Sans MT" panose="020B0502020104020203" pitchFamily="34" charset="0"/>
              </a:rPr>
              <a:t> or set of files over time</a:t>
            </a:r>
            <a:r>
              <a:rPr lang="en-GB" sz="2500" b="0" i="0" dirty="0">
                <a:solidFill>
                  <a:srgbClr val="202124"/>
                </a:solidFill>
                <a:effectLst/>
                <a:latin typeface="Gill Sans MT" panose="020B0502020104020203" pitchFamily="34" charset="0"/>
              </a:rPr>
              <a:t>.</a:t>
            </a:r>
          </a:p>
          <a:p>
            <a:pPr>
              <a:buFont typeface="Arial" panose="020B0604020202020204" pitchFamily="34" charset="0"/>
              <a:buChar char="•"/>
            </a:pPr>
            <a:r>
              <a:rPr lang="en-GB" sz="2500" dirty="0">
                <a:solidFill>
                  <a:srgbClr val="202124"/>
                </a:solidFill>
                <a:latin typeface="Gill Sans MT" panose="020B0502020104020203" pitchFamily="34" charset="0"/>
              </a:rPr>
              <a:t>The </a:t>
            </a:r>
            <a:r>
              <a:rPr lang="en-GB" sz="2500" b="1" dirty="0">
                <a:solidFill>
                  <a:srgbClr val="202124"/>
                </a:solidFill>
                <a:latin typeface="Gill Sans MT" panose="020B0502020104020203" pitchFamily="34" charset="0"/>
              </a:rPr>
              <a:t>development need </a:t>
            </a:r>
            <a:r>
              <a:rPr lang="en-GB" sz="2500" dirty="0">
                <a:solidFill>
                  <a:srgbClr val="202124"/>
                </a:solidFill>
                <a:latin typeface="Gill Sans MT" panose="020B0502020104020203" pitchFamily="34" charset="0"/>
              </a:rPr>
              <a:t>the complexity to manage the particular product </a:t>
            </a:r>
            <a:r>
              <a:rPr lang="en-GB" sz="2500" dirty="0" err="1">
                <a:solidFill>
                  <a:srgbClr val="202124"/>
                </a:solidFill>
                <a:latin typeface="Gill Sans MT" panose="020B0502020104020203" pitchFamily="34" charset="0"/>
              </a:rPr>
              <a:t>updations</a:t>
            </a:r>
            <a:r>
              <a:rPr lang="en-GB" sz="2500" dirty="0">
                <a:solidFill>
                  <a:srgbClr val="202124"/>
                </a:solidFill>
                <a:latin typeface="Gill Sans MT" panose="020B0502020104020203" pitchFamily="34" charset="0"/>
              </a:rPr>
              <a:t> and maintain the multiple versions of the entire product. So VCS helps from the this issues.</a:t>
            </a:r>
            <a:endParaRPr lang="en-GB" sz="2500" b="0" i="0" dirty="0">
              <a:solidFill>
                <a:srgbClr val="202124"/>
              </a:solidFill>
              <a:effectLst/>
              <a:latin typeface="Gill Sans MT" panose="020B0502020104020203" pitchFamily="34" charset="0"/>
            </a:endParaRPr>
          </a:p>
          <a:p>
            <a:pPr marL="0" indent="0">
              <a:buNone/>
            </a:pPr>
            <a:endParaRPr lang="en-GB" sz="2500" dirty="0">
              <a:solidFill>
                <a:srgbClr val="202124"/>
              </a:solidFill>
              <a:latin typeface="Gill Sans MT" panose="020B0502020104020203" pitchFamily="34" charset="0"/>
            </a:endParaRPr>
          </a:p>
          <a:p>
            <a:pPr marL="0" indent="0" algn="ctr">
              <a:buNone/>
            </a:pPr>
            <a:endParaRPr lang="en-US" sz="2500" dirty="0">
              <a:latin typeface="Gill Sans MT" panose="020B0502020104020203" pitchFamily="34" charset="0"/>
            </a:endParaRPr>
          </a:p>
        </p:txBody>
      </p:sp>
    </p:spTree>
    <p:extLst>
      <p:ext uri="{BB962C8B-B14F-4D97-AF65-F5344CB8AC3E}">
        <p14:creationId xmlns:p14="http://schemas.microsoft.com/office/powerpoint/2010/main" val="410881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57DA0E-337B-473B-8B36-72EE745CFA9E}"/>
              </a:ext>
            </a:extLst>
          </p:cNvPr>
          <p:cNvPicPr>
            <a:picLocks noChangeAspect="1"/>
          </p:cNvPicPr>
          <p:nvPr/>
        </p:nvPicPr>
        <p:blipFill rotWithShape="1">
          <a:blip r:embed="rId2"/>
          <a:srcRect b="8589"/>
          <a:stretch/>
        </p:blipFill>
        <p:spPr>
          <a:xfrm>
            <a:off x="478302" y="463670"/>
            <a:ext cx="11830929" cy="4023923"/>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D6E7E58-81E3-4072-950F-0417178F09ED}"/>
              </a:ext>
            </a:extLst>
          </p:cNvPr>
          <p:cNvSpPr>
            <a:spLocks noGrp="1"/>
          </p:cNvSpPr>
          <p:nvPr>
            <p:ph type="title"/>
          </p:nvPr>
        </p:nvSpPr>
        <p:spPr>
          <a:xfrm>
            <a:off x="801859" y="4110824"/>
            <a:ext cx="4797084" cy="1908975"/>
          </a:xfrm>
        </p:spPr>
        <p:txBody>
          <a:bodyPr>
            <a:normAutofit/>
          </a:bodyPr>
          <a:lstStyle/>
          <a:p>
            <a:r>
              <a:rPr lang="en-US" sz="4000" b="1" dirty="0">
                <a:solidFill>
                  <a:schemeClr val="tx1"/>
                </a:solidFill>
                <a:latin typeface="Gill Sans MT" panose="020B0502020104020203" pitchFamily="34" charset="0"/>
              </a:rPr>
              <a:t>TYPES OF VCS -</a:t>
            </a:r>
          </a:p>
        </p:txBody>
      </p:sp>
      <p:sp>
        <p:nvSpPr>
          <p:cNvPr id="3" name="Content Placeholder 2">
            <a:extLst>
              <a:ext uri="{FF2B5EF4-FFF2-40B4-BE49-F238E27FC236}">
                <a16:creationId xmlns:a16="http://schemas.microsoft.com/office/drawing/2014/main" id="{02A3B0B7-3694-4569-9955-3190D31E8CB4}"/>
              </a:ext>
            </a:extLst>
          </p:cNvPr>
          <p:cNvSpPr>
            <a:spLocks noGrp="1"/>
          </p:cNvSpPr>
          <p:nvPr>
            <p:ph idx="1"/>
          </p:nvPr>
        </p:nvSpPr>
        <p:spPr>
          <a:xfrm>
            <a:off x="5289451" y="4110824"/>
            <a:ext cx="6639951" cy="2507586"/>
          </a:xfrm>
        </p:spPr>
        <p:txBody>
          <a:bodyPr anchor="ctr">
            <a:normAutofit/>
          </a:bodyPr>
          <a:lstStyle/>
          <a:p>
            <a:pPr>
              <a:buFont typeface="Arial" panose="020B0604020202020204" pitchFamily="34" charset="0"/>
              <a:buChar char="•"/>
            </a:pPr>
            <a:r>
              <a:rPr lang="en-GB" sz="2400" b="1" i="0" dirty="0">
                <a:solidFill>
                  <a:schemeClr val="tx1"/>
                </a:solidFill>
                <a:effectLst/>
                <a:latin typeface="Gill Sans MT" panose="020B0502020104020203" pitchFamily="34" charset="0"/>
              </a:rPr>
              <a:t>Local Version Control System.</a:t>
            </a:r>
          </a:p>
          <a:p>
            <a:pPr>
              <a:buFont typeface="Arial" panose="020B0604020202020204" pitchFamily="34" charset="0"/>
              <a:buChar char="•"/>
            </a:pPr>
            <a:r>
              <a:rPr lang="en-GB" sz="2400" b="1" i="0" dirty="0">
                <a:solidFill>
                  <a:schemeClr val="tx1"/>
                </a:solidFill>
                <a:effectLst/>
                <a:latin typeface="Gill Sans MT" panose="020B0502020104020203" pitchFamily="34" charset="0"/>
              </a:rPr>
              <a:t>Centralized Version Control System.</a:t>
            </a:r>
          </a:p>
          <a:p>
            <a:pPr>
              <a:buFont typeface="Arial" panose="020B0604020202020204" pitchFamily="34" charset="0"/>
              <a:buChar char="•"/>
            </a:pPr>
            <a:r>
              <a:rPr lang="en-GB" sz="2400" b="1" i="0" dirty="0">
                <a:solidFill>
                  <a:schemeClr val="tx1"/>
                </a:solidFill>
                <a:effectLst/>
                <a:latin typeface="Gill Sans MT" panose="020B0502020104020203" pitchFamily="34" charset="0"/>
              </a:rPr>
              <a:t>Distributed Version Control System</a:t>
            </a:r>
          </a:p>
          <a:p>
            <a:pPr>
              <a:buFont typeface="Arial" panose="020B0604020202020204" pitchFamily="34" charset="0"/>
              <a:buChar char="•"/>
            </a:pPr>
            <a:endParaRPr lang="en-GB" b="1" i="0" dirty="0">
              <a:solidFill>
                <a:schemeClr val="tx1"/>
              </a:solidFill>
              <a:effectLst/>
              <a:latin typeface="Gill Sans MT" panose="020B0502020104020203" pitchFamily="34" charset="0"/>
            </a:endParaRPr>
          </a:p>
          <a:p>
            <a:endParaRPr lang="en-US" dirty="0">
              <a:solidFill>
                <a:schemeClr val="tx1"/>
              </a:solidFill>
            </a:endParaRPr>
          </a:p>
        </p:txBody>
      </p:sp>
    </p:spTree>
    <p:extLst>
      <p:ext uri="{BB962C8B-B14F-4D97-AF65-F5344CB8AC3E}">
        <p14:creationId xmlns:p14="http://schemas.microsoft.com/office/powerpoint/2010/main" val="37651960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AAED-89F0-4518-96B0-5AE9218CFCB1}"/>
              </a:ext>
            </a:extLst>
          </p:cNvPr>
          <p:cNvSpPr>
            <a:spLocks noGrp="1"/>
          </p:cNvSpPr>
          <p:nvPr>
            <p:ph type="title"/>
          </p:nvPr>
        </p:nvSpPr>
        <p:spPr>
          <a:xfrm>
            <a:off x="1767295" y="1007165"/>
            <a:ext cx="8657410" cy="516835"/>
          </a:xfrm>
        </p:spPr>
        <p:txBody>
          <a:bodyPr/>
          <a:lstStyle/>
          <a:p>
            <a:pPr algn="ctr"/>
            <a:r>
              <a:rPr lang="en-US" sz="4400" b="1" dirty="0">
                <a:latin typeface="Gill Sans MT" panose="020B0502020104020203" pitchFamily="34" charset="0"/>
              </a:rPr>
              <a:t>WHAT IS GIT ( GLOBAL INFORMATION TRACKER ) ?</a:t>
            </a:r>
          </a:p>
        </p:txBody>
      </p:sp>
      <p:sp>
        <p:nvSpPr>
          <p:cNvPr id="3" name="Content Placeholder 2">
            <a:extLst>
              <a:ext uri="{FF2B5EF4-FFF2-40B4-BE49-F238E27FC236}">
                <a16:creationId xmlns:a16="http://schemas.microsoft.com/office/drawing/2014/main" id="{732A2C0D-9FEF-4DD7-A6E5-D0E7AFECB303}"/>
              </a:ext>
            </a:extLst>
          </p:cNvPr>
          <p:cNvSpPr>
            <a:spLocks noGrp="1"/>
          </p:cNvSpPr>
          <p:nvPr>
            <p:ph idx="1"/>
          </p:nvPr>
        </p:nvSpPr>
        <p:spPr/>
        <p:txBody>
          <a:bodyPr>
            <a:normAutofit/>
          </a:bodyPr>
          <a:lstStyle/>
          <a:p>
            <a:pPr algn="ctr"/>
            <a:endParaRPr lang="en-GB" sz="2200" b="0" i="0" dirty="0">
              <a:solidFill>
                <a:srgbClr val="202124"/>
              </a:solidFill>
              <a:effectLst/>
              <a:latin typeface="Gill Sans MT" panose="020B0502020104020203" pitchFamily="34" charset="0"/>
            </a:endParaRPr>
          </a:p>
          <a:p>
            <a:pPr marL="0" indent="0" algn="ctr">
              <a:buNone/>
            </a:pPr>
            <a:endParaRPr lang="en-GB" sz="2200" dirty="0">
              <a:solidFill>
                <a:srgbClr val="202124"/>
              </a:solidFill>
              <a:latin typeface="Gill Sans MT" panose="020B0502020104020203" pitchFamily="34" charset="0"/>
            </a:endParaRPr>
          </a:p>
          <a:p>
            <a:pPr marL="0" indent="0" algn="ctr">
              <a:buNone/>
            </a:pPr>
            <a:r>
              <a:rPr lang="en-GB" sz="2200" b="0" i="0" dirty="0">
                <a:solidFill>
                  <a:srgbClr val="202124"/>
                </a:solidFill>
                <a:effectLst/>
                <a:latin typeface="Gill Sans MT" panose="020B0502020104020203" pitchFamily="34" charset="0"/>
              </a:rPr>
              <a:t>  </a:t>
            </a:r>
            <a:r>
              <a:rPr lang="en-GB" sz="2300" b="0" i="0" dirty="0">
                <a:solidFill>
                  <a:srgbClr val="202124"/>
                </a:solidFill>
                <a:effectLst/>
                <a:latin typeface="Gill Sans MT" panose="020B0502020104020203" pitchFamily="34" charset="0"/>
              </a:rPr>
              <a:t>Git is a </a:t>
            </a:r>
            <a:r>
              <a:rPr lang="en-GB" sz="2300" b="1" i="0" dirty="0">
                <a:solidFill>
                  <a:srgbClr val="202124"/>
                </a:solidFill>
                <a:effectLst/>
                <a:latin typeface="Gill Sans MT" panose="020B0502020104020203" pitchFamily="34" charset="0"/>
              </a:rPr>
              <a:t>DevOps tool used for source code management</a:t>
            </a:r>
            <a:r>
              <a:rPr lang="en-GB" sz="2300" b="0" i="0" dirty="0">
                <a:solidFill>
                  <a:srgbClr val="202124"/>
                </a:solidFill>
                <a:effectLst/>
                <a:latin typeface="Gill Sans MT" panose="020B0502020104020203" pitchFamily="34" charset="0"/>
              </a:rPr>
              <a:t>. It is a free and open-source version control system used to handle small to very large projects efficiently. Git is used to tracking changes in the source code, enabling multiple developers to work together on non-linear development.</a:t>
            </a:r>
            <a:endParaRPr lang="en-US" sz="2300" dirty="0">
              <a:latin typeface="Gill Sans MT" panose="020B0502020104020203" pitchFamily="34" charset="0"/>
            </a:endParaRPr>
          </a:p>
        </p:txBody>
      </p:sp>
    </p:spTree>
    <p:extLst>
      <p:ext uri="{BB962C8B-B14F-4D97-AF65-F5344CB8AC3E}">
        <p14:creationId xmlns:p14="http://schemas.microsoft.com/office/powerpoint/2010/main" val="276524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B100-7CF6-41E6-9E02-82CEBF542F32}"/>
              </a:ext>
            </a:extLst>
          </p:cNvPr>
          <p:cNvSpPr>
            <a:spLocks noGrp="1"/>
          </p:cNvSpPr>
          <p:nvPr>
            <p:ph type="title"/>
          </p:nvPr>
        </p:nvSpPr>
        <p:spPr/>
        <p:txBody>
          <a:bodyPr/>
          <a:lstStyle/>
          <a:p>
            <a:pPr algn="ctr"/>
            <a:r>
              <a:rPr lang="en-US" sz="5000" b="1" dirty="0">
                <a:latin typeface="Gill Sans MT" panose="020B0502020104020203" pitchFamily="34" charset="0"/>
              </a:rPr>
              <a:t>WHAT IS GITHUB ?</a:t>
            </a:r>
          </a:p>
        </p:txBody>
      </p:sp>
      <p:sp>
        <p:nvSpPr>
          <p:cNvPr id="3" name="Content Placeholder 2">
            <a:extLst>
              <a:ext uri="{FF2B5EF4-FFF2-40B4-BE49-F238E27FC236}">
                <a16:creationId xmlns:a16="http://schemas.microsoft.com/office/drawing/2014/main" id="{A5A25E55-CCD6-434C-82DB-E4D5AE637FA7}"/>
              </a:ext>
            </a:extLst>
          </p:cNvPr>
          <p:cNvSpPr>
            <a:spLocks noGrp="1"/>
          </p:cNvSpPr>
          <p:nvPr>
            <p:ph idx="1"/>
          </p:nvPr>
        </p:nvSpPr>
        <p:spPr/>
        <p:txBody>
          <a:bodyPr>
            <a:normAutofit/>
          </a:bodyPr>
          <a:lstStyle/>
          <a:p>
            <a:pPr marL="0" indent="0" algn="ctr">
              <a:buNone/>
            </a:pPr>
            <a:endParaRPr lang="en-GB" sz="2300" i="0" dirty="0">
              <a:solidFill>
                <a:srgbClr val="202124"/>
              </a:solidFill>
              <a:effectLst/>
              <a:latin typeface="Gill Sans MT" panose="020B0502020104020203" pitchFamily="34" charset="0"/>
            </a:endParaRPr>
          </a:p>
          <a:p>
            <a:pPr>
              <a:buFont typeface="Arial" panose="020B0604020202020204" pitchFamily="34" charset="0"/>
              <a:buChar char="•"/>
            </a:pPr>
            <a:r>
              <a:rPr lang="en-GB" sz="2300" i="0" dirty="0">
                <a:solidFill>
                  <a:srgbClr val="202124"/>
                </a:solidFill>
                <a:effectLst/>
                <a:latin typeface="Gill Sans MT" panose="020B0502020104020203" pitchFamily="34" charset="0"/>
              </a:rPr>
              <a:t>GitHub is a Git repository hosting service, but it adds many of its own features. While Git is a command line tool, GitHub provides a Web-based graphical interface. It also provides access control and several collaboration features, such as a wikis and basic task management tools for every project.</a:t>
            </a:r>
          </a:p>
          <a:p>
            <a:pPr>
              <a:buFont typeface="Arial" panose="020B0604020202020204" pitchFamily="34" charset="0"/>
              <a:buChar char="•"/>
            </a:pPr>
            <a:r>
              <a:rPr lang="en-US" sz="2400" b="0" i="0" dirty="0">
                <a:solidFill>
                  <a:srgbClr val="202124"/>
                </a:solidFill>
                <a:effectLst/>
                <a:latin typeface="arial" panose="020B0604020202020204" pitchFamily="34" charset="0"/>
              </a:rPr>
              <a:t>Is absolutely more flexible.</a:t>
            </a:r>
            <a:endParaRPr lang="en-US" sz="2300" dirty="0">
              <a:latin typeface="Gill Sans MT" panose="020B0502020104020203" pitchFamily="34" charset="0"/>
            </a:endParaRPr>
          </a:p>
        </p:txBody>
      </p:sp>
    </p:spTree>
    <p:extLst>
      <p:ext uri="{BB962C8B-B14F-4D97-AF65-F5344CB8AC3E}">
        <p14:creationId xmlns:p14="http://schemas.microsoft.com/office/powerpoint/2010/main" val="256096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7506-F11D-4DD5-8681-AA1FAA6C9B32}"/>
              </a:ext>
            </a:extLst>
          </p:cNvPr>
          <p:cNvSpPr>
            <a:spLocks noGrp="1"/>
          </p:cNvSpPr>
          <p:nvPr>
            <p:ph type="title"/>
          </p:nvPr>
        </p:nvSpPr>
        <p:spPr/>
        <p:txBody>
          <a:bodyPr/>
          <a:lstStyle/>
          <a:p>
            <a:pPr algn="ctr"/>
            <a:r>
              <a:rPr lang="en-US" sz="5000" b="1" dirty="0">
                <a:latin typeface="Gill Sans MT" panose="020B0502020104020203" pitchFamily="34" charset="0"/>
              </a:rPr>
              <a:t>WHAT IS BITBUCKET ?</a:t>
            </a:r>
          </a:p>
        </p:txBody>
      </p:sp>
      <p:sp>
        <p:nvSpPr>
          <p:cNvPr id="3" name="Content Placeholder 2">
            <a:extLst>
              <a:ext uri="{FF2B5EF4-FFF2-40B4-BE49-F238E27FC236}">
                <a16:creationId xmlns:a16="http://schemas.microsoft.com/office/drawing/2014/main" id="{AB9043D1-B242-4AEB-8329-92A613689542}"/>
              </a:ext>
            </a:extLst>
          </p:cNvPr>
          <p:cNvSpPr>
            <a:spLocks noGrp="1"/>
          </p:cNvSpPr>
          <p:nvPr>
            <p:ph idx="1"/>
          </p:nvPr>
        </p:nvSpPr>
        <p:spPr/>
        <p:txBody>
          <a:bodyPr>
            <a:normAutofit/>
          </a:bodyPr>
          <a:lstStyle/>
          <a:p>
            <a:pPr marL="0" indent="0" algn="ctr">
              <a:buNone/>
            </a:pPr>
            <a:endParaRPr lang="en-GB" sz="2300" i="0" dirty="0">
              <a:solidFill>
                <a:srgbClr val="202124"/>
              </a:solidFill>
              <a:effectLst/>
              <a:latin typeface="Gill Sans MT" panose="020B0502020104020203" pitchFamily="34" charset="0"/>
            </a:endParaRPr>
          </a:p>
          <a:p>
            <a:pPr>
              <a:buFont typeface="Arial" panose="020B0604020202020204" pitchFamily="34" charset="0"/>
              <a:buChar char="•"/>
            </a:pPr>
            <a:r>
              <a:rPr lang="en-GB" sz="2300" i="0" dirty="0">
                <a:solidFill>
                  <a:srgbClr val="202124"/>
                </a:solidFill>
                <a:effectLst/>
                <a:latin typeface="Gill Sans MT" panose="020B0502020104020203" pitchFamily="34" charset="0"/>
              </a:rPr>
              <a:t>Bitbucket is a cloud-based service that helps developers store and manage their code, as well as track and control the changes to their code. Bitbucket provides a cloud-based Git repository hosting service. Its interface is user-friendly enough so even novice coders can take advantage of Git.</a:t>
            </a:r>
          </a:p>
          <a:p>
            <a:pPr>
              <a:buFont typeface="Arial" panose="020B0604020202020204" pitchFamily="34" charset="0"/>
              <a:buChar char="•"/>
            </a:pPr>
            <a:r>
              <a:rPr lang="en-GB" sz="2400" i="0" dirty="0">
                <a:solidFill>
                  <a:srgbClr val="202124"/>
                </a:solidFill>
                <a:effectLst/>
                <a:latin typeface="Gill Sans MT" panose="020B0502020104020203" pitchFamily="34" charset="0"/>
              </a:rPr>
              <a:t>Bitbucket allows users to have free private repository but with maximum of five collaborators</a:t>
            </a:r>
            <a:endParaRPr lang="en-US" sz="2300" dirty="0">
              <a:latin typeface="Gill Sans MT" panose="020B0502020104020203" pitchFamily="34" charset="0"/>
            </a:endParaRPr>
          </a:p>
        </p:txBody>
      </p:sp>
    </p:spTree>
    <p:extLst>
      <p:ext uri="{BB962C8B-B14F-4D97-AF65-F5344CB8AC3E}">
        <p14:creationId xmlns:p14="http://schemas.microsoft.com/office/powerpoint/2010/main" val="139806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512E3-8168-474B-8D8B-55728A61AA24}"/>
              </a:ext>
            </a:extLst>
          </p:cNvPr>
          <p:cNvSpPr>
            <a:spLocks noGrp="1"/>
          </p:cNvSpPr>
          <p:nvPr>
            <p:ph type="title"/>
          </p:nvPr>
        </p:nvSpPr>
        <p:spPr>
          <a:xfrm>
            <a:off x="1154954" y="702860"/>
            <a:ext cx="9878917" cy="847070"/>
          </a:xfrm>
        </p:spPr>
        <p:txBody>
          <a:bodyPr/>
          <a:lstStyle/>
          <a:p>
            <a:pPr algn="ctr"/>
            <a:r>
              <a:rPr lang="en-US" sz="2800" b="1" dirty="0">
                <a:latin typeface="Gill Sans MT" panose="020B0502020104020203" pitchFamily="34" charset="0"/>
              </a:rPr>
              <a:t>COMPARISON BETWEEN GIT AND GITHUB ?</a:t>
            </a:r>
          </a:p>
        </p:txBody>
      </p:sp>
      <p:sp>
        <p:nvSpPr>
          <p:cNvPr id="5" name="Text Placeholder 4">
            <a:extLst>
              <a:ext uri="{FF2B5EF4-FFF2-40B4-BE49-F238E27FC236}">
                <a16:creationId xmlns:a16="http://schemas.microsoft.com/office/drawing/2014/main" id="{EFC7529E-2EB2-4176-8E8F-7A05101BC0C2}"/>
              </a:ext>
            </a:extLst>
          </p:cNvPr>
          <p:cNvSpPr>
            <a:spLocks noGrp="1"/>
          </p:cNvSpPr>
          <p:nvPr>
            <p:ph type="body" idx="1"/>
          </p:nvPr>
        </p:nvSpPr>
        <p:spPr>
          <a:xfrm>
            <a:off x="1154954" y="1549930"/>
            <a:ext cx="4825157" cy="472996"/>
          </a:xfrm>
        </p:spPr>
        <p:txBody>
          <a:bodyPr/>
          <a:lstStyle/>
          <a:p>
            <a:pPr algn="ctr"/>
            <a:r>
              <a:rPr lang="en-US" sz="3000" b="1" dirty="0">
                <a:solidFill>
                  <a:schemeClr val="bg1"/>
                </a:solidFill>
                <a:latin typeface="Gill Sans MT" panose="020B0502020104020203" pitchFamily="34" charset="0"/>
              </a:rPr>
              <a:t>GITHUB</a:t>
            </a:r>
          </a:p>
        </p:txBody>
      </p:sp>
      <p:sp>
        <p:nvSpPr>
          <p:cNvPr id="7" name="Text Placeholder 6">
            <a:extLst>
              <a:ext uri="{FF2B5EF4-FFF2-40B4-BE49-F238E27FC236}">
                <a16:creationId xmlns:a16="http://schemas.microsoft.com/office/drawing/2014/main" id="{478481D3-87E8-4D8C-AD53-F3DD4CCFAA8D}"/>
              </a:ext>
            </a:extLst>
          </p:cNvPr>
          <p:cNvSpPr>
            <a:spLocks noGrp="1"/>
          </p:cNvSpPr>
          <p:nvPr>
            <p:ph type="body" sz="quarter" idx="3"/>
          </p:nvPr>
        </p:nvSpPr>
        <p:spPr>
          <a:xfrm>
            <a:off x="6208712" y="1549930"/>
            <a:ext cx="4825159" cy="472996"/>
          </a:xfrm>
        </p:spPr>
        <p:txBody>
          <a:bodyPr/>
          <a:lstStyle/>
          <a:p>
            <a:pPr algn="ctr"/>
            <a:r>
              <a:rPr lang="en-US" sz="3000" b="1" dirty="0">
                <a:solidFill>
                  <a:schemeClr val="bg1"/>
                </a:solidFill>
                <a:latin typeface="Gill Sans MT" panose="020B0502020104020203" pitchFamily="34" charset="0"/>
              </a:rPr>
              <a:t>GIT</a:t>
            </a:r>
          </a:p>
        </p:txBody>
      </p:sp>
      <p:sp>
        <p:nvSpPr>
          <p:cNvPr id="8" name="Content Placeholder 7">
            <a:extLst>
              <a:ext uri="{FF2B5EF4-FFF2-40B4-BE49-F238E27FC236}">
                <a16:creationId xmlns:a16="http://schemas.microsoft.com/office/drawing/2014/main" id="{BF0D32C6-E4D4-47C7-836F-3FF90C6506F4}"/>
              </a:ext>
            </a:extLst>
          </p:cNvPr>
          <p:cNvSpPr>
            <a:spLocks noGrp="1"/>
          </p:cNvSpPr>
          <p:nvPr>
            <p:ph sz="quarter" idx="4"/>
          </p:nvPr>
        </p:nvSpPr>
        <p:spPr>
          <a:xfrm>
            <a:off x="6208712" y="2456596"/>
            <a:ext cx="4825159" cy="3698544"/>
          </a:xfrm>
        </p:spPr>
        <p:txBody>
          <a:bodyPr>
            <a:normAutofit lnSpcReduction="10000"/>
          </a:bodyPr>
          <a:lstStyle/>
          <a:p>
            <a:pPr>
              <a:buFont typeface="Arial" panose="020B0604020202020204" pitchFamily="34" charset="0"/>
              <a:buChar char="•"/>
            </a:pPr>
            <a:r>
              <a:rPr lang="en-US" sz="2200" i="0" u="none" strike="noStrike" dirty="0">
                <a:solidFill>
                  <a:srgbClr val="000000"/>
                </a:solidFill>
                <a:effectLst/>
                <a:latin typeface="Gill Sans MT" panose="020B0502020104020203" pitchFamily="34" charset="0"/>
              </a:rPr>
              <a:t>Git is a software</a:t>
            </a:r>
            <a:r>
              <a:rPr lang="en-US" sz="2200" i="0" dirty="0">
                <a:solidFill>
                  <a:srgbClr val="000000"/>
                </a:solidFill>
                <a:effectLst/>
                <a:latin typeface="Gill Sans MT" panose="020B0502020104020203" pitchFamily="34" charset="0"/>
              </a:rPr>
              <a:t>​</a:t>
            </a:r>
          </a:p>
          <a:p>
            <a:pPr>
              <a:buFont typeface="Arial" panose="020B0604020202020204" pitchFamily="34" charset="0"/>
              <a:buChar char="•"/>
            </a:pPr>
            <a:r>
              <a:rPr lang="en-GB" sz="2200" i="0" dirty="0">
                <a:solidFill>
                  <a:srgbClr val="000000"/>
                </a:solidFill>
                <a:effectLst/>
                <a:latin typeface="Gill Sans MT" panose="020B0502020104020203" pitchFamily="34" charset="0"/>
              </a:rPr>
              <a:t>Git is a command line tool</a:t>
            </a:r>
            <a:r>
              <a:rPr lang="en-US" sz="2200" dirty="0">
                <a:solidFill>
                  <a:srgbClr val="000000"/>
                </a:solidFill>
                <a:latin typeface="Gill Sans MT" panose="020B0502020104020203" pitchFamily="34" charset="0"/>
              </a:rPr>
              <a:t>​</a:t>
            </a:r>
          </a:p>
          <a:p>
            <a:pPr>
              <a:buFont typeface="Arial" panose="020B0604020202020204" pitchFamily="34" charset="0"/>
              <a:buChar char="•"/>
            </a:pPr>
            <a:r>
              <a:rPr lang="en-US" sz="2200" dirty="0">
                <a:solidFill>
                  <a:srgbClr val="000000"/>
                </a:solidFill>
                <a:latin typeface="Gill Sans MT" panose="020B0502020104020203" pitchFamily="34" charset="0"/>
              </a:rPr>
              <a:t>You don’t need </a:t>
            </a:r>
            <a:r>
              <a:rPr lang="en-US" sz="2200" dirty="0" err="1">
                <a:solidFill>
                  <a:srgbClr val="000000"/>
                </a:solidFill>
                <a:latin typeface="Gill Sans MT" panose="020B0502020104020203" pitchFamily="34" charset="0"/>
              </a:rPr>
              <a:t>Github</a:t>
            </a:r>
            <a:r>
              <a:rPr lang="en-US" sz="2200" dirty="0">
                <a:solidFill>
                  <a:srgbClr val="000000"/>
                </a:solidFill>
                <a:latin typeface="Gill Sans MT" panose="020B0502020104020203" pitchFamily="34" charset="0"/>
              </a:rPr>
              <a:t> to use Git.</a:t>
            </a:r>
          </a:p>
          <a:p>
            <a:pPr>
              <a:buFont typeface="Arial" panose="020B0604020202020204" pitchFamily="34" charset="0"/>
              <a:buChar char="•"/>
            </a:pPr>
            <a:r>
              <a:rPr lang="en-GB" sz="2200" i="0" u="none" strike="noStrike" dirty="0">
                <a:solidFill>
                  <a:srgbClr val="000000"/>
                </a:solidFill>
                <a:effectLst/>
                <a:latin typeface="Gill Sans MT" panose="020B0502020104020203" pitchFamily="34" charset="0"/>
              </a:rPr>
              <a:t>Git is installed locally on the system known as local host.</a:t>
            </a:r>
          </a:p>
          <a:p>
            <a:pPr>
              <a:buFont typeface="Arial" panose="020B0604020202020204" pitchFamily="34" charset="0"/>
              <a:buChar char="•"/>
            </a:pPr>
            <a:r>
              <a:rPr lang="en-GB" sz="2200" i="0" dirty="0">
                <a:solidFill>
                  <a:srgbClr val="000000"/>
                </a:solidFill>
                <a:effectLst/>
                <a:latin typeface="Gill Sans MT" panose="020B0502020104020203" pitchFamily="34" charset="0"/>
              </a:rPr>
              <a:t>Focused on VCS and Code Sharing</a:t>
            </a:r>
            <a:r>
              <a:rPr lang="en-GB" sz="2200" dirty="0">
                <a:solidFill>
                  <a:srgbClr val="000000"/>
                </a:solidFill>
                <a:latin typeface="Gill Sans MT" panose="020B0502020104020203" pitchFamily="34" charset="0"/>
              </a:rPr>
              <a:t>.</a:t>
            </a:r>
          </a:p>
          <a:p>
            <a:pPr>
              <a:buFont typeface="Arial" panose="020B0604020202020204" pitchFamily="34" charset="0"/>
              <a:buChar char="•"/>
            </a:pPr>
            <a:r>
              <a:rPr lang="en-GB" sz="2400" dirty="0">
                <a:solidFill>
                  <a:srgbClr val="000000"/>
                </a:solidFill>
                <a:latin typeface="Gill Sans MT" panose="020B0502020104020203" pitchFamily="34" charset="0"/>
              </a:rPr>
              <a:t>Git is a v</a:t>
            </a:r>
            <a:r>
              <a:rPr lang="en-GB" sz="2400" i="0" u="none" strike="noStrike" dirty="0">
                <a:solidFill>
                  <a:srgbClr val="000000"/>
                </a:solidFill>
                <a:effectLst/>
                <a:latin typeface="Gill Sans MT" panose="020B0502020104020203" pitchFamily="34" charset="0"/>
              </a:rPr>
              <a:t>ersion control system helps to manage source code history.</a:t>
            </a:r>
            <a:endParaRPr lang="en-GB" sz="2200" dirty="0">
              <a:solidFill>
                <a:srgbClr val="000000"/>
              </a:solidFill>
              <a:latin typeface="Gill Sans MT" panose="020B0502020104020203" pitchFamily="34" charset="0"/>
            </a:endParaRPr>
          </a:p>
          <a:p>
            <a:endParaRPr lang="en-US" dirty="0"/>
          </a:p>
          <a:p>
            <a:endParaRPr lang="en-US" dirty="0"/>
          </a:p>
        </p:txBody>
      </p:sp>
      <p:sp>
        <p:nvSpPr>
          <p:cNvPr id="12" name="Content Placeholder 7">
            <a:extLst>
              <a:ext uri="{FF2B5EF4-FFF2-40B4-BE49-F238E27FC236}">
                <a16:creationId xmlns:a16="http://schemas.microsoft.com/office/drawing/2014/main" id="{5C7F0D55-23D2-4691-B6C9-5C8795B79AD8}"/>
              </a:ext>
            </a:extLst>
          </p:cNvPr>
          <p:cNvSpPr txBox="1">
            <a:spLocks/>
          </p:cNvSpPr>
          <p:nvPr/>
        </p:nvSpPr>
        <p:spPr>
          <a:xfrm>
            <a:off x="846162" y="2456596"/>
            <a:ext cx="5133950" cy="36985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200" i="0" dirty="0">
                <a:solidFill>
                  <a:srgbClr val="000000"/>
                </a:solidFill>
                <a:effectLst/>
                <a:latin typeface="Gill Sans MT" panose="020B0502020104020203" pitchFamily="34" charset="0"/>
              </a:rPr>
              <a:t>GitHub is a service</a:t>
            </a:r>
          </a:p>
          <a:p>
            <a:pPr>
              <a:buFont typeface="Arial" panose="020B0604020202020204" pitchFamily="34" charset="0"/>
              <a:buChar char="•"/>
            </a:pPr>
            <a:r>
              <a:rPr lang="en-GB" sz="2200" i="0" dirty="0">
                <a:solidFill>
                  <a:srgbClr val="000000"/>
                </a:solidFill>
                <a:effectLst/>
                <a:latin typeface="Gill Sans MT" panose="020B0502020104020203" pitchFamily="34" charset="0"/>
              </a:rPr>
              <a:t>It is a graphical user interface</a:t>
            </a:r>
          </a:p>
          <a:p>
            <a:pPr>
              <a:buFont typeface="Arial" panose="020B0604020202020204" pitchFamily="34" charset="0"/>
              <a:buChar char="•"/>
            </a:pPr>
            <a:r>
              <a:rPr lang="en-GB" sz="2200" dirty="0">
                <a:solidFill>
                  <a:srgbClr val="000000"/>
                </a:solidFill>
                <a:latin typeface="Gill Sans MT" panose="020B0502020104020203" pitchFamily="34" charset="0"/>
              </a:rPr>
              <a:t>You can’t use </a:t>
            </a:r>
            <a:r>
              <a:rPr lang="en-GB" sz="2200" dirty="0" err="1">
                <a:solidFill>
                  <a:srgbClr val="000000"/>
                </a:solidFill>
                <a:latin typeface="Gill Sans MT" panose="020B0502020104020203" pitchFamily="34" charset="0"/>
              </a:rPr>
              <a:t>Github</a:t>
            </a:r>
            <a:r>
              <a:rPr lang="en-GB" sz="2200" dirty="0">
                <a:solidFill>
                  <a:srgbClr val="000000"/>
                </a:solidFill>
                <a:latin typeface="Gill Sans MT" panose="020B0502020104020203" pitchFamily="34" charset="0"/>
              </a:rPr>
              <a:t> without using Git.</a:t>
            </a:r>
            <a:endParaRPr lang="en-US" sz="2200" dirty="0">
              <a:latin typeface="Gill Sans MT" panose="020B0502020104020203" pitchFamily="34" charset="0"/>
            </a:endParaRPr>
          </a:p>
          <a:p>
            <a:pPr>
              <a:buFont typeface="Arial" panose="020B0604020202020204" pitchFamily="34" charset="0"/>
              <a:buChar char="•"/>
            </a:pPr>
            <a:r>
              <a:rPr lang="en-US" sz="2200" i="0" dirty="0">
                <a:solidFill>
                  <a:srgbClr val="000000"/>
                </a:solidFill>
                <a:effectLst/>
                <a:latin typeface="Gill Sans MT" panose="020B0502020104020203" pitchFamily="34" charset="0"/>
              </a:rPr>
              <a:t>Its hosted on web based cloud service.</a:t>
            </a:r>
          </a:p>
          <a:p>
            <a:pPr>
              <a:buFont typeface="Arial" panose="020B0604020202020204" pitchFamily="34" charset="0"/>
              <a:buChar char="•"/>
            </a:pPr>
            <a:r>
              <a:rPr lang="en-US" sz="2200" i="0" dirty="0">
                <a:solidFill>
                  <a:srgbClr val="000000"/>
                </a:solidFill>
                <a:effectLst/>
                <a:latin typeface="Gill Sans MT" panose="020B0502020104020203" pitchFamily="34" charset="0"/>
              </a:rPr>
              <a:t>Focused on Source code hosting.</a:t>
            </a:r>
          </a:p>
          <a:p>
            <a:pPr>
              <a:buFont typeface="Arial" panose="020B0604020202020204" pitchFamily="34" charset="0"/>
              <a:buChar char="•"/>
            </a:pPr>
            <a:r>
              <a:rPr lang="en-US" sz="2400" i="0" u="none" strike="noStrike" dirty="0">
                <a:solidFill>
                  <a:srgbClr val="000000"/>
                </a:solidFill>
                <a:effectLst/>
                <a:latin typeface="Gill Sans MT" panose="020B0502020104020203" pitchFamily="34" charset="0"/>
              </a:rPr>
              <a:t>Hosting service for Git repositories</a:t>
            </a:r>
            <a:endParaRPr lang="en-US" sz="2200" dirty="0">
              <a:latin typeface="Gill Sans MT" panose="020B0502020104020203" pitchFamily="34" charset="0"/>
            </a:endParaRPr>
          </a:p>
        </p:txBody>
      </p:sp>
    </p:spTree>
    <p:extLst>
      <p:ext uri="{BB962C8B-B14F-4D97-AF65-F5344CB8AC3E}">
        <p14:creationId xmlns:p14="http://schemas.microsoft.com/office/powerpoint/2010/main" val="344698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7C42E0-E899-4F10-9394-020A3F71D333}"/>
              </a:ext>
            </a:extLst>
          </p:cNvPr>
          <p:cNvSpPr>
            <a:spLocks noGrp="1"/>
          </p:cNvSpPr>
          <p:nvPr>
            <p:ph type="title"/>
          </p:nvPr>
        </p:nvSpPr>
        <p:spPr/>
        <p:txBody>
          <a:bodyPr/>
          <a:lstStyle/>
          <a:p>
            <a:r>
              <a:rPr lang="en-US" sz="4000" b="1" dirty="0">
                <a:latin typeface="Gill Sans MT" panose="020B0502020104020203" pitchFamily="34" charset="0"/>
              </a:rPr>
              <a:t>GIT COMMANDS :-</a:t>
            </a:r>
          </a:p>
        </p:txBody>
      </p:sp>
      <p:sp>
        <p:nvSpPr>
          <p:cNvPr id="8" name="Content Placeholder 7">
            <a:extLst>
              <a:ext uri="{FF2B5EF4-FFF2-40B4-BE49-F238E27FC236}">
                <a16:creationId xmlns:a16="http://schemas.microsoft.com/office/drawing/2014/main" id="{6591CC67-BAB5-4422-A764-89B3EAAD505B}"/>
              </a:ext>
            </a:extLst>
          </p:cNvPr>
          <p:cNvSpPr>
            <a:spLocks noGrp="1"/>
          </p:cNvSpPr>
          <p:nvPr>
            <p:ph idx="1"/>
          </p:nvPr>
        </p:nvSpPr>
        <p:spPr>
          <a:xfrm>
            <a:off x="1122830" y="2620370"/>
            <a:ext cx="8825659" cy="3822512"/>
          </a:xfrm>
        </p:spPr>
        <p:txBody>
          <a:bodyPr>
            <a:normAutofit/>
          </a:bodyPr>
          <a:lstStyle/>
          <a:p>
            <a:pPr algn="ctr">
              <a:buFont typeface="Arial" panose="020B0604020202020204" pitchFamily="34" charset="0"/>
              <a:buChar char="•"/>
            </a:pPr>
            <a:r>
              <a:rPr lang="en-US" sz="2600" b="1" dirty="0">
                <a:latin typeface="Mangal Pro" panose="020B0604020202020204" pitchFamily="2" charset="0"/>
              </a:rPr>
              <a:t>Git </a:t>
            </a:r>
            <a:r>
              <a:rPr lang="en-US" sz="2600" b="1" dirty="0" err="1">
                <a:latin typeface="Mangal Pro" panose="020B0604020202020204" pitchFamily="2" charset="0"/>
              </a:rPr>
              <a:t>init</a:t>
            </a:r>
            <a:endParaRPr lang="en-US" sz="2600" b="1" dirty="0">
              <a:latin typeface="Mangal Pro" panose="020B0604020202020204" pitchFamily="2" charset="0"/>
            </a:endParaRPr>
          </a:p>
          <a:p>
            <a:pPr algn="ctr">
              <a:buFont typeface="Arial" panose="020B0604020202020204" pitchFamily="34" charset="0"/>
              <a:buChar char="•"/>
            </a:pPr>
            <a:r>
              <a:rPr lang="en-US" sz="2600" b="1" dirty="0">
                <a:latin typeface="Mangal Pro" panose="020B0604020202020204" pitchFamily="2" charset="0"/>
              </a:rPr>
              <a:t>Git add</a:t>
            </a:r>
          </a:p>
          <a:p>
            <a:pPr algn="ctr">
              <a:buFont typeface="Arial" panose="020B0604020202020204" pitchFamily="34" charset="0"/>
              <a:buChar char="•"/>
            </a:pPr>
            <a:r>
              <a:rPr lang="en-US" sz="2600" b="1" dirty="0">
                <a:latin typeface="Mangal Pro" panose="020B0604020202020204" pitchFamily="2" charset="0"/>
              </a:rPr>
              <a:t>Git commit</a:t>
            </a:r>
          </a:p>
          <a:p>
            <a:pPr algn="ctr">
              <a:buFont typeface="Arial" panose="020B0604020202020204" pitchFamily="34" charset="0"/>
              <a:buChar char="•"/>
            </a:pPr>
            <a:r>
              <a:rPr lang="en-US" sz="2600" b="1" dirty="0">
                <a:latin typeface="Mangal Pro" panose="020B0604020202020204" pitchFamily="2" charset="0"/>
              </a:rPr>
              <a:t>Git status </a:t>
            </a:r>
          </a:p>
          <a:p>
            <a:pPr algn="ctr">
              <a:buFont typeface="Arial" panose="020B0604020202020204" pitchFamily="34" charset="0"/>
              <a:buChar char="•"/>
            </a:pPr>
            <a:r>
              <a:rPr lang="en-US" sz="2600" b="1" dirty="0">
                <a:latin typeface="Mangal Pro" panose="020B0604020202020204" pitchFamily="2" charset="0"/>
              </a:rPr>
              <a:t>Git remove</a:t>
            </a:r>
          </a:p>
          <a:p>
            <a:pPr algn="ctr">
              <a:buFont typeface="Arial" panose="020B0604020202020204" pitchFamily="34" charset="0"/>
              <a:buChar char="•"/>
            </a:pPr>
            <a:r>
              <a:rPr lang="en-US" sz="2600" b="1" dirty="0">
                <a:latin typeface="Mangal Pro" panose="020B0604020202020204" pitchFamily="2" charset="0"/>
              </a:rPr>
              <a:t>Git push</a:t>
            </a:r>
          </a:p>
          <a:p>
            <a:pPr algn="ctr">
              <a:buFont typeface="Arial" panose="020B0604020202020204" pitchFamily="34" charset="0"/>
              <a:buChar char="•"/>
            </a:pPr>
            <a:r>
              <a:rPr lang="en-US" sz="2600" b="1" dirty="0">
                <a:latin typeface="Mangal Pro" panose="020B0604020202020204" pitchFamily="2" charset="0"/>
              </a:rPr>
              <a:t>Git pull</a:t>
            </a:r>
          </a:p>
          <a:p>
            <a:pPr algn="ctr">
              <a:buFont typeface="Arial" panose="020B0604020202020204" pitchFamily="34" charset="0"/>
              <a:buChar char="•"/>
            </a:pPr>
            <a:endParaRPr lang="en-US" sz="2600" b="1" dirty="0">
              <a:latin typeface="Mangal Pro" panose="020B0604020202020204" pitchFamily="2" charset="0"/>
            </a:endParaRPr>
          </a:p>
          <a:p>
            <a:pPr marL="0" indent="0">
              <a:buNone/>
            </a:pPr>
            <a:endParaRPr lang="en-US" dirty="0"/>
          </a:p>
        </p:txBody>
      </p:sp>
    </p:spTree>
    <p:extLst>
      <p:ext uri="{BB962C8B-B14F-4D97-AF65-F5344CB8AC3E}">
        <p14:creationId xmlns:p14="http://schemas.microsoft.com/office/powerpoint/2010/main" val="375188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CB6A-F669-49C5-95DB-4774A98DB7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FD67CAD-48D3-47F5-BFD7-31A3A975F2AF}"/>
              </a:ext>
            </a:extLst>
          </p:cNvPr>
          <p:cNvSpPr>
            <a:spLocks noGrp="1"/>
          </p:cNvSpPr>
          <p:nvPr>
            <p:ph idx="1"/>
          </p:nvPr>
        </p:nvSpPr>
        <p:spPr>
          <a:xfrm>
            <a:off x="1154954" y="2620369"/>
            <a:ext cx="8825659" cy="3521123"/>
          </a:xfrm>
        </p:spPr>
        <p:txBody>
          <a:bodyPr>
            <a:normAutofit lnSpcReduction="10000"/>
          </a:bodyPr>
          <a:lstStyle/>
          <a:p>
            <a:pPr algn="ctr">
              <a:buFont typeface="Arial" panose="020B0604020202020204" pitchFamily="34" charset="0"/>
              <a:buChar char="•"/>
            </a:pPr>
            <a:r>
              <a:rPr lang="en-US" sz="2600" b="1" dirty="0">
                <a:latin typeface="Gill Sans MT" panose="020B0502020104020203" pitchFamily="34" charset="0"/>
              </a:rPr>
              <a:t>Git merging</a:t>
            </a:r>
          </a:p>
          <a:p>
            <a:pPr algn="ctr">
              <a:buFont typeface="Arial" panose="020B0604020202020204" pitchFamily="34" charset="0"/>
              <a:buChar char="•"/>
            </a:pPr>
            <a:r>
              <a:rPr lang="en-US" sz="2600" b="1" dirty="0">
                <a:latin typeface="Gill Sans MT" panose="020B0502020104020203" pitchFamily="34" charset="0"/>
              </a:rPr>
              <a:t>Git log</a:t>
            </a:r>
          </a:p>
          <a:p>
            <a:pPr algn="ctr">
              <a:buFont typeface="Arial" panose="020B0604020202020204" pitchFamily="34" charset="0"/>
              <a:buChar char="•"/>
            </a:pPr>
            <a:r>
              <a:rPr lang="en-US" sz="2600" b="1" dirty="0">
                <a:latin typeface="Gill Sans MT" panose="020B0502020104020203" pitchFamily="34" charset="0"/>
              </a:rPr>
              <a:t>Git branching</a:t>
            </a:r>
          </a:p>
          <a:p>
            <a:pPr algn="ctr">
              <a:buFont typeface="Arial" panose="020B0604020202020204" pitchFamily="34" charset="0"/>
              <a:buChar char="•"/>
            </a:pPr>
            <a:r>
              <a:rPr lang="en-US" sz="2600" b="1" dirty="0">
                <a:latin typeface="Gill Sans MT" panose="020B0502020104020203" pitchFamily="34" charset="0"/>
              </a:rPr>
              <a:t>Git hard reset</a:t>
            </a:r>
          </a:p>
          <a:p>
            <a:pPr algn="ctr">
              <a:buFont typeface="Arial" panose="020B0604020202020204" pitchFamily="34" charset="0"/>
              <a:buChar char="•"/>
            </a:pPr>
            <a:r>
              <a:rPr lang="en-US" sz="2600" b="1" dirty="0">
                <a:latin typeface="Gill Sans MT" panose="020B0502020104020203" pitchFamily="34" charset="0"/>
              </a:rPr>
              <a:t>Git soft reset</a:t>
            </a:r>
          </a:p>
          <a:p>
            <a:pPr algn="ctr">
              <a:buFont typeface="Arial" panose="020B0604020202020204" pitchFamily="34" charset="0"/>
              <a:buChar char="•"/>
            </a:pPr>
            <a:r>
              <a:rPr lang="en-US" sz="2600" b="1" dirty="0">
                <a:latin typeface="Gill Sans MT" panose="020B0502020104020203" pitchFamily="34" charset="0"/>
              </a:rPr>
              <a:t>Git stash</a:t>
            </a:r>
          </a:p>
          <a:p>
            <a:pPr algn="ctr">
              <a:buFont typeface="Arial" panose="020B0604020202020204" pitchFamily="34" charset="0"/>
              <a:buChar char="•"/>
            </a:pPr>
            <a:r>
              <a:rPr lang="en-US" sz="2600" b="1" dirty="0">
                <a:latin typeface="Gill Sans MT" panose="020B0502020104020203" pitchFamily="34" charset="0"/>
              </a:rPr>
              <a:t>Git stash apply</a:t>
            </a:r>
          </a:p>
          <a:p>
            <a:endParaRPr lang="en-US" dirty="0"/>
          </a:p>
        </p:txBody>
      </p:sp>
    </p:spTree>
    <p:extLst>
      <p:ext uri="{BB962C8B-B14F-4D97-AF65-F5344CB8AC3E}">
        <p14:creationId xmlns:p14="http://schemas.microsoft.com/office/powerpoint/2010/main" val="3783104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996</TotalTime>
  <Words>402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Century Gothic</vt:lpstr>
      <vt:lpstr>Gill Sans MT</vt:lpstr>
      <vt:lpstr>Mangal Pro</vt:lpstr>
      <vt:lpstr>Wingdings 3</vt:lpstr>
      <vt:lpstr>Ion Boardroom</vt:lpstr>
      <vt:lpstr>PowerPoint Presentation</vt:lpstr>
      <vt:lpstr>WHAT IS VCS ?</vt:lpstr>
      <vt:lpstr>TYPES OF VCS -</vt:lpstr>
      <vt:lpstr>WHAT IS GIT ( GLOBAL INFORMATION TRACKER ) ?</vt:lpstr>
      <vt:lpstr>WHAT IS GITHUB ?</vt:lpstr>
      <vt:lpstr>WHAT IS BITBUCKET ?</vt:lpstr>
      <vt:lpstr>COMPARISON BETWEEN GIT AND GITHUB ?</vt:lpstr>
      <vt:lpstr>GIT COMMANDS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Qbrainx</dc:creator>
  <cp:lastModifiedBy>Qbrainx</cp:lastModifiedBy>
  <cp:revision>6</cp:revision>
  <dcterms:created xsi:type="dcterms:W3CDTF">2021-11-17T05:54:08Z</dcterms:created>
  <dcterms:modified xsi:type="dcterms:W3CDTF">2021-11-19T07:17:00Z</dcterms:modified>
</cp:coreProperties>
</file>