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0"/>
  </p:normalViewPr>
  <p:slideViewPr>
    <p:cSldViewPr snapToGrid="0">
      <p:cViewPr varScale="1">
        <p:scale>
          <a:sx n="120" d="100"/>
          <a:sy n="120" d="100"/>
        </p:scale>
        <p:origin x="2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F39B4CBD-ADC7-444E-9DF9-6D6AC62BCD3F}" type="datetimeFigureOut">
              <a:rPr lang="en-US" smtClean="0"/>
              <a:t>11/15/22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8D01C667-7318-B44A-92B4-60753DFB9CCA}"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7368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39B4CBD-ADC7-444E-9DF9-6D6AC62BCD3F}" type="datetimeFigureOut">
              <a:rPr lang="en-US" smtClean="0"/>
              <a:t>11/15/22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01C667-7318-B44A-92B4-60753DFB9CCA}"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2696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39B4CBD-ADC7-444E-9DF9-6D6AC62BCD3F}" type="datetimeFigureOut">
              <a:rPr lang="en-US" smtClean="0"/>
              <a:t>11/15/22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01C667-7318-B44A-92B4-60753DFB9CCA}"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06204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39B4CBD-ADC7-444E-9DF9-6D6AC62BCD3F}" type="datetimeFigureOut">
              <a:rPr lang="en-US" smtClean="0"/>
              <a:t>11/15/22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01C667-7318-B44A-92B4-60753DFB9CCA}"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5482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39B4CBD-ADC7-444E-9DF9-6D6AC62BCD3F}" type="datetimeFigureOut">
              <a:rPr lang="en-US" smtClean="0"/>
              <a:t>11/15/22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01C667-7318-B44A-92B4-60753DFB9CCA}"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57141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F39B4CBD-ADC7-444E-9DF9-6D6AC62BCD3F}" type="datetimeFigureOut">
              <a:rPr lang="en-US" smtClean="0"/>
              <a:t>11/15/22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01C667-7318-B44A-92B4-60753DFB9CCA}"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7235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39B4CBD-ADC7-444E-9DF9-6D6AC62BCD3F}" type="datetimeFigureOut">
              <a:rPr lang="en-US" smtClean="0"/>
              <a:t>11/15/22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01C667-7318-B44A-92B4-60753DFB9CCA}"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62791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39B4CBD-ADC7-444E-9DF9-6D6AC62BCD3F}" type="datetimeFigureOut">
              <a:rPr lang="en-US" smtClean="0"/>
              <a:t>11/15/22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01C667-7318-B44A-92B4-60753DFB9CCA}"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32853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9B4CBD-ADC7-444E-9DF9-6D6AC62BCD3F}" type="datetimeFigureOut">
              <a:rPr lang="en-US" smtClean="0"/>
              <a:t>11/15/22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01C667-7318-B44A-92B4-60753DFB9CCA}" type="slidenum">
              <a:rPr lang="en-US" smtClean="0"/>
              <a:t>‹#›</a:t>
            </a:fld>
            <a:endParaRPr lang="en-US"/>
          </a:p>
        </p:txBody>
      </p:sp>
    </p:spTree>
    <p:extLst>
      <p:ext uri="{BB962C8B-B14F-4D97-AF65-F5344CB8AC3E}">
        <p14:creationId xmlns:p14="http://schemas.microsoft.com/office/powerpoint/2010/main" val="3297863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F39B4CBD-ADC7-444E-9DF9-6D6AC62BCD3F}" type="datetimeFigureOut">
              <a:rPr lang="en-US" smtClean="0"/>
              <a:t>11/15/22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01C667-7318-B44A-92B4-60753DFB9CCA}"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35566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39B4CBD-ADC7-444E-9DF9-6D6AC62BCD3F}" type="datetimeFigureOut">
              <a:rPr lang="en-US" smtClean="0"/>
              <a:t>11/15/22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8D01C667-7318-B44A-92B4-60753DFB9CCA}"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25834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39B4CBD-ADC7-444E-9DF9-6D6AC62BCD3F}" type="datetimeFigureOut">
              <a:rPr lang="en-US" smtClean="0"/>
              <a:t>11/15/22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D01C667-7318-B44A-92B4-60753DFB9CCA}"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877529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5ADD0-670B-F026-4437-9E7B9C056470}"/>
              </a:ext>
            </a:extLst>
          </p:cNvPr>
          <p:cNvSpPr>
            <a:spLocks noGrp="1"/>
          </p:cNvSpPr>
          <p:nvPr>
            <p:ph type="ctrTitle"/>
          </p:nvPr>
        </p:nvSpPr>
        <p:spPr/>
        <p:txBody>
          <a:bodyPr>
            <a:normAutofit/>
          </a:bodyPr>
          <a:lstStyle/>
          <a:p>
            <a:pPr algn="ctr"/>
            <a:r>
              <a:rPr lang="en-US" sz="6000" b="1" u="sng" dirty="0">
                <a:latin typeface="Times New Roman" panose="02020603050405020304" pitchFamily="18" charset="0"/>
                <a:cs typeface="Times New Roman" panose="02020603050405020304" pitchFamily="18" charset="0"/>
              </a:rPr>
              <a:t>Housing price prediction</a:t>
            </a:r>
          </a:p>
        </p:txBody>
      </p:sp>
      <p:sp>
        <p:nvSpPr>
          <p:cNvPr id="3" name="Subtitle 2">
            <a:extLst>
              <a:ext uri="{FF2B5EF4-FFF2-40B4-BE49-F238E27FC236}">
                <a16:creationId xmlns:a16="http://schemas.microsoft.com/office/drawing/2014/main" id="{343980DC-6D98-57A4-36EF-5A77F3036BAB}"/>
              </a:ext>
            </a:extLst>
          </p:cNvPr>
          <p:cNvSpPr>
            <a:spLocks noGrp="1"/>
          </p:cNvSpPr>
          <p:nvPr>
            <p:ph type="subTitle" idx="1"/>
          </p:nvPr>
        </p:nvSpPr>
        <p:spPr/>
        <p:txBody>
          <a:bodyPr>
            <a:noAutofit/>
          </a:bodyPr>
          <a:lstStyle/>
          <a:p>
            <a:pPr algn="r"/>
            <a:r>
              <a:rPr lang="en-US" sz="2000" dirty="0">
                <a:latin typeface="Times New Roman" panose="02020603050405020304" pitchFamily="18" charset="0"/>
                <a:cs typeface="Times New Roman" panose="02020603050405020304" pitchFamily="18" charset="0"/>
              </a:rPr>
              <a:t>Summitted by:-</a:t>
            </a:r>
          </a:p>
          <a:p>
            <a:pPr algn="r"/>
            <a:r>
              <a:rPr lang="en-US" sz="2000" dirty="0">
                <a:latin typeface="Times New Roman" panose="02020603050405020304" pitchFamily="18" charset="0"/>
                <a:cs typeface="Times New Roman" panose="02020603050405020304" pitchFamily="18" charset="0"/>
              </a:rPr>
              <a:t>Pooja </a:t>
            </a:r>
            <a:r>
              <a:rPr lang="en-US" sz="2000" dirty="0" err="1">
                <a:latin typeface="Times New Roman" panose="02020603050405020304" pitchFamily="18" charset="0"/>
                <a:cs typeface="Times New Roman" panose="02020603050405020304" pitchFamily="18" charset="0"/>
              </a:rPr>
              <a:t>jaswal</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1000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7FA0B-9623-B676-FF72-B0F0595AE23D}"/>
              </a:ext>
            </a:extLst>
          </p:cNvPr>
          <p:cNvSpPr>
            <a:spLocks noGrp="1"/>
          </p:cNvSpPr>
          <p:nvPr>
            <p:ph type="title"/>
          </p:nvPr>
        </p:nvSpPr>
        <p:spPr/>
        <p:txBody>
          <a:bodyPr/>
          <a:lstStyle/>
          <a:p>
            <a:r>
              <a:rPr lang="en-IN" b="1" dirty="0">
                <a:effectLst/>
                <a:latin typeface="Times New Roman" panose="02020603050405020304" pitchFamily="18" charset="0"/>
                <a:ea typeface="Calibri" panose="020F0502020204030204" pitchFamily="34" charset="0"/>
                <a:cs typeface="Times New Roman" panose="02020603050405020304" pitchFamily="18" charset="0"/>
              </a:rPr>
              <a:t>Model/s Development and Evaluation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A30E0993-7E0B-A59C-7C48-4EB343E6E2BB}"/>
              </a:ext>
            </a:extLst>
          </p:cNvPr>
          <p:cNvSpPr>
            <a:spLocks noGrp="1"/>
          </p:cNvSpPr>
          <p:nvPr>
            <p:ph idx="1"/>
          </p:nvPr>
        </p:nvSpPr>
        <p:spPr/>
        <p:txBody>
          <a:bodyPr>
            <a:noAutofit/>
          </a:bodyPr>
          <a:lstStyle/>
          <a:p>
            <a:pPr marL="0" indent="0" algn="just">
              <a:lnSpc>
                <a:spcPct val="107000"/>
              </a:lnSpc>
              <a:spcAft>
                <a:spcPts val="800"/>
              </a:spcAft>
              <a:buNone/>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Identification of possible problem-solving approaches (methods)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We have observed skewness in data, so we tried to remove the skewness through treating outliers with technique. We first converted all our categorical variables to numeric variables with the help of dummy variables to checkout and dropped the columns which we felt were unnecessary. The data was improper scaled, so we scaled the feature variables on a single scale using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sklearn’s</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StandardScaler</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package</a:t>
            </a:r>
            <a:r>
              <a:rPr lang="en-IN" sz="1400" dirty="0">
                <a:effectLst/>
                <a:latin typeface="Times New Roman" panose="02020603050405020304" pitchFamily="18" charset="0"/>
                <a:cs typeface="Times New Roman" panose="02020603050405020304" pitchFamily="18" charset="0"/>
              </a:rPr>
              <a:t> </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9444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49F880-870D-D637-B1DA-6C75F458ADA1}"/>
              </a:ext>
            </a:extLst>
          </p:cNvPr>
          <p:cNvSpPr>
            <a:spLocks noGrp="1"/>
          </p:cNvSpPr>
          <p:nvPr>
            <p:ph idx="1"/>
          </p:nvPr>
        </p:nvSpPr>
        <p:spPr/>
        <p:txBody>
          <a:bodyPr>
            <a:normAutofit lnSpcReduction="10000"/>
          </a:bodyPr>
          <a:lstStyle/>
          <a:p>
            <a:pPr marL="0" indent="0" algn="just">
              <a:lnSpc>
                <a:spcPct val="107000"/>
              </a:lnSpc>
              <a:spcAft>
                <a:spcPts val="800"/>
              </a:spcAft>
              <a:buNone/>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Testing of Identified Approaches (Algorithms)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The algorithms we used for the training and testing are as follows:- </a:t>
            </a:r>
          </a:p>
          <a:p>
            <a:pPr algn="just">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Random Forest Regressor</a:t>
            </a:r>
          </a:p>
          <a:p>
            <a:pPr algn="just">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SVR</a:t>
            </a:r>
          </a:p>
          <a:p>
            <a:pPr algn="just">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Linear Regressor</a:t>
            </a:r>
          </a:p>
          <a:p>
            <a:pPr algn="just">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SGD Regressor</a:t>
            </a:r>
          </a:p>
          <a:p>
            <a:pPr algn="just">
              <a:lnSpc>
                <a:spcPct val="107000"/>
              </a:lnSpc>
              <a:spcAft>
                <a:spcPts val="800"/>
              </a:spcAft>
            </a:pP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KNeighbors</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Regressor </a:t>
            </a:r>
          </a:p>
          <a:p>
            <a:pPr algn="just">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Gradient Boosting Regressor  </a:t>
            </a:r>
          </a:p>
          <a:p>
            <a:endParaRPr lang="en-US" dirty="0"/>
          </a:p>
        </p:txBody>
      </p:sp>
    </p:spTree>
    <p:extLst>
      <p:ext uri="{BB962C8B-B14F-4D97-AF65-F5344CB8AC3E}">
        <p14:creationId xmlns:p14="http://schemas.microsoft.com/office/powerpoint/2010/main" val="994136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3BCF73-1B98-3B13-0A0A-460A7A1B1B68}"/>
              </a:ext>
            </a:extLst>
          </p:cNvPr>
          <p:cNvSpPr>
            <a:spLocks noGrp="1"/>
          </p:cNvSpPr>
          <p:nvPr>
            <p:ph idx="1"/>
          </p:nvPr>
        </p:nvSpPr>
        <p:spPr/>
        <p:txBody>
          <a:bodyPr/>
          <a:lstStyle/>
          <a:p>
            <a:pPr marL="0" indent="0" algn="just">
              <a:lnSpc>
                <a:spcPct val="107000"/>
              </a:lnSpc>
              <a:spcAft>
                <a:spcPts val="800"/>
              </a:spcAft>
              <a:buNone/>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Interpretation of the Results</a:t>
            </a:r>
            <a:endParaRPr lang="en-IN" sz="1400" b="1"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From the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preprocessing</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we interpreted that data was improper scaled. From the visualization we interpreted that the target variable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SalePrice</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was highly positively correlated with the columns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GrLivArea</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YearBuilt</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OverallQual</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GarageCars</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GarageArea</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3890948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5B17E-B1AD-D6C0-1A90-BEAE2E2E7B8F}"/>
              </a:ext>
            </a:extLst>
          </p:cNvPr>
          <p:cNvSpPr>
            <a:spLocks noGrp="1"/>
          </p:cNvSpPr>
          <p:nvPr>
            <p:ph type="title"/>
          </p:nvPr>
        </p:nvSpPr>
        <p:spPr/>
        <p:txBody>
          <a:bodyPr/>
          <a:lstStyle/>
          <a:p>
            <a:r>
              <a:rPr lang="en-IN" b="1" dirty="0">
                <a:effectLst/>
                <a:latin typeface="Times New Roman" panose="02020603050405020304" pitchFamily="18" charset="0"/>
                <a:ea typeface="Calibri" panose="020F0502020204030204" pitchFamily="34" charset="0"/>
                <a:cs typeface="Times New Roman" panose="02020603050405020304" pitchFamily="18" charset="0"/>
              </a:rPr>
              <a:t>CONCLUSION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94EB3C2D-D668-FAA2-64AF-5A6CEAC6F579}"/>
              </a:ext>
            </a:extLst>
          </p:cNvPr>
          <p:cNvSpPr>
            <a:spLocks noGrp="1"/>
          </p:cNvSpPr>
          <p:nvPr>
            <p:ph idx="1"/>
          </p:nvPr>
        </p:nvSpPr>
        <p:spPr/>
        <p:txBody>
          <a:bodyPr>
            <a:normAutofit/>
          </a:bodyPr>
          <a:lstStyle/>
          <a:p>
            <a:pPr marL="0" indent="0" algn="just">
              <a:lnSpc>
                <a:spcPct val="107000"/>
              </a:lnSpc>
              <a:spcAft>
                <a:spcPts val="800"/>
              </a:spcAft>
              <a:buNone/>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Key Findings and Conclusions of the Study</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Housing Price Prediction here we have tried to show how the house prices vary and what are the factors related to the changing of house prices. The best RMSE score was achieved using the best parameters of Ridge Regressor through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GridSearchCV</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though Lasso Regressor model performed well too. </a:t>
            </a:r>
          </a:p>
        </p:txBody>
      </p:sp>
    </p:spTree>
    <p:extLst>
      <p:ext uri="{BB962C8B-B14F-4D97-AF65-F5344CB8AC3E}">
        <p14:creationId xmlns:p14="http://schemas.microsoft.com/office/powerpoint/2010/main" val="3767670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3B159-3D7D-EE4A-C724-04D504F6C9D0}"/>
              </a:ext>
            </a:extLst>
          </p:cNvPr>
          <p:cNvSpPr>
            <a:spLocks noGrp="1"/>
          </p:cNvSpPr>
          <p:nvPr>
            <p:ph idx="1"/>
          </p:nvPr>
        </p:nvSpPr>
        <p:spPr/>
        <p:txBody>
          <a:bodyPr>
            <a:normAutofit fontScale="25000" lnSpcReduction="20000"/>
          </a:bodyPr>
          <a:lstStyle/>
          <a:p>
            <a:pPr marL="0" indent="0" algn="just">
              <a:lnSpc>
                <a:spcPct val="107000"/>
              </a:lnSpc>
              <a:spcAft>
                <a:spcPts val="800"/>
              </a:spcAft>
              <a:buNone/>
            </a:pPr>
            <a:r>
              <a:rPr lang="en-IN" sz="5600" b="1" dirty="0">
                <a:effectLst/>
                <a:latin typeface="Times New Roman" panose="02020603050405020304" pitchFamily="18" charset="0"/>
                <a:ea typeface="Calibri" panose="020F0502020204030204" pitchFamily="34" charset="0"/>
                <a:cs typeface="Times New Roman" panose="02020603050405020304" pitchFamily="18" charset="0"/>
              </a:rPr>
              <a:t>Learning Outcomes of the Study in respect of Data Science</a:t>
            </a:r>
            <a:endParaRPr lang="en-IN" sz="5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With the help of different powerful tools of visualization, we were able to analyse and interpret different hidden insights about the data. This project has demonstrated the importance of sampling effectively, modelling and predicting data. Through data cleaning we were able to remove unnecessary columns and outliers from our dataset due to which our model would have suffered from overfitting or underfitting. </a:t>
            </a:r>
            <a:endParaRPr lang="en-IN" sz="56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The few challenges while working on this project where:- </a:t>
            </a:r>
          </a:p>
          <a:p>
            <a:pPr algn="just">
              <a:lnSpc>
                <a:spcPct val="107000"/>
              </a:lnSpc>
              <a:spcAft>
                <a:spcPts val="800"/>
              </a:spcAft>
            </a:pP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Improper scaling </a:t>
            </a:r>
          </a:p>
          <a:p>
            <a:pPr algn="just">
              <a:lnSpc>
                <a:spcPct val="107000"/>
              </a:lnSpc>
              <a:spcAft>
                <a:spcPts val="800"/>
              </a:spcAft>
            </a:pP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Too many features </a:t>
            </a:r>
          </a:p>
          <a:p>
            <a:pPr algn="just">
              <a:lnSpc>
                <a:spcPct val="107000"/>
              </a:lnSpc>
              <a:spcAft>
                <a:spcPts val="800"/>
              </a:spcAft>
            </a:pP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Missing values </a:t>
            </a:r>
          </a:p>
          <a:p>
            <a:pPr algn="just">
              <a:lnSpc>
                <a:spcPct val="107000"/>
              </a:lnSpc>
              <a:spcAft>
                <a:spcPts val="800"/>
              </a:spcAft>
            </a:pP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Skewed data due to outliers </a:t>
            </a:r>
          </a:p>
          <a:p>
            <a:pPr marL="0" indent="0" algn="just">
              <a:lnSpc>
                <a:spcPct val="107000"/>
              </a:lnSpc>
              <a:spcAft>
                <a:spcPts val="800"/>
              </a:spcAft>
              <a:buNone/>
            </a:pP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There were lot of missing values present in different columns which we imputed on the basis of our understanding. The data was improper scaled, so we scaled it to a single scale using </a:t>
            </a:r>
            <a:r>
              <a:rPr lang="en-IN" sz="5600" dirty="0" err="1">
                <a:effectLst/>
                <a:latin typeface="Times New Roman" panose="02020603050405020304" pitchFamily="18" charset="0"/>
                <a:ea typeface="Calibri" panose="020F0502020204030204" pitchFamily="34" charset="0"/>
                <a:cs typeface="Times New Roman" panose="02020603050405020304" pitchFamily="18" charset="0"/>
              </a:rPr>
              <a:t>sklearns’s</a:t>
            </a: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 package </a:t>
            </a:r>
            <a:r>
              <a:rPr lang="en-IN" sz="5600" dirty="0" err="1">
                <a:effectLst/>
                <a:latin typeface="Times New Roman" panose="02020603050405020304" pitchFamily="18" charset="0"/>
                <a:ea typeface="Calibri" panose="020F0502020204030204" pitchFamily="34" charset="0"/>
                <a:cs typeface="Times New Roman" panose="02020603050405020304" pitchFamily="18" charset="0"/>
              </a:rPr>
              <a:t>StandardScaler</a:t>
            </a: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307195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912233-7021-1B35-6AD5-A27782533F3A}"/>
              </a:ext>
            </a:extLst>
          </p:cNvPr>
          <p:cNvSpPr>
            <a:spLocks noGrp="1"/>
          </p:cNvSpPr>
          <p:nvPr>
            <p:ph idx="1"/>
          </p:nvPr>
        </p:nvSpPr>
        <p:spPr/>
        <p:txBody>
          <a:bodyPr/>
          <a:lstStyle/>
          <a:p>
            <a:pPr marL="0" indent="0" algn="just">
              <a:lnSpc>
                <a:spcPct val="107000"/>
              </a:lnSpc>
              <a:spcAft>
                <a:spcPts val="800"/>
              </a:spcAft>
              <a:buNone/>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Limitations of this work and Scope for Future Work</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The very nature of this project allows for multiple algorithms to be integrated together as modules and their results can be combined to increase the accuracy of the result. This model can further be improved with the addition of more algorithms into it. However, the output of these algorithms needs to be in the same format as the others. Once that condition is satisfied, the modules are easy to add as done in the code. This provides a great degree of modularity and versatility to the project. While we couldn’t reach out goal of minimum RMSE in house price prediction without letting the model to overfit, we did end up creating a system that can with enough time and data get very close to that goal. As with any project there is room for improvement here.</a:t>
            </a:r>
          </a:p>
          <a:p>
            <a:endParaRPr lang="en-US" dirty="0"/>
          </a:p>
        </p:txBody>
      </p:sp>
    </p:spTree>
    <p:extLst>
      <p:ext uri="{BB962C8B-B14F-4D97-AF65-F5344CB8AC3E}">
        <p14:creationId xmlns:p14="http://schemas.microsoft.com/office/powerpoint/2010/main" val="3926766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8F9B8-C671-2174-8E3C-26058480041E}"/>
              </a:ext>
            </a:extLst>
          </p:cNvPr>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08F99AB0-67BA-C82E-553A-F8CD68407D68}"/>
              </a:ext>
            </a:extLst>
          </p:cNvPr>
          <p:cNvSpPr>
            <a:spLocks noGrp="1"/>
          </p:cNvSpPr>
          <p:nvPr>
            <p:ph idx="1"/>
          </p:nvPr>
        </p:nvSpPr>
        <p:spPr/>
        <p:txBody>
          <a:bodyPr>
            <a:normAutofit fontScale="77500" lnSpcReduction="20000"/>
          </a:bodyPr>
          <a:lstStyle/>
          <a:p>
            <a:pPr marL="0" indent="0" algn="just">
              <a:lnSpc>
                <a:spcPct val="107000"/>
              </a:lnSpc>
              <a:spcAft>
                <a:spcPts val="800"/>
              </a:spcAft>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Business Problem Framing</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Houses are one of the necessary need of each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 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a:t>
            </a:r>
          </a:p>
          <a:p>
            <a:pPr marL="0"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This is a real estate problem where a US based housing company named Surprise Housing has decided to invest in Australian Market. Their agenda is to buy houses in Australia at prices below their actual value in the market and sell them at high prices to gain profit. To do this this company uses data analytics to decide in which property they must invest. Company has collected the data of previously sold houses in Australia and with the help of this data they want to know to the value of prospective properties to decide whether it will be suitable to invest in the properties or not. </a:t>
            </a:r>
          </a:p>
          <a:p>
            <a:endParaRPr lang="en-US" dirty="0"/>
          </a:p>
        </p:txBody>
      </p:sp>
    </p:spTree>
    <p:extLst>
      <p:ext uri="{BB962C8B-B14F-4D97-AF65-F5344CB8AC3E}">
        <p14:creationId xmlns:p14="http://schemas.microsoft.com/office/powerpoint/2010/main" val="1823458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F84EF5-2909-8657-A5A6-4A087B6D8F04}"/>
              </a:ext>
            </a:extLst>
          </p:cNvPr>
          <p:cNvSpPr>
            <a:spLocks noGrp="1"/>
          </p:cNvSpPr>
          <p:nvPr>
            <p:ph idx="1"/>
          </p:nvPr>
        </p:nvSpPr>
        <p:spPr/>
        <p:txBody>
          <a:bodyPr>
            <a:normAutofit/>
          </a:bodyPr>
          <a:lstStyle/>
          <a:p>
            <a:pPr marL="0" indent="0" algn="just">
              <a:lnSpc>
                <a:spcPct val="107000"/>
              </a:lnSpc>
              <a:spcAft>
                <a:spcPts val="800"/>
              </a:spcAft>
              <a:buNone/>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Conceptual Background of the Domain Problem</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The value of property also depends on the proximity of the property, its size its neighbourhood and audience for which the property is subjected to be sold. For example, if audience is mainly concerned of commercial purpose. Then the property which is in densely populated area will be sold very fast and at high prices compared to the one located at remote place. Similarly, if audience is concerned only on living place, then property with less dense area having large area with all services will be sold at higher prices. </a:t>
            </a:r>
          </a:p>
          <a:p>
            <a:pPr marL="0" indent="0" algn="just">
              <a:lnSpc>
                <a:spcPct val="107000"/>
              </a:lnSpc>
              <a:spcAft>
                <a:spcPts val="800"/>
              </a:spcAft>
              <a:buNone/>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The company is looking at prospective properties to buy houses to enter the market. We are required to build a model using Machine Learning in order to predict the actual value of the prospective properties and decide whether to invest in them or not. </a:t>
            </a:r>
          </a:p>
          <a:p>
            <a:pPr marL="0" indent="0" algn="just">
              <a:lnSpc>
                <a:spcPct val="107000"/>
              </a:lnSpc>
              <a:spcAft>
                <a:spcPts val="800"/>
              </a:spcAft>
              <a:buNone/>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357941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34349E-6DD9-BC43-6D5A-BBF30C427C94}"/>
              </a:ext>
            </a:extLst>
          </p:cNvPr>
          <p:cNvSpPr>
            <a:spLocks noGrp="1"/>
          </p:cNvSpPr>
          <p:nvPr>
            <p:ph idx="1"/>
          </p:nvPr>
        </p:nvSpPr>
        <p:spPr/>
        <p:txBody>
          <a:bodyPr/>
          <a:lstStyle/>
          <a:p>
            <a:pPr marL="0" indent="0" algn="just">
              <a:lnSpc>
                <a:spcPct val="107000"/>
              </a:lnSpc>
              <a:spcAft>
                <a:spcPts val="800"/>
              </a:spcAft>
              <a:buNone/>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Review of Literature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House is one of human life's most essential needs, along with other fundamental needs such as food, water, and much more.  Demand for houses grew rapidly over  the years as  people's living standards improved.  While there are people who make their house as an investment and property, yet most people around the world are buying a house as their shelter or as their livelihood.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We are required to build a model using Machine Learning in order to predict the actual value of the prospective properties and decide whether to invest in them or not. </a:t>
            </a:r>
          </a:p>
          <a:p>
            <a:endParaRPr lang="en-US" dirty="0"/>
          </a:p>
        </p:txBody>
      </p:sp>
    </p:spTree>
    <p:extLst>
      <p:ext uri="{BB962C8B-B14F-4D97-AF65-F5344CB8AC3E}">
        <p14:creationId xmlns:p14="http://schemas.microsoft.com/office/powerpoint/2010/main" val="2891140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C3D71B-C018-A55C-3751-158FFAF1DAB0}"/>
              </a:ext>
            </a:extLst>
          </p:cNvPr>
          <p:cNvSpPr>
            <a:spLocks noGrp="1"/>
          </p:cNvSpPr>
          <p:nvPr>
            <p:ph idx="1"/>
          </p:nvPr>
        </p:nvSpPr>
        <p:spPr/>
        <p:txBody>
          <a:bodyPr>
            <a:normAutofit/>
          </a:bodyPr>
          <a:lstStyle/>
          <a:p>
            <a:pPr marL="0" indent="0" algn="just">
              <a:lnSpc>
                <a:spcPct val="107000"/>
              </a:lnSpc>
              <a:spcAft>
                <a:spcPts val="800"/>
              </a:spcAft>
              <a:buNone/>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Motivation for the Problem Undertaken</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Houses are one of the necessary need of each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 To understand real world problems where Machine Learning and Data Analysis can be applied to help organizations in various domains to make better decisions with the help of which they can gain profit or can be escaped from any loss which otherwise could be possible without the study of data .One of such domain is Real Estate. </a:t>
            </a:r>
          </a:p>
          <a:p>
            <a:pPr algn="just">
              <a:lnSpc>
                <a:spcPct val="107000"/>
              </a:lnSpc>
              <a:spcAft>
                <a:spcPts val="800"/>
              </a:spcAft>
            </a:pP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236583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AEF5B-A755-28D9-3BBD-012E21286DBD}"/>
              </a:ext>
            </a:extLst>
          </p:cNvPr>
          <p:cNvSpPr>
            <a:spLocks noGrp="1"/>
          </p:cNvSpPr>
          <p:nvPr>
            <p:ph type="title"/>
          </p:nvPr>
        </p:nvSpPr>
        <p:spPr/>
        <p:txBody>
          <a:bodyPr/>
          <a:lstStyle/>
          <a:p>
            <a:r>
              <a:rPr lang="en-IN" b="1" u="sng" dirty="0">
                <a:effectLst/>
                <a:latin typeface="Times New Roman" panose="02020603050405020304" pitchFamily="18" charset="0"/>
                <a:ea typeface="Calibri" panose="020F0502020204030204" pitchFamily="34" charset="0"/>
                <a:cs typeface="Times New Roman" panose="02020603050405020304" pitchFamily="18" charset="0"/>
              </a:rPr>
              <a:t>Analytical Problem Framing</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81DDFD58-0B72-51C2-0440-0688C61F228C}"/>
              </a:ext>
            </a:extLst>
          </p:cNvPr>
          <p:cNvSpPr>
            <a:spLocks noGrp="1"/>
          </p:cNvSpPr>
          <p:nvPr>
            <p:ph idx="1"/>
          </p:nvPr>
        </p:nvSpPr>
        <p:spPr/>
        <p:txBody>
          <a:bodyPr/>
          <a:lstStyle/>
          <a:p>
            <a:pPr marL="0" indent="0" algn="just">
              <a:lnSpc>
                <a:spcPct val="107000"/>
              </a:lnSpc>
              <a:spcAft>
                <a:spcPts val="800"/>
              </a:spcAft>
              <a:buNone/>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Mathematical/ Analytical Modelling of the Problem</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In Housing Price Prediction project, we have performed various mathematical and statistical analysis such as we checked description or statistical summary of the data using describe, checked correlation and visualized it using heatmap then we have used Z-Score to plot outliers and remove them. </a:t>
            </a:r>
          </a:p>
          <a:p>
            <a:endParaRPr lang="en-US" dirty="0"/>
          </a:p>
        </p:txBody>
      </p:sp>
    </p:spTree>
    <p:extLst>
      <p:ext uri="{BB962C8B-B14F-4D97-AF65-F5344CB8AC3E}">
        <p14:creationId xmlns:p14="http://schemas.microsoft.com/office/powerpoint/2010/main" val="1060517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336A3D-B127-4579-0BD9-9AE8CB144D65}"/>
              </a:ext>
            </a:extLst>
          </p:cNvPr>
          <p:cNvSpPr>
            <a:spLocks noGrp="1"/>
          </p:cNvSpPr>
          <p:nvPr>
            <p:ph idx="1"/>
          </p:nvPr>
        </p:nvSpPr>
        <p:spPr/>
        <p:txBody>
          <a:bodyPr>
            <a:normAutofit fontScale="25000" lnSpcReduction="20000"/>
          </a:bodyPr>
          <a:lstStyle/>
          <a:p>
            <a:endParaRPr lang="en-US" dirty="0"/>
          </a:p>
          <a:p>
            <a:endParaRPr lang="en-US" dirty="0"/>
          </a:p>
          <a:p>
            <a:endParaRPr lang="en-US" dirty="0"/>
          </a:p>
          <a:p>
            <a:endParaRPr lang="en-US" dirty="0"/>
          </a:p>
          <a:p>
            <a:endParaRPr lang="en-US" dirty="0"/>
          </a:p>
          <a:p>
            <a:endParaRPr lang="en-US" dirty="0"/>
          </a:p>
          <a:p>
            <a:pPr marL="342900" lvl="0" indent="-342900" algn="just">
              <a:lnSpc>
                <a:spcPct val="107000"/>
              </a:lnSpc>
              <a:buFont typeface="Symbol" pitchFamily="2" charset="2"/>
              <a:buChar char=""/>
            </a:pP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In the columns Id, </a:t>
            </a:r>
            <a:r>
              <a:rPr lang="en-IN" sz="5600" dirty="0" err="1">
                <a:effectLst/>
                <a:latin typeface="Times New Roman" panose="02020603050405020304" pitchFamily="18" charset="0"/>
                <a:ea typeface="Calibri" panose="020F0502020204030204" pitchFamily="34" charset="0"/>
                <a:cs typeface="Times New Roman" panose="02020603050405020304" pitchFamily="18" charset="0"/>
              </a:rPr>
              <a:t>MSSubclass</a:t>
            </a: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5600" dirty="0" err="1">
                <a:effectLst/>
                <a:latin typeface="Times New Roman" panose="02020603050405020304" pitchFamily="18" charset="0"/>
                <a:ea typeface="Calibri" panose="020F0502020204030204" pitchFamily="34" charset="0"/>
                <a:cs typeface="Times New Roman" panose="02020603050405020304" pitchFamily="18" charset="0"/>
              </a:rPr>
              <a:t>LotArea</a:t>
            </a: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5600" dirty="0" err="1">
                <a:effectLst/>
                <a:latin typeface="Times New Roman" panose="02020603050405020304" pitchFamily="18" charset="0"/>
                <a:ea typeface="Calibri" panose="020F0502020204030204" pitchFamily="34" charset="0"/>
                <a:cs typeface="Times New Roman" panose="02020603050405020304" pitchFamily="18" charset="0"/>
              </a:rPr>
              <a:t>MasVnrArea</a:t>
            </a: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 BsmtFinSF1, BsmtFinSF2, </a:t>
            </a:r>
            <a:r>
              <a:rPr lang="en-IN" sz="5600" dirty="0" err="1">
                <a:effectLst/>
                <a:latin typeface="Times New Roman" panose="02020603050405020304" pitchFamily="18" charset="0"/>
                <a:ea typeface="Calibri" panose="020F0502020204030204" pitchFamily="34" charset="0"/>
                <a:cs typeface="Times New Roman" panose="02020603050405020304" pitchFamily="18" charset="0"/>
              </a:rPr>
              <a:t>BsmtUnfsF</a:t>
            </a: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5600" dirty="0" err="1">
                <a:effectLst/>
                <a:latin typeface="Times New Roman" panose="02020603050405020304" pitchFamily="18" charset="0"/>
                <a:ea typeface="Calibri" panose="020F0502020204030204" pitchFamily="34" charset="0"/>
                <a:cs typeface="Times New Roman" panose="02020603050405020304" pitchFamily="18" charset="0"/>
              </a:rPr>
              <a:t>TotalBsmtSF</a:t>
            </a: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 1stFlrSF, 2ndFlrSF, </a:t>
            </a:r>
            <a:r>
              <a:rPr lang="en-IN" sz="5600" dirty="0" err="1">
                <a:effectLst/>
                <a:latin typeface="Times New Roman" panose="02020603050405020304" pitchFamily="18" charset="0"/>
                <a:ea typeface="Calibri" panose="020F0502020204030204" pitchFamily="34" charset="0"/>
                <a:cs typeface="Times New Roman" panose="02020603050405020304" pitchFamily="18" charset="0"/>
              </a:rPr>
              <a:t>LowQualFinSF</a:t>
            </a: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5600" dirty="0" err="1">
                <a:effectLst/>
                <a:latin typeface="Times New Roman" panose="02020603050405020304" pitchFamily="18" charset="0"/>
                <a:ea typeface="Calibri" panose="020F0502020204030204" pitchFamily="34" charset="0"/>
                <a:cs typeface="Times New Roman" panose="02020603050405020304" pitchFamily="18" charset="0"/>
              </a:rPr>
              <a:t>GrLivArea</a:t>
            </a: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5600" dirty="0" err="1">
                <a:effectLst/>
                <a:latin typeface="Times New Roman" panose="02020603050405020304" pitchFamily="18" charset="0"/>
                <a:ea typeface="Calibri" panose="020F0502020204030204" pitchFamily="34" charset="0"/>
                <a:cs typeface="Times New Roman" panose="02020603050405020304" pitchFamily="18" charset="0"/>
              </a:rPr>
              <a:t>BsmtFullBath</a:t>
            </a: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5600" dirty="0" err="1">
                <a:effectLst/>
                <a:latin typeface="Times New Roman" panose="02020603050405020304" pitchFamily="18" charset="0"/>
                <a:ea typeface="Calibri" panose="020F0502020204030204" pitchFamily="34" charset="0"/>
                <a:cs typeface="Times New Roman" panose="02020603050405020304" pitchFamily="18" charset="0"/>
              </a:rPr>
              <a:t>HalfBath</a:t>
            </a: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5600" dirty="0" err="1">
                <a:effectLst/>
                <a:latin typeface="Times New Roman" panose="02020603050405020304" pitchFamily="18" charset="0"/>
                <a:ea typeface="Calibri" panose="020F0502020204030204" pitchFamily="34" charset="0"/>
                <a:cs typeface="Times New Roman" panose="02020603050405020304" pitchFamily="18" charset="0"/>
              </a:rPr>
              <a:t>TotRmsAbvGrd</a:t>
            </a: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5600" dirty="0" err="1">
                <a:effectLst/>
                <a:latin typeface="Times New Roman" panose="02020603050405020304" pitchFamily="18" charset="0"/>
                <a:ea typeface="Calibri" panose="020F0502020204030204" pitchFamily="34" charset="0"/>
                <a:cs typeface="Times New Roman" panose="02020603050405020304" pitchFamily="18" charset="0"/>
              </a:rPr>
              <a:t>WoodDeckSF</a:t>
            </a: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5600" dirty="0" err="1">
                <a:effectLst/>
                <a:latin typeface="Times New Roman" panose="02020603050405020304" pitchFamily="18" charset="0"/>
                <a:ea typeface="Calibri" panose="020F0502020204030204" pitchFamily="34" charset="0"/>
                <a:cs typeface="Times New Roman" panose="02020603050405020304" pitchFamily="18" charset="0"/>
              </a:rPr>
              <a:t>OpenPorchSF</a:t>
            </a: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5600" dirty="0" err="1">
                <a:effectLst/>
                <a:latin typeface="Times New Roman" panose="02020603050405020304" pitchFamily="18" charset="0"/>
                <a:ea typeface="Calibri" panose="020F0502020204030204" pitchFamily="34" charset="0"/>
                <a:cs typeface="Times New Roman" panose="02020603050405020304" pitchFamily="18" charset="0"/>
              </a:rPr>
              <a:t>EnclosedPorch</a:t>
            </a: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 3SsnPorch, </a:t>
            </a:r>
            <a:r>
              <a:rPr lang="en-IN" sz="5600" dirty="0" err="1">
                <a:effectLst/>
                <a:latin typeface="Times New Roman" panose="02020603050405020304" pitchFamily="18" charset="0"/>
                <a:ea typeface="Calibri" panose="020F0502020204030204" pitchFamily="34" charset="0"/>
                <a:cs typeface="Times New Roman" panose="02020603050405020304" pitchFamily="18" charset="0"/>
              </a:rPr>
              <a:t>ScreenPorch</a:t>
            </a: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5600" dirty="0" err="1">
                <a:effectLst/>
                <a:latin typeface="Times New Roman" panose="02020603050405020304" pitchFamily="18" charset="0"/>
                <a:ea typeface="Calibri" panose="020F0502020204030204" pitchFamily="34" charset="0"/>
                <a:cs typeface="Times New Roman" panose="02020603050405020304" pitchFamily="18" charset="0"/>
              </a:rPr>
              <a:t>PoolArea</a:t>
            </a: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5600" dirty="0" err="1">
                <a:effectLst/>
                <a:latin typeface="Times New Roman" panose="02020603050405020304" pitchFamily="18" charset="0"/>
                <a:ea typeface="Calibri" panose="020F0502020204030204" pitchFamily="34" charset="0"/>
                <a:cs typeface="Times New Roman" panose="02020603050405020304" pitchFamily="18" charset="0"/>
              </a:rPr>
              <a:t>Miscval</a:t>
            </a: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5600" dirty="0" err="1">
                <a:effectLst/>
                <a:latin typeface="Times New Roman" panose="02020603050405020304" pitchFamily="18" charset="0"/>
                <a:ea typeface="Calibri" panose="020F0502020204030204" pitchFamily="34" charset="0"/>
                <a:cs typeface="Times New Roman" panose="02020603050405020304" pitchFamily="18" charset="0"/>
              </a:rPr>
              <a:t>salePrice</a:t>
            </a: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 mean is considerably greater than median so the columns are positively skewed. </a:t>
            </a:r>
          </a:p>
          <a:p>
            <a:pPr marL="342900" lvl="0" indent="-342900" algn="just">
              <a:lnSpc>
                <a:spcPct val="107000"/>
              </a:lnSpc>
              <a:buFont typeface="Symbol" pitchFamily="2" charset="2"/>
              <a:buChar char=""/>
            </a:pP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In the columns </a:t>
            </a:r>
            <a:r>
              <a:rPr lang="en-IN" sz="5600" dirty="0" err="1">
                <a:effectLst/>
                <a:latin typeface="Times New Roman" panose="02020603050405020304" pitchFamily="18" charset="0"/>
                <a:ea typeface="Calibri" panose="020F0502020204030204" pitchFamily="34" charset="0"/>
                <a:cs typeface="Times New Roman" panose="02020603050405020304" pitchFamily="18" charset="0"/>
              </a:rPr>
              <a:t>FullBath</a:t>
            </a: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5600" dirty="0" err="1">
                <a:effectLst/>
                <a:latin typeface="Times New Roman" panose="02020603050405020304" pitchFamily="18" charset="0"/>
                <a:ea typeface="Calibri" panose="020F0502020204030204" pitchFamily="34" charset="0"/>
                <a:cs typeface="Times New Roman" panose="02020603050405020304" pitchFamily="18" charset="0"/>
              </a:rPr>
              <a:t>BedroomAbvGr</a:t>
            </a: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 Fireplaces, </a:t>
            </a:r>
            <a:r>
              <a:rPr lang="en-IN" sz="5600" dirty="0" err="1">
                <a:effectLst/>
                <a:latin typeface="Times New Roman" panose="02020603050405020304" pitchFamily="18" charset="0"/>
                <a:ea typeface="Calibri" panose="020F0502020204030204" pitchFamily="34" charset="0"/>
                <a:cs typeface="Times New Roman" panose="02020603050405020304" pitchFamily="18" charset="0"/>
              </a:rPr>
              <a:t>Garagecars</a:t>
            </a: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5600" dirty="0" err="1">
                <a:effectLst/>
                <a:latin typeface="Times New Roman" panose="02020603050405020304" pitchFamily="18" charset="0"/>
                <a:ea typeface="Calibri" panose="020F0502020204030204" pitchFamily="34" charset="0"/>
                <a:cs typeface="Times New Roman" panose="02020603050405020304" pitchFamily="18" charset="0"/>
              </a:rPr>
              <a:t>GarageArea</a:t>
            </a: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5600" dirty="0" err="1">
                <a:effectLst/>
                <a:latin typeface="Times New Roman" panose="02020603050405020304" pitchFamily="18" charset="0"/>
                <a:ea typeface="Calibri" panose="020F0502020204030204" pitchFamily="34" charset="0"/>
                <a:cs typeface="Times New Roman" panose="02020603050405020304" pitchFamily="18" charset="0"/>
              </a:rPr>
              <a:t>YrSold</a:t>
            </a: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 Median is greater than mean so the columns are negatively skewed. </a:t>
            </a:r>
          </a:p>
          <a:p>
            <a:pPr marL="342900" lvl="0" indent="-342900" algn="just">
              <a:lnSpc>
                <a:spcPct val="107000"/>
              </a:lnSpc>
              <a:spcAft>
                <a:spcPts val="800"/>
              </a:spcAft>
              <a:buFont typeface="Symbol" pitchFamily="2" charset="2"/>
              <a:buChar char=""/>
            </a:pP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In the columns Id, </a:t>
            </a:r>
            <a:r>
              <a:rPr lang="en-IN" sz="5600" dirty="0" err="1">
                <a:effectLst/>
                <a:latin typeface="Times New Roman" panose="02020603050405020304" pitchFamily="18" charset="0"/>
                <a:ea typeface="Calibri" panose="020F0502020204030204" pitchFamily="34" charset="0"/>
                <a:cs typeface="Times New Roman" panose="02020603050405020304" pitchFamily="18" charset="0"/>
              </a:rPr>
              <a:t>MSSubClass</a:t>
            </a: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5600" dirty="0" err="1">
                <a:effectLst/>
                <a:latin typeface="Times New Roman" panose="02020603050405020304" pitchFamily="18" charset="0"/>
                <a:ea typeface="Calibri" panose="020F0502020204030204" pitchFamily="34" charset="0"/>
                <a:cs typeface="Times New Roman" panose="02020603050405020304" pitchFamily="18" charset="0"/>
              </a:rPr>
              <a:t>LotFrontage</a:t>
            </a: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5600" dirty="0" err="1">
                <a:effectLst/>
                <a:latin typeface="Times New Roman" panose="02020603050405020304" pitchFamily="18" charset="0"/>
                <a:ea typeface="Calibri" panose="020F0502020204030204" pitchFamily="34" charset="0"/>
                <a:cs typeface="Times New Roman" panose="02020603050405020304" pitchFamily="18" charset="0"/>
              </a:rPr>
              <a:t>LotArea</a:t>
            </a: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5600" dirty="0" err="1">
                <a:effectLst/>
                <a:latin typeface="Times New Roman" panose="02020603050405020304" pitchFamily="18" charset="0"/>
                <a:ea typeface="Calibri" panose="020F0502020204030204" pitchFamily="34" charset="0"/>
                <a:cs typeface="Times New Roman" panose="02020603050405020304" pitchFamily="18" charset="0"/>
              </a:rPr>
              <a:t>MasVnrArea</a:t>
            </a: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 BsmtFinSF1, BsmtFinSF2, </a:t>
            </a:r>
            <a:r>
              <a:rPr lang="en-IN" sz="5600" dirty="0" err="1">
                <a:effectLst/>
                <a:latin typeface="Times New Roman" panose="02020603050405020304" pitchFamily="18" charset="0"/>
                <a:ea typeface="Calibri" panose="020F0502020204030204" pitchFamily="34" charset="0"/>
                <a:cs typeface="Times New Roman" panose="02020603050405020304" pitchFamily="18" charset="0"/>
              </a:rPr>
              <a:t>BsmtUnfSF</a:t>
            </a: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5600" dirty="0" err="1">
                <a:effectLst/>
                <a:latin typeface="Times New Roman" panose="02020603050405020304" pitchFamily="18" charset="0"/>
                <a:ea typeface="Calibri" panose="020F0502020204030204" pitchFamily="34" charset="0"/>
                <a:cs typeface="Times New Roman" panose="02020603050405020304" pitchFamily="18" charset="0"/>
              </a:rPr>
              <a:t>TotalBsmtSF</a:t>
            </a: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 1stFlrSF, 2ndFlrSF, </a:t>
            </a:r>
            <a:r>
              <a:rPr lang="en-IN" sz="5600" dirty="0" err="1">
                <a:effectLst/>
                <a:latin typeface="Times New Roman" panose="02020603050405020304" pitchFamily="18" charset="0"/>
                <a:ea typeface="Calibri" panose="020F0502020204030204" pitchFamily="34" charset="0"/>
                <a:cs typeface="Times New Roman" panose="02020603050405020304" pitchFamily="18" charset="0"/>
              </a:rPr>
              <a:t>LowQualFinSF</a:t>
            </a: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5600" dirty="0" err="1">
                <a:effectLst/>
                <a:latin typeface="Times New Roman" panose="02020603050405020304" pitchFamily="18" charset="0"/>
                <a:ea typeface="Calibri" panose="020F0502020204030204" pitchFamily="34" charset="0"/>
                <a:cs typeface="Times New Roman" panose="02020603050405020304" pitchFamily="18" charset="0"/>
              </a:rPr>
              <a:t>GrLivArea</a:t>
            </a: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5600" dirty="0" err="1">
                <a:effectLst/>
                <a:latin typeface="Times New Roman" panose="02020603050405020304" pitchFamily="18" charset="0"/>
                <a:ea typeface="Calibri" panose="020F0502020204030204" pitchFamily="34" charset="0"/>
                <a:cs typeface="Times New Roman" panose="02020603050405020304" pitchFamily="18" charset="0"/>
              </a:rPr>
              <a:t>BsmtHalfBath</a:t>
            </a: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5600" dirty="0" err="1">
                <a:effectLst/>
                <a:latin typeface="Times New Roman" panose="02020603050405020304" pitchFamily="18" charset="0"/>
                <a:ea typeface="Calibri" panose="020F0502020204030204" pitchFamily="34" charset="0"/>
                <a:cs typeface="Times New Roman" panose="02020603050405020304" pitchFamily="18" charset="0"/>
              </a:rPr>
              <a:t>BedroomAbvGr</a:t>
            </a: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5600" dirty="0" err="1">
                <a:effectLst/>
                <a:latin typeface="Times New Roman" panose="02020603050405020304" pitchFamily="18" charset="0"/>
                <a:ea typeface="Calibri" panose="020F0502020204030204" pitchFamily="34" charset="0"/>
                <a:cs typeface="Times New Roman" panose="02020603050405020304" pitchFamily="18" charset="0"/>
              </a:rPr>
              <a:t>ToRmsAbvGrd</a:t>
            </a: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5600" dirty="0" err="1">
                <a:effectLst/>
                <a:latin typeface="Times New Roman" panose="02020603050405020304" pitchFamily="18" charset="0"/>
                <a:ea typeface="Calibri" panose="020F0502020204030204" pitchFamily="34" charset="0"/>
                <a:cs typeface="Times New Roman" panose="02020603050405020304" pitchFamily="18" charset="0"/>
              </a:rPr>
              <a:t>GarageArea</a:t>
            </a: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5600" dirty="0" err="1">
                <a:effectLst/>
                <a:latin typeface="Times New Roman" panose="02020603050405020304" pitchFamily="18" charset="0"/>
                <a:ea typeface="Calibri" panose="020F0502020204030204" pitchFamily="34" charset="0"/>
                <a:cs typeface="Times New Roman" panose="02020603050405020304" pitchFamily="18" charset="0"/>
              </a:rPr>
              <a:t>WoodDeckSF</a:t>
            </a: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5600" dirty="0" err="1">
                <a:effectLst/>
                <a:latin typeface="Times New Roman" panose="02020603050405020304" pitchFamily="18" charset="0"/>
                <a:ea typeface="Calibri" panose="020F0502020204030204" pitchFamily="34" charset="0"/>
                <a:cs typeface="Times New Roman" panose="02020603050405020304" pitchFamily="18" charset="0"/>
              </a:rPr>
              <a:t>OpenPorchSF</a:t>
            </a: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5600" dirty="0" err="1">
                <a:effectLst/>
                <a:latin typeface="Times New Roman" panose="02020603050405020304" pitchFamily="18" charset="0"/>
                <a:ea typeface="Calibri" panose="020F0502020204030204" pitchFamily="34" charset="0"/>
                <a:cs typeface="Times New Roman" panose="02020603050405020304" pitchFamily="18" charset="0"/>
              </a:rPr>
              <a:t>EnclosedPorch</a:t>
            </a: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 3SsnPorch, </a:t>
            </a:r>
            <a:r>
              <a:rPr lang="en-IN" sz="5600" dirty="0" err="1">
                <a:effectLst/>
                <a:latin typeface="Times New Roman" panose="02020603050405020304" pitchFamily="18" charset="0"/>
                <a:ea typeface="Calibri" panose="020F0502020204030204" pitchFamily="34" charset="0"/>
                <a:cs typeface="Times New Roman" panose="02020603050405020304" pitchFamily="18" charset="0"/>
              </a:rPr>
              <a:t>ScreenPorch</a:t>
            </a: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5600" dirty="0" err="1">
                <a:effectLst/>
                <a:latin typeface="Times New Roman" panose="02020603050405020304" pitchFamily="18" charset="0"/>
                <a:ea typeface="Calibri" panose="020F0502020204030204" pitchFamily="34" charset="0"/>
                <a:cs typeface="Times New Roman" panose="02020603050405020304" pitchFamily="18" charset="0"/>
              </a:rPr>
              <a:t>PoolArea</a:t>
            </a: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5600" dirty="0" err="1">
                <a:effectLst/>
                <a:latin typeface="Times New Roman" panose="02020603050405020304" pitchFamily="18" charset="0"/>
                <a:ea typeface="Calibri" panose="020F0502020204030204" pitchFamily="34" charset="0"/>
                <a:cs typeface="Times New Roman" panose="02020603050405020304" pitchFamily="18" charset="0"/>
              </a:rPr>
              <a:t>MiscVal</a:t>
            </a: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5600" dirty="0" err="1">
                <a:effectLst/>
                <a:latin typeface="Times New Roman" panose="02020603050405020304" pitchFamily="18" charset="0"/>
                <a:ea typeface="Calibri" panose="020F0502020204030204" pitchFamily="34" charset="0"/>
                <a:cs typeface="Times New Roman" panose="02020603050405020304" pitchFamily="18" charset="0"/>
              </a:rPr>
              <a:t>SalePrice</a:t>
            </a: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 there is considerable difference between the 75 percentile and maximum, so outliers are present. </a:t>
            </a:r>
          </a:p>
          <a:p>
            <a:endParaRPr lang="en-US" dirty="0"/>
          </a:p>
        </p:txBody>
      </p:sp>
      <p:pic>
        <p:nvPicPr>
          <p:cNvPr id="4" name="Picture 3">
            <a:extLst>
              <a:ext uri="{FF2B5EF4-FFF2-40B4-BE49-F238E27FC236}">
                <a16:creationId xmlns:a16="http://schemas.microsoft.com/office/drawing/2014/main" id="{616CB5B6-583E-399D-8B2F-D67097DBC9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67023" y="2015733"/>
            <a:ext cx="8920717" cy="844426"/>
          </a:xfrm>
          <a:prstGeom prst="rect">
            <a:avLst/>
          </a:prstGeom>
        </p:spPr>
      </p:pic>
    </p:spTree>
    <p:extLst>
      <p:ext uri="{BB962C8B-B14F-4D97-AF65-F5344CB8AC3E}">
        <p14:creationId xmlns:p14="http://schemas.microsoft.com/office/powerpoint/2010/main" val="2596271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0470B-9E33-7A90-F138-55B737D0C39C}"/>
              </a:ext>
            </a:extLst>
          </p:cNvPr>
          <p:cNvSpPr>
            <a:spLocks noGrp="1"/>
          </p:cNvSpPr>
          <p:nvPr>
            <p:ph type="title"/>
          </p:nvPr>
        </p:nvSpPr>
        <p:spPr/>
        <p:txBody>
          <a:bodyPr>
            <a:normAutofit fontScale="90000"/>
          </a:bodyPr>
          <a:lstStyle/>
          <a:p>
            <a:r>
              <a:rPr lang="en-IN" b="1" u="sng" dirty="0">
                <a:effectLst/>
                <a:latin typeface="Times New Roman" panose="02020603050405020304" pitchFamily="18" charset="0"/>
                <a:ea typeface="Calibri" panose="020F0502020204030204" pitchFamily="34" charset="0"/>
                <a:cs typeface="Times New Roman" panose="02020603050405020304" pitchFamily="18" charset="0"/>
              </a:rPr>
              <a:t>Data Inputs- Logic- Output Relationships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7DA48A5-5DAC-12C5-F9ED-07C04A7EABF9}"/>
              </a:ext>
            </a:extLst>
          </p:cNvPr>
          <p:cNvSpPr>
            <a:spLocks noGrp="1"/>
          </p:cNvSpPr>
          <p:nvPr>
            <p:ph idx="1"/>
          </p:nvPr>
        </p:nvSpPr>
        <p:spPr/>
        <p:txBody>
          <a:bodyPr>
            <a:normAutofit fontScale="77500" lnSpcReduction="20000"/>
          </a:bodyPr>
          <a:lstStyle/>
          <a:p>
            <a:endParaRPr lang="en-US" dirty="0"/>
          </a:p>
          <a:p>
            <a:endParaRPr lang="en-US" dirty="0"/>
          </a:p>
          <a:p>
            <a:endParaRPr lang="en-US" dirty="0"/>
          </a:p>
          <a:p>
            <a:endParaRPr lang="en-US" dirty="0"/>
          </a:p>
          <a:p>
            <a:endParaRPr lang="en-US" dirty="0"/>
          </a:p>
          <a:p>
            <a:endParaRPr lang="en-US" dirty="0"/>
          </a:p>
          <a:p>
            <a:pPr marL="0"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Here we check the correlation between all our feature variables with target variable label </a:t>
            </a: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 The column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OverallQual</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is most positively correlated with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SalePrice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2. The column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KitchenAbvGrd</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is most negatively correlated with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SalePrice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buNone/>
            </a:pPr>
            <a:endParaRPr lang="en-US" dirty="0"/>
          </a:p>
        </p:txBody>
      </p:sp>
      <p:pic>
        <p:nvPicPr>
          <p:cNvPr id="4" name="Picture 3">
            <a:extLst>
              <a:ext uri="{FF2B5EF4-FFF2-40B4-BE49-F238E27FC236}">
                <a16:creationId xmlns:a16="http://schemas.microsoft.com/office/drawing/2014/main" id="{9460222C-8EF3-62A1-5750-338D1DD552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2986" y="2137144"/>
            <a:ext cx="6624085" cy="1977656"/>
          </a:xfrm>
          <a:prstGeom prst="rect">
            <a:avLst/>
          </a:prstGeom>
        </p:spPr>
      </p:pic>
    </p:spTree>
    <p:extLst>
      <p:ext uri="{BB962C8B-B14F-4D97-AF65-F5344CB8AC3E}">
        <p14:creationId xmlns:p14="http://schemas.microsoft.com/office/powerpoint/2010/main" val="3182859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0F222B-0AD2-81DD-7A9B-E2A5C0E1A29D}"/>
              </a:ext>
            </a:extLst>
          </p:cNvPr>
          <p:cNvSpPr>
            <a:spLocks noGrp="1"/>
          </p:cNvSpPr>
          <p:nvPr>
            <p:ph idx="1"/>
          </p:nvPr>
        </p:nvSpPr>
        <p:spPr/>
        <p:txBody>
          <a:bodyPr/>
          <a:lstStyle/>
          <a:p>
            <a:pPr marL="0" indent="0" algn="just">
              <a:lnSpc>
                <a:spcPct val="107000"/>
              </a:lnSpc>
              <a:spcAft>
                <a:spcPts val="800"/>
              </a:spcAft>
              <a:buNone/>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Set of assumptions related to the problem under consideration</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lgn="just">
              <a:lnSpc>
                <a:spcPct val="107000"/>
              </a:lnSpc>
              <a:spcAft>
                <a:spcPts val="800"/>
              </a:spcAft>
              <a:buNone/>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Here we have observed that only one single unique value was present in Utilities column so we assumed that we will be dropping these columns. We  have also observed multicollinearity in between columns so we assumed that we will be using Principal Component Analysis. </a:t>
            </a:r>
          </a:p>
          <a:p>
            <a:pPr marL="0" indent="0" algn="just">
              <a:lnSpc>
                <a:spcPct val="107000"/>
              </a:lnSpc>
              <a:spcAft>
                <a:spcPts val="800"/>
              </a:spcAft>
              <a:buNone/>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By looking into the target variable label, we assumed that it was a Regression type of problem</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28845735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{81C55D67-4161-2D47-AA7B-7D3EBFB82338}tf10001119_mac</Template>
  <TotalTime>28</TotalTime>
  <Words>1602</Words>
  <Application>Microsoft Macintosh PowerPoint</Application>
  <PresentationFormat>Widescreen</PresentationFormat>
  <Paragraphs>67</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Gill Sans MT</vt:lpstr>
      <vt:lpstr>Symbol</vt:lpstr>
      <vt:lpstr>Times New Roman</vt:lpstr>
      <vt:lpstr>Gallery</vt:lpstr>
      <vt:lpstr>Housing price prediction</vt:lpstr>
      <vt:lpstr>Introduction</vt:lpstr>
      <vt:lpstr>PowerPoint Presentation</vt:lpstr>
      <vt:lpstr>PowerPoint Presentation</vt:lpstr>
      <vt:lpstr>PowerPoint Presentation</vt:lpstr>
      <vt:lpstr>Analytical Problem Framing </vt:lpstr>
      <vt:lpstr>PowerPoint Presentation</vt:lpstr>
      <vt:lpstr>Data Inputs- Logic- Output Relationships </vt:lpstr>
      <vt:lpstr>PowerPoint Presentation</vt:lpstr>
      <vt:lpstr>Model/s Development and Evaluation  </vt:lpstr>
      <vt:lpstr>PowerPoint Presentation</vt:lpstr>
      <vt:lpstr>PowerPoint Presentation</vt:lpstr>
      <vt:lpstr>CONCLUSION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dc:title>
  <dc:creator>pari.thakur4293@gmail.com</dc:creator>
  <cp:lastModifiedBy>pari.thakur4293@gmail.com</cp:lastModifiedBy>
  <cp:revision>1</cp:revision>
  <dcterms:created xsi:type="dcterms:W3CDTF">2022-11-15T17:43:51Z</dcterms:created>
  <dcterms:modified xsi:type="dcterms:W3CDTF">2022-11-15T18:12:30Z</dcterms:modified>
</cp:coreProperties>
</file>