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3" r:id="rId7"/>
    <p:sldId id="270" r:id="rId8"/>
    <p:sldId id="271" r:id="rId9"/>
    <p:sldId id="264" r:id="rId10"/>
    <p:sldId id="267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7"/>
  </p:normalViewPr>
  <p:slideViewPr>
    <p:cSldViewPr snapToGrid="0" snapToObjects="1">
      <p:cViewPr varScale="1">
        <p:scale>
          <a:sx n="98" d="100"/>
          <a:sy n="98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http://erc.endocrinology-journals.org/content/14/2/189/F1.medium.gif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ED72-4F58-F641-B3EA-415AA740C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Biomarkers of Breast Cancer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D699E-06EB-F44C-8A56-400497AED8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Predicting of Breast Cancer</a:t>
            </a:r>
          </a:p>
          <a:p>
            <a:r>
              <a:rPr lang="en-US" dirty="0"/>
              <a:t>Author: Pooja Vasudevan</a:t>
            </a:r>
          </a:p>
          <a:p>
            <a:r>
              <a:rPr lang="en-US" dirty="0"/>
              <a:t>Intro to Data Science</a:t>
            </a:r>
          </a:p>
        </p:txBody>
      </p:sp>
    </p:spTree>
    <p:extLst>
      <p:ext uri="{BB962C8B-B14F-4D97-AF65-F5344CB8AC3E}">
        <p14:creationId xmlns:p14="http://schemas.microsoft.com/office/powerpoint/2010/main" val="2656222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1B58-E92E-EB44-918B-D9FC6C680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6075E-10E5-5145-BDC9-677C5740D0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734571-0567-E04A-9F87-CB71A1C37FE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0" y="2336873"/>
            <a:ext cx="4698358" cy="3599316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7A1510-E5FB-924A-8648-A1528D056ED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349" y="2336873"/>
            <a:ext cx="4960439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60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4DC3-023E-B64B-BB27-2B8EE32E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C2CA5-F1E9-1B4F-B36B-AF3DFDEAC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BMI categories : Underweight (less than 19 kg/m2), Normal (19-25 kg/m2), Overweight (25-30 kg/m2), and Obese (over 30 kg/m2).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well distributed normal BMI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Senior citizens tend to have a higher BMI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4D0AC3-0839-5E44-8165-0905041B4F0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848" y="2336800"/>
            <a:ext cx="5257331" cy="382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44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2469A-9FF7-5B49-BC22-B3094005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C2C12-F864-2045-B26D-BF1368852C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D0B04-CD7E-9444-A123-F737DE5352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7B9BA6-E7F1-2143-B4E3-ADA207ED87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0A9B8F-C4E5-244C-A068-B6774C862E9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123" y="2336873"/>
            <a:ext cx="4700058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44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76CAD-FA95-0F47-A9AE-0C7661A4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87EC2-7153-C14E-BD97-A26BA27F7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Insulin seems to be the most significant factor in contributing to the presence of breast cancer with 20% increase chance of cancer with every unit increase. Insulin is linked to diabetes and diabetic patients have a higher risk of breast cancer.</a:t>
            </a:r>
          </a:p>
          <a:p>
            <a:pPr lvl="0"/>
            <a:r>
              <a:rPr lang="en-US" dirty="0"/>
              <a:t>Higher BMI levels are characterized in senior citizens who are about 58-65 years old, which poses a higher risk to cancer development</a:t>
            </a:r>
          </a:p>
          <a:p>
            <a:pPr lvl="0"/>
            <a:r>
              <a:rPr lang="en-US" dirty="0"/>
              <a:t>Insulin and HOMA have a positive linear correlation. Thus, patients with high levels of insulin have a higher HOMA index. </a:t>
            </a:r>
          </a:p>
          <a:p>
            <a:pPr lvl="0"/>
            <a:r>
              <a:rPr lang="en-US" dirty="0" err="1"/>
              <a:t>Resistin</a:t>
            </a:r>
            <a:r>
              <a:rPr lang="en-US" dirty="0"/>
              <a:t>, an important protein contained in adipose tissue, contributes to obesity. </a:t>
            </a:r>
          </a:p>
        </p:txBody>
      </p:sp>
    </p:spTree>
    <p:extLst>
      <p:ext uri="{BB962C8B-B14F-4D97-AF65-F5344CB8AC3E}">
        <p14:creationId xmlns:p14="http://schemas.microsoft.com/office/powerpoint/2010/main" val="766307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8F9E-867C-0447-9678-F53BEE28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FF817-3BFA-6045-B265-F24405EF4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understanding of chemical and physical properties to understand correlation.</a:t>
            </a:r>
          </a:p>
          <a:p>
            <a:r>
              <a:rPr lang="en-US" dirty="0"/>
              <a:t>Interactions most relevant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2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08C7-7B09-7440-B4B8-36C465A2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9D743-E666-9F42-A58D-2971024FC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Breast Cancer most common disease among women</a:t>
            </a:r>
          </a:p>
          <a:p>
            <a:r>
              <a:rPr lang="en-US" dirty="0"/>
              <a:t>Important linkage between diabetes and cancer patients</a:t>
            </a:r>
          </a:p>
          <a:p>
            <a:r>
              <a:rPr lang="en-US" dirty="0"/>
              <a:t>Important Contributing Factors:</a:t>
            </a:r>
          </a:p>
          <a:p>
            <a:pPr marL="457200" indent="-457200">
              <a:buAutoNum type="alphaUcPeriod"/>
            </a:pPr>
            <a:r>
              <a:rPr lang="en-US" dirty="0"/>
              <a:t>Insulin, Glucose, BMI, HOMA</a:t>
            </a:r>
          </a:p>
          <a:p>
            <a:pPr marL="457200" indent="-457200">
              <a:buAutoNum type="alphaUcPeriod"/>
            </a:pPr>
            <a:r>
              <a:rPr lang="en-US" dirty="0"/>
              <a:t>Adiponectin, </a:t>
            </a:r>
            <a:r>
              <a:rPr lang="en-US" dirty="0" err="1"/>
              <a:t>Resistin</a:t>
            </a:r>
            <a:r>
              <a:rPr lang="en-US" dirty="0"/>
              <a:t>, Leptin</a:t>
            </a:r>
          </a:p>
        </p:txBody>
      </p:sp>
    </p:spTree>
    <p:extLst>
      <p:ext uri="{BB962C8B-B14F-4D97-AF65-F5344CB8AC3E}">
        <p14:creationId xmlns:p14="http://schemas.microsoft.com/office/powerpoint/2010/main" val="395623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AA13F-1EC2-7949-8D9C-219F071B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Insulin, Glucose, and HOMA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1ECC1-DA77-9048-8DC2-063EC756E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levels of insulin facilitates cancer growth</a:t>
            </a:r>
          </a:p>
          <a:p>
            <a:r>
              <a:rPr lang="en-US" dirty="0"/>
              <a:t>HOMA index measures insulin resistance</a:t>
            </a:r>
          </a:p>
          <a:p>
            <a:r>
              <a:rPr lang="en-US" dirty="0"/>
              <a:t>Exercise, healthy weight, and limited use of alcohol helps to maintain blood sugar levels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7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D7340-C9F8-C64B-893E-EF64D435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Resistin</a:t>
            </a:r>
            <a:r>
              <a:rPr lang="en-US" dirty="0"/>
              <a:t>, Adiponectin, and Leptin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057D3-C0A4-1C42-BC41-6D5772702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2"/>
            <a:ext cx="4382745" cy="40469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Obesity reflected by BMI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Adipokines mediate obesity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Adipokines may be a major link between obesity and breast cancer progression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2BCE614-F6CA-5C4F-A5C0-1BB6A59E4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334" y="2339591"/>
            <a:ext cx="159537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24" descr="Figure 1">
            <a:extLst>
              <a:ext uri="{FF2B5EF4-FFF2-40B4-BE49-F238E27FC236}">
                <a16:creationId xmlns:a16="http://schemas.microsoft.com/office/drawing/2014/main" id="{51F9B52A-A9FB-F94E-AA8A-B96B9FFA6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34" y="2339591"/>
            <a:ext cx="6136694" cy="359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05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52186-876E-3E43-9D25-86AA706F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9B0BDC6-4C1B-254D-8FAC-F42E9DE8B2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649021"/>
              </p:ext>
            </p:extLst>
          </p:nvPr>
        </p:nvGraphicFramePr>
        <p:xfrm>
          <a:off x="5369355" y="2336872"/>
          <a:ext cx="5943079" cy="39986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43079">
                  <a:extLst>
                    <a:ext uri="{9D8B030D-6E8A-4147-A177-3AD203B41FA5}">
                      <a16:colId xmlns:a16="http://schemas.microsoft.com/office/drawing/2014/main" val="3512666812"/>
                    </a:ext>
                  </a:extLst>
                </a:gridCol>
              </a:tblGrid>
              <a:tr h="397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Quantitative Attributes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635492"/>
                  </a:ext>
                </a:extLst>
              </a:tr>
              <a:tr h="397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Age (years)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330544"/>
                  </a:ext>
                </a:extLst>
              </a:tr>
              <a:tr h="397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BMI (kg/m2)</a:t>
                      </a: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6933919"/>
                  </a:ext>
                </a:extLst>
              </a:tr>
              <a:tr h="4253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Glucose (mg/dL)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2752439"/>
                  </a:ext>
                </a:extLst>
              </a:tr>
              <a:tr h="397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Insulin (µU/mL)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8712990"/>
                  </a:ext>
                </a:extLst>
              </a:tr>
              <a:tr h="397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HOMA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9032228"/>
                  </a:ext>
                </a:extLst>
              </a:tr>
              <a:tr h="397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Leptin (ng/mL)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9421764"/>
                  </a:ext>
                </a:extLst>
              </a:tr>
              <a:tr h="397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Adiponectin (µg/mL)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1544370"/>
                  </a:ext>
                </a:extLst>
              </a:tr>
              <a:tr h="397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Resistin (ng/mL)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7446203"/>
                  </a:ext>
                </a:extLst>
              </a:tr>
              <a:tr h="397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MCP-1(</a:t>
                      </a:r>
                      <a:r>
                        <a:rPr lang="en-US" sz="1200" dirty="0" err="1">
                          <a:effectLst/>
                        </a:rPr>
                        <a:t>pg</a:t>
                      </a:r>
                      <a:r>
                        <a:rPr lang="en-US" sz="1200" dirty="0">
                          <a:effectLst/>
                        </a:rPr>
                        <a:t>/</a:t>
                      </a:r>
                      <a:r>
                        <a:rPr lang="en-US" sz="1200" dirty="0" err="1">
                          <a:effectLst/>
                        </a:rPr>
                        <a:t>dL</a:t>
                      </a:r>
                      <a:r>
                        <a:rPr lang="en-US" sz="1200" dirty="0">
                          <a:effectLst/>
                        </a:rPr>
                        <a:t>)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5086106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9D42E-FBE3-CB42-BD18-F88AC91C9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was collected from UCI Machine Learning in Center for Machine Learning Repository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obtained by observing and measuring clinical features of 64 patients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quantitative predictors and binary dependent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24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33774-D428-764C-86F0-CDC139E4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F00F073-4E6E-8A43-9903-EBC1AA7907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887458"/>
              </p:ext>
            </p:extLst>
          </p:nvPr>
        </p:nvGraphicFramePr>
        <p:xfrm>
          <a:off x="5008032" y="2595107"/>
          <a:ext cx="6760635" cy="29082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2127">
                  <a:extLst>
                    <a:ext uri="{9D8B030D-6E8A-4147-A177-3AD203B41FA5}">
                      <a16:colId xmlns:a16="http://schemas.microsoft.com/office/drawing/2014/main" val="1682328545"/>
                    </a:ext>
                  </a:extLst>
                </a:gridCol>
                <a:gridCol w="1352127">
                  <a:extLst>
                    <a:ext uri="{9D8B030D-6E8A-4147-A177-3AD203B41FA5}">
                      <a16:colId xmlns:a16="http://schemas.microsoft.com/office/drawing/2014/main" val="2207710936"/>
                    </a:ext>
                  </a:extLst>
                </a:gridCol>
                <a:gridCol w="1352127">
                  <a:extLst>
                    <a:ext uri="{9D8B030D-6E8A-4147-A177-3AD203B41FA5}">
                      <a16:colId xmlns:a16="http://schemas.microsoft.com/office/drawing/2014/main" val="2485231007"/>
                    </a:ext>
                  </a:extLst>
                </a:gridCol>
                <a:gridCol w="1352127">
                  <a:extLst>
                    <a:ext uri="{9D8B030D-6E8A-4147-A177-3AD203B41FA5}">
                      <a16:colId xmlns:a16="http://schemas.microsoft.com/office/drawing/2014/main" val="1127286651"/>
                    </a:ext>
                  </a:extLst>
                </a:gridCol>
                <a:gridCol w="1352127">
                  <a:extLst>
                    <a:ext uri="{9D8B030D-6E8A-4147-A177-3AD203B41FA5}">
                      <a16:colId xmlns:a16="http://schemas.microsoft.com/office/drawing/2014/main" val="2042612268"/>
                    </a:ext>
                  </a:extLst>
                </a:gridCol>
              </a:tblGrid>
              <a:tr h="2916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Estimate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Std. Error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z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Pr(&gt;|z|)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extLst>
                  <a:ext uri="{0D108BD9-81ED-4DB2-BD59-A6C34878D82A}">
                    <a16:rowId xmlns:a16="http://schemas.microsoft.com/office/drawing/2014/main" val="3856398553"/>
                  </a:ext>
                </a:extLst>
              </a:tr>
              <a:tr h="2830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(Intercept)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-5.438684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3.338638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-1.629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0.10331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extLst>
                  <a:ext uri="{0D108BD9-81ED-4DB2-BD59-A6C34878D82A}">
                    <a16:rowId xmlns:a16="http://schemas.microsoft.com/office/drawing/2014/main" val="1455704783"/>
                  </a:ext>
                </a:extLst>
              </a:tr>
              <a:tr h="2916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-0.022373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0.015563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-1.438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0.15055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extLst>
                  <a:ext uri="{0D108BD9-81ED-4DB2-BD59-A6C34878D82A}">
                    <a16:rowId xmlns:a16="http://schemas.microsoft.com/office/drawing/2014/main" val="1206447112"/>
                  </a:ext>
                </a:extLst>
              </a:tr>
              <a:tr h="2916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BMI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-0.132158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0.063186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-2.092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0.03648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extLst>
                  <a:ext uri="{0D108BD9-81ED-4DB2-BD59-A6C34878D82A}">
                    <a16:rowId xmlns:a16="http://schemas.microsoft.com/office/drawing/2014/main" val="672453703"/>
                  </a:ext>
                </a:extLst>
              </a:tr>
              <a:tr h="2916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Glucose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0.101003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0.033868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2.982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0.00286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extLst>
                  <a:ext uri="{0D108BD9-81ED-4DB2-BD59-A6C34878D82A}">
                    <a16:rowId xmlns:a16="http://schemas.microsoft.com/office/drawing/2014/main" val="3302780994"/>
                  </a:ext>
                </a:extLst>
              </a:tr>
              <a:tr h="2916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HOMA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-0.568062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1.067928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-0.532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0.59478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extLst>
                  <a:ext uri="{0D108BD9-81ED-4DB2-BD59-A6C34878D82A}">
                    <a16:rowId xmlns:a16="http://schemas.microsoft.com/office/drawing/2014/main" val="306804091"/>
                  </a:ext>
                </a:extLst>
              </a:tr>
              <a:tr h="2916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Insulin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0.203698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0.257784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0.42942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extLst>
                  <a:ext uri="{0D108BD9-81ED-4DB2-BD59-A6C34878D82A}">
                    <a16:rowId xmlns:a16="http://schemas.microsoft.com/office/drawing/2014/main" val="1089513898"/>
                  </a:ext>
                </a:extLst>
              </a:tr>
              <a:tr h="2916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Leptin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-0.013537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0.016748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-0.808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0.41893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extLst>
                  <a:ext uri="{0D108BD9-81ED-4DB2-BD59-A6C34878D82A}">
                    <a16:rowId xmlns:a16="http://schemas.microsoft.com/office/drawing/2014/main" val="3953935011"/>
                  </a:ext>
                </a:extLst>
              </a:tr>
              <a:tr h="2916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Adiponectin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-0.005895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0.037323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-0.158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0.87451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extLst>
                  <a:ext uri="{0D108BD9-81ED-4DB2-BD59-A6C34878D82A}">
                    <a16:rowId xmlns:a16="http://schemas.microsoft.com/office/drawing/2014/main" val="2656996013"/>
                  </a:ext>
                </a:extLst>
              </a:tr>
              <a:tr h="2916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Resistin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0.065705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0.030615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2.146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0.03186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84" marR="64784" marT="0" marB="0"/>
                </a:tc>
                <a:extLst>
                  <a:ext uri="{0D108BD9-81ED-4DB2-BD59-A6C34878D82A}">
                    <a16:rowId xmlns:a16="http://schemas.microsoft.com/office/drawing/2014/main" val="2396045108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722E7-EEC8-B342-9871-CD1F59ED6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Logistic regression model was generated to evaluate the quantitative attributes against the binary dependent value</a:t>
            </a:r>
          </a:p>
          <a:p>
            <a:r>
              <a:rPr lang="en-US" dirty="0"/>
              <a:t>Binary dependent variable: 1- presence of breast cancer, 0 – absence of breast cancer</a:t>
            </a:r>
          </a:p>
          <a:p>
            <a:r>
              <a:rPr lang="en-US" dirty="0"/>
              <a:t>Insulin has the highest probabilistic (20%) increase of cancer for every unit of increase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86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3333F-A251-D348-B9EA-94C207B4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7D632-0B28-9A46-9CC8-34863CF8D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5846" y="2336874"/>
            <a:ext cx="4157708" cy="26139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4EE0A-45FA-CB43-BCE9-73EA05A8E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Depicts variables with strongest and least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Strongest – Insulin and HOMA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Weaker – HOMA and Adiponectin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021CD-5D89-7646-BE26-556C8BB19BD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846" y="2137223"/>
            <a:ext cx="5477057" cy="399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05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3743-7347-D649-8A8D-8A212E90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- ROC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BE4A46B-1AF1-634C-9983-47432133DA0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64017492"/>
              </p:ext>
            </p:extLst>
          </p:nvPr>
        </p:nvGraphicFramePr>
        <p:xfrm>
          <a:off x="840944" y="2171769"/>
          <a:ext cx="3143227" cy="17340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6798">
                  <a:extLst>
                    <a:ext uri="{9D8B030D-6E8A-4147-A177-3AD203B41FA5}">
                      <a16:colId xmlns:a16="http://schemas.microsoft.com/office/drawing/2014/main" val="1481270739"/>
                    </a:ext>
                  </a:extLst>
                </a:gridCol>
                <a:gridCol w="1117723">
                  <a:extLst>
                    <a:ext uri="{9D8B030D-6E8A-4147-A177-3AD203B41FA5}">
                      <a16:colId xmlns:a16="http://schemas.microsoft.com/office/drawing/2014/main" val="3658567504"/>
                    </a:ext>
                  </a:extLst>
                </a:gridCol>
                <a:gridCol w="1278706">
                  <a:extLst>
                    <a:ext uri="{9D8B030D-6E8A-4147-A177-3AD203B41FA5}">
                      <a16:colId xmlns:a16="http://schemas.microsoft.com/office/drawing/2014/main" val="3513213426"/>
                    </a:ext>
                  </a:extLst>
                </a:gridCol>
              </a:tblGrid>
              <a:tr h="4335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Predictor(P)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Predictor (N)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3037564"/>
                  </a:ext>
                </a:extLst>
              </a:tr>
              <a:tr h="6502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Actual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(P)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(TP)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(FN)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6623320"/>
                  </a:ext>
                </a:extLst>
              </a:tr>
              <a:tr h="6502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Actual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(FP)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(TN)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8451474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A806565-1510-FD4D-B5BB-39940DA762F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681101"/>
              </p:ext>
            </p:extLst>
          </p:nvPr>
        </p:nvGraphicFramePr>
        <p:xfrm>
          <a:off x="5030765" y="2162038"/>
          <a:ext cx="2767761" cy="1743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7063">
                  <a:extLst>
                    <a:ext uri="{9D8B030D-6E8A-4147-A177-3AD203B41FA5}">
                      <a16:colId xmlns:a16="http://schemas.microsoft.com/office/drawing/2014/main" val="1449669275"/>
                    </a:ext>
                  </a:extLst>
                </a:gridCol>
                <a:gridCol w="1022821">
                  <a:extLst>
                    <a:ext uri="{9D8B030D-6E8A-4147-A177-3AD203B41FA5}">
                      <a16:colId xmlns:a16="http://schemas.microsoft.com/office/drawing/2014/main" val="1493559030"/>
                    </a:ext>
                  </a:extLst>
                </a:gridCol>
                <a:gridCol w="1087877">
                  <a:extLst>
                    <a:ext uri="{9D8B030D-6E8A-4147-A177-3AD203B41FA5}">
                      <a16:colId xmlns:a16="http://schemas.microsoft.com/office/drawing/2014/main" val="1980701335"/>
                    </a:ext>
                  </a:extLst>
                </a:gridCol>
              </a:tblGrid>
              <a:tr h="43593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Predictor(P)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Predictor (N)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1463931"/>
                  </a:ext>
                </a:extLst>
              </a:tr>
              <a:tr h="65390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Actual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(P)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35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(TP)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(FN)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5258491"/>
                  </a:ext>
                </a:extLst>
              </a:tr>
              <a:tr h="65390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Actual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(FP)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31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(TN)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92768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DF2CC6-3E7B-124F-9782-D38D110386E0}"/>
              </a:ext>
            </a:extLst>
          </p:cNvPr>
          <p:cNvSpPr txBox="1"/>
          <p:nvPr/>
        </p:nvSpPr>
        <p:spPr>
          <a:xfrm>
            <a:off x="840944" y="4096131"/>
            <a:ext cx="303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248901-38C6-EC46-B1B1-C1C2C01D51A7}"/>
              </a:ext>
            </a:extLst>
          </p:cNvPr>
          <p:cNvSpPr txBox="1"/>
          <p:nvPr/>
        </p:nvSpPr>
        <p:spPr>
          <a:xfrm>
            <a:off x="4926263" y="4039756"/>
            <a:ext cx="303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FF7225-86CD-8243-AF6A-8222A1E371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43" y="4521837"/>
            <a:ext cx="3469799" cy="20357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309A87-3FB8-7D48-9C70-2E4F038DB2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761" y="4465463"/>
            <a:ext cx="3551530" cy="209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83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366B-348E-2948-A799-48AFADAB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BFEDFE-3FF8-F944-B454-0040C8745547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531204"/>
            <a:ext cx="4972050" cy="3513996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63FFF2-108A-DE4D-90DC-472027883273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350" y="2558379"/>
            <a:ext cx="5327650" cy="34868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230106-F71B-B147-99DF-ADCFFAFE6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2281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110</TotalTime>
  <Words>574</Words>
  <Application>Microsoft Macintosh PowerPoint</Application>
  <PresentationFormat>Widescreen</PresentationFormat>
  <Paragraphs>141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Berlin</vt:lpstr>
      <vt:lpstr>Biomarkers of Breast Cancer</vt:lpstr>
      <vt:lpstr>Overview</vt:lpstr>
      <vt:lpstr>Insulin, Glucose, and HOMA</vt:lpstr>
      <vt:lpstr>Resistin, Adiponectin, and Leptin</vt:lpstr>
      <vt:lpstr>Data Set</vt:lpstr>
      <vt:lpstr>Regression Analysis</vt:lpstr>
      <vt:lpstr>Color Plot</vt:lpstr>
      <vt:lpstr>Confusion Matrix - ROC</vt:lpstr>
      <vt:lpstr>Scatter Plots</vt:lpstr>
      <vt:lpstr>Histograms</vt:lpstr>
      <vt:lpstr>Plots</vt:lpstr>
      <vt:lpstr>Residuals</vt:lpstr>
      <vt:lpstr>Results and Discussion</vt:lpstr>
      <vt:lpstr>Future Work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Biomarkers of Breast Cancer</dc:title>
  <dc:creator>poojav5590@gmail.com</dc:creator>
  <cp:lastModifiedBy>poojav5590@gmail.com</cp:lastModifiedBy>
  <cp:revision>15</cp:revision>
  <dcterms:created xsi:type="dcterms:W3CDTF">2018-08-29T19:37:14Z</dcterms:created>
  <dcterms:modified xsi:type="dcterms:W3CDTF">2018-09-03T03:12:16Z</dcterms:modified>
</cp:coreProperties>
</file>