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7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05" r:id="rId12"/>
    <p:sldId id="287" r:id="rId13"/>
    <p:sldId id="288" r:id="rId14"/>
    <p:sldId id="289" r:id="rId15"/>
    <p:sldId id="290" r:id="rId16"/>
    <p:sldId id="291" r:id="rId17"/>
    <p:sldId id="292" r:id="rId18"/>
    <p:sldId id="301" r:id="rId19"/>
    <p:sldId id="294" r:id="rId20"/>
    <p:sldId id="302" r:id="rId21"/>
    <p:sldId id="295" r:id="rId22"/>
    <p:sldId id="296" r:id="rId23"/>
    <p:sldId id="297" r:id="rId24"/>
    <p:sldId id="298" r:id="rId25"/>
    <p:sldId id="300" r:id="rId26"/>
    <p:sldId id="28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103" d="100"/>
          <a:sy n="103" d="100"/>
        </p:scale>
        <p:origin x="-174" y="-9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4" r:id="rId2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12.4.min.js" TargetMode="External"/><Relationship Id="rId2" Type="http://schemas.openxmlformats.org/officeDocument/2006/relationships/hyperlink" Target="http://code.jquery.com/jquery-1.12.4.js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11.3.js" TargetMode="External"/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code.jquery.com/jquery-1.11.3.min.j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jQuery – write less, do more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7" y="5380038"/>
            <a:ext cx="665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Authored by	</a:t>
            </a:r>
            <a:r>
              <a:rPr lang="en-US" altLang="en-US" dirty="0" smtClean="0">
                <a:solidFill>
                  <a:schemeClr val="bg1"/>
                </a:solidFill>
              </a:rPr>
              <a:t>: Sanket J.</a:t>
            </a:r>
            <a:r>
              <a:rPr lang="en-US" altLang="en-US" dirty="0">
                <a:solidFill>
                  <a:schemeClr val="bg1"/>
                </a:solidFill>
              </a:rPr>
              <a:t>	Presented by	</a:t>
            </a:r>
            <a:r>
              <a:rPr lang="en-US" altLang="en-US" dirty="0" smtClean="0">
                <a:solidFill>
                  <a:schemeClr val="bg1"/>
                </a:solidFill>
              </a:rPr>
              <a:t>: </a:t>
            </a:r>
            <a:r>
              <a:rPr lang="en-US" altLang="en-US" smtClean="0">
                <a:solidFill>
                  <a:schemeClr val="bg1"/>
                </a:solidFill>
              </a:rPr>
              <a:t>Sanket J.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useful code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sampledom.html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70C0"/>
                </a:solidFill>
              </a:rPr>
              <a:t>Create the usual form with various form elements, and add in </a:t>
            </a:r>
            <a:r>
              <a:rPr lang="en-US" sz="1600" dirty="0" smtClean="0">
                <a:solidFill>
                  <a:srgbClr val="0070C0"/>
                </a:solidFill>
              </a:rPr>
              <a:t>validation.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// </a:t>
            </a:r>
            <a:r>
              <a:rPr lang="en-US" sz="1800" dirty="0">
                <a:solidFill>
                  <a:srgbClr val="0070C0"/>
                </a:solidFill>
              </a:rPr>
              <a:t>dynamic_css_js.html</a:t>
            </a:r>
          </a:p>
          <a:p>
            <a:pPr>
              <a:defRPr/>
            </a:pPr>
            <a:endParaRPr lang="en-US" sz="18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Knowing what you know about JavaScript, how would you go about applying alternate classes to each table row?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Hint: you can use rows() on a table object to get all the rows.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6790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It is a library of JavaScript functions.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Greatly simplifies JavaScript programming by following a “</a:t>
            </a:r>
            <a:r>
              <a:rPr lang="en-US" sz="2000" dirty="0">
                <a:solidFill>
                  <a:srgbClr val="0070C0"/>
                </a:solidFill>
              </a:rPr>
              <a:t>write less, do more</a:t>
            </a:r>
            <a:r>
              <a:rPr lang="en-US" sz="2000" dirty="0"/>
              <a:t>” principle.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With jQuery you get</a:t>
            </a:r>
            <a:r>
              <a:rPr lang="en-US" sz="2000" dirty="0" smtClean="0"/>
              <a:t>: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/>
              <a:t>HTML element manipulation.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/>
              <a:t>CSS manipulation.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/>
              <a:t>HTML event functions.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/>
              <a:t>Effects and animations.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/>
              <a:t>HTML DOM traversal and modification.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/>
              <a:t>And more …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Including jQuery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318872" cy="3612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it and include </a:t>
            </a:r>
            <a:r>
              <a:rPr lang="en-US" sz="2000" dirty="0" smtClean="0"/>
              <a:t>using </a:t>
            </a:r>
            <a:r>
              <a:rPr lang="en-US" sz="2000" dirty="0"/>
              <a:t>your standard script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Uncompressed </a:t>
            </a:r>
            <a:r>
              <a:rPr lang="en-US" sz="2000" dirty="0"/>
              <a:t>-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code.jquery.com/jquery-1.12.4.js</a:t>
            </a:r>
            <a:r>
              <a:rPr lang="en-US" sz="20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Minified -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code.jquery.com/jquery-1.12.4.min.js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that Quick Question … with jQuery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70C0"/>
                </a:solidFill>
              </a:rPr>
              <a:t>// dynamic_css_jquery.html</a:t>
            </a:r>
          </a:p>
          <a:p>
            <a:pPr>
              <a:defRPr/>
            </a:pPr>
            <a:endParaRPr lang="en-US" sz="18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Let’s revisit the previous problem using jQuery.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Note how much more simplified the code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Elements </a:t>
            </a:r>
            <a:r>
              <a:rPr lang="en-US" altLang="en-US" dirty="0" smtClean="0"/>
              <a:t>-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9863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an element by wrapping it in a </a:t>
            </a:r>
            <a:r>
              <a:rPr lang="en-US" sz="2000" dirty="0">
                <a:solidFill>
                  <a:srgbClr val="0070C0"/>
                </a:solidFill>
              </a:rPr>
              <a:t>jQuery(“”)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0070C0"/>
                </a:solidFill>
              </a:rPr>
              <a:t>$(“”)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to </a:t>
            </a:r>
            <a:r>
              <a:rPr lang="en-US" sz="2000" dirty="0"/>
              <a:t>get a jQuery object of that element.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all </a:t>
            </a:r>
            <a:r>
              <a:rPr lang="en-US" sz="2000" dirty="0" err="1"/>
              <a:t>divs</a:t>
            </a:r>
            <a:endParaRPr lang="en-US" sz="2000" dirty="0"/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jqdivs</a:t>
            </a:r>
            <a:r>
              <a:rPr lang="en-US" sz="1800" dirty="0"/>
              <a:t> =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jQuery(“div”)</a:t>
            </a:r>
            <a:r>
              <a:rPr lang="en-US" sz="1800" dirty="0"/>
              <a:t>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element with id as “</a:t>
            </a:r>
            <a:r>
              <a:rPr lang="en-US" sz="2000" dirty="0" err="1"/>
              <a:t>myid</a:t>
            </a:r>
            <a:r>
              <a:rPr lang="en-US" sz="2000" dirty="0"/>
              <a:t>”</a:t>
            </a:r>
          </a:p>
          <a:p>
            <a:pPr marL="228600" lvl="1">
              <a:defRPr/>
            </a:pPr>
            <a:r>
              <a:rPr lang="en-US" sz="18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jqelement</a:t>
            </a:r>
            <a:r>
              <a:rPr lang="en-US" sz="1800" dirty="0"/>
              <a:t> = jQuery(“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myid</a:t>
            </a:r>
            <a:r>
              <a:rPr lang="en-US" sz="1800" dirty="0"/>
              <a:t>”);</a:t>
            </a:r>
          </a:p>
          <a:p>
            <a:pPr marL="514350" lvl="1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div with id as “</a:t>
            </a:r>
            <a:r>
              <a:rPr lang="en-US" sz="2000" dirty="0" err="1"/>
              <a:t>mydiv</a:t>
            </a:r>
            <a:r>
              <a:rPr lang="en-US" sz="2000" dirty="0"/>
              <a:t>”</a:t>
            </a:r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jqdiv</a:t>
            </a:r>
            <a:r>
              <a:rPr lang="en-US" sz="1800" dirty="0"/>
              <a:t> = jQuery(“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div#mydiv</a:t>
            </a:r>
            <a:r>
              <a:rPr lang="en-US" sz="1800" dirty="0"/>
              <a:t>”);</a:t>
            </a:r>
          </a:p>
          <a:p>
            <a:pPr marL="228600" lvl="1">
              <a:defRPr/>
            </a:pPr>
            <a:endParaRPr lang="en-US" sz="2000" dirty="0"/>
          </a:p>
          <a:p>
            <a:pPr marL="514350" lvl="1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514350" lvl="1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Elements -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33716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elements with class as “</a:t>
            </a:r>
            <a:r>
              <a:rPr lang="en-US" sz="2000" dirty="0" err="1"/>
              <a:t>myclass</a:t>
            </a:r>
            <a:r>
              <a:rPr lang="en-US" sz="2000" dirty="0"/>
              <a:t>”</a:t>
            </a:r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jqelements</a:t>
            </a:r>
            <a:r>
              <a:rPr lang="en-US" sz="1800" dirty="0"/>
              <a:t> = jQuery(“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myclass</a:t>
            </a:r>
            <a:r>
              <a:rPr lang="en-US" sz="1800" dirty="0"/>
              <a:t>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 smtClean="0"/>
              <a:t>Select </a:t>
            </a:r>
            <a:r>
              <a:rPr lang="en-US" sz="2000" dirty="0"/>
              <a:t>elements with classes as “odd” and “even”</a:t>
            </a:r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jqelements</a:t>
            </a:r>
            <a:r>
              <a:rPr lang="en-US" sz="1800" dirty="0"/>
              <a:t> = jQuery(“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odd.even</a:t>
            </a:r>
            <a:r>
              <a:rPr lang="en-US" sz="1800" dirty="0"/>
              <a:t>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first div</a:t>
            </a:r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myjqdiv</a:t>
            </a:r>
            <a:r>
              <a:rPr lang="en-US" sz="1800" dirty="0"/>
              <a:t> = jQuery(“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div:first</a:t>
            </a:r>
            <a:r>
              <a:rPr lang="en-US" sz="1800" dirty="0"/>
              <a:t>”);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last div</a:t>
            </a:r>
          </a:p>
          <a:p>
            <a:pPr marL="0" lvl="1">
              <a:defRPr/>
            </a:pPr>
            <a:r>
              <a:rPr lang="en-US" sz="20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myjqdiv</a:t>
            </a:r>
            <a:r>
              <a:rPr lang="en-US" sz="1800" dirty="0"/>
              <a:t> = jQuery(“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div:last</a:t>
            </a:r>
            <a:r>
              <a:rPr lang="en-US" sz="1800" dirty="0"/>
              <a:t>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Elements -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301781" cy="438844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all even </a:t>
            </a:r>
            <a:r>
              <a:rPr lang="en-US" sz="2000" dirty="0" err="1"/>
              <a:t>trs</a:t>
            </a:r>
            <a:endParaRPr lang="en-US" sz="2000" dirty="0"/>
          </a:p>
          <a:p>
            <a:pPr marL="0" indent="0">
              <a:defRPr/>
            </a:pPr>
            <a:r>
              <a:rPr lang="en-US" sz="1800" dirty="0">
                <a:latin typeface="+mn-lt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jqrows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jQuery(“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tr:even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</a:p>
          <a:p>
            <a:pPr marL="0" indent="0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all odd </a:t>
            </a:r>
            <a:r>
              <a:rPr lang="en-US" sz="2000" dirty="0" err="1"/>
              <a:t>trs</a:t>
            </a:r>
            <a:endParaRPr lang="en-US" sz="2000" dirty="0"/>
          </a:p>
          <a:p>
            <a:pPr marL="0" indent="0">
              <a:defRPr/>
            </a:pPr>
            <a:r>
              <a:rPr lang="en-US" sz="1800" dirty="0">
                <a:latin typeface="+mn-lt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jqrows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jQuery(“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tr:odd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 smtClean="0"/>
              <a:t>Select </a:t>
            </a:r>
            <a:r>
              <a:rPr lang="en-US" sz="2000" dirty="0"/>
              <a:t>all elements with </a:t>
            </a:r>
            <a:r>
              <a:rPr lang="en-US" sz="2000" dirty="0" err="1"/>
              <a:t>href</a:t>
            </a:r>
            <a:r>
              <a:rPr lang="en-US" sz="2000" dirty="0"/>
              <a:t> attribute</a:t>
            </a:r>
          </a:p>
          <a:p>
            <a:pPr marL="228600" lvl="1">
              <a:defRPr/>
            </a:pPr>
            <a:r>
              <a:rPr lang="en-US" sz="18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jqlinks</a:t>
            </a:r>
            <a:r>
              <a:rPr lang="en-US" sz="1800" dirty="0"/>
              <a:t> = jQuery(“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href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en-US" sz="1800" dirty="0"/>
              <a:t>”);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all elements with </a:t>
            </a:r>
            <a:r>
              <a:rPr lang="en-US" sz="2000" dirty="0" err="1"/>
              <a:t>href</a:t>
            </a:r>
            <a:r>
              <a:rPr lang="en-US" sz="2000" dirty="0"/>
              <a:t> attribute equal to </a:t>
            </a:r>
            <a:r>
              <a:rPr lang="en-US" sz="2000" dirty="0">
                <a:hlinkClick r:id="rId2"/>
              </a:rPr>
              <a:t>www.google.com</a:t>
            </a:r>
            <a:endParaRPr lang="en-US" sz="2000" dirty="0"/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jqlinks</a:t>
            </a:r>
            <a:r>
              <a:rPr lang="en-US" sz="1800" dirty="0"/>
              <a:t> = jQuery(“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href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=‘www.google.com’]</a:t>
            </a:r>
            <a:r>
              <a:rPr lang="en-US" sz="1800" dirty="0"/>
              <a:t>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28600" lvl="1"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selector1.html</a:t>
            </a:r>
          </a:p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Pick up the following element using jQuery</a:t>
            </a: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up all the div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up the element having id “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myelement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up the div having id “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mydiv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up all the elements with class “content”.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up all the links with “www.cybage.com”.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up the element having name “button”.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Elements -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5081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all descendants that match within given jQuery object</a:t>
            </a:r>
          </a:p>
          <a:p>
            <a:pPr lvl="2" indent="-457200">
              <a:buFont typeface="+mj-lt"/>
              <a:buAutoNum type="arabicPeriod"/>
              <a:defRPr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jqinputs</a:t>
            </a:r>
            <a:r>
              <a:rPr lang="en-US" sz="1800" dirty="0"/>
              <a:t> = jQuery(“#</a:t>
            </a:r>
            <a:r>
              <a:rPr lang="en-US" sz="1800" dirty="0" err="1"/>
              <a:t>mydiv</a:t>
            </a:r>
            <a:r>
              <a:rPr lang="en-US" sz="1800" dirty="0"/>
              <a:t>”).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find(</a:t>
            </a:r>
            <a:r>
              <a:rPr lang="en-US" sz="1800" dirty="0"/>
              <a:t>“</a:t>
            </a:r>
            <a:r>
              <a:rPr lang="en-US" sz="1800" dirty="0" smtClean="0"/>
              <a:t>input[name=‘</a:t>
            </a:r>
            <a:r>
              <a:rPr lang="en-US" sz="1800" dirty="0"/>
              <a:t>NAME</a:t>
            </a:r>
            <a:r>
              <a:rPr lang="en-US" sz="1800" dirty="0" smtClean="0"/>
              <a:t>’]”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lvl="2" indent="-457200">
              <a:buFont typeface="+mj-lt"/>
              <a:buAutoNum type="arabicPeriod"/>
              <a:defRPr/>
            </a:pPr>
            <a:r>
              <a:rPr lang="en-US" sz="1800" dirty="0"/>
              <a:t>It is necessary to mention a selector.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Select all direct descendants that match within given jQuery object</a:t>
            </a:r>
          </a:p>
          <a:p>
            <a:pPr marL="800100" lvl="3" indent="-342900">
              <a:buFont typeface="+mj-lt"/>
              <a:buAutoNum type="arabicPeriod"/>
              <a:defRPr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jqinputs</a:t>
            </a:r>
            <a:r>
              <a:rPr lang="en-US" sz="1800" dirty="0"/>
              <a:t> = jQuery(“#</a:t>
            </a:r>
            <a:r>
              <a:rPr lang="en-US" sz="1800" dirty="0" err="1"/>
              <a:t>mydiv</a:t>
            </a:r>
            <a:r>
              <a:rPr lang="en-US" sz="1800" dirty="0"/>
              <a:t>”).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children(</a:t>
            </a:r>
            <a:r>
              <a:rPr lang="en-US" sz="1800" dirty="0" smtClean="0"/>
              <a:t>“input[name=‘</a:t>
            </a:r>
            <a:r>
              <a:rPr lang="en-US" sz="1800" dirty="0"/>
              <a:t>NAME</a:t>
            </a:r>
            <a:r>
              <a:rPr lang="en-US" sz="1800" dirty="0" smtClean="0"/>
              <a:t>’]”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3" indent="-342900">
              <a:buFont typeface="+mj-lt"/>
              <a:buAutoNum type="arabicPeriod"/>
              <a:defRPr/>
            </a:pPr>
            <a:r>
              <a:rPr lang="en-US" sz="1800" dirty="0"/>
              <a:t>It is not necessary to mention a selector.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Note that the difference between </a:t>
            </a:r>
            <a:r>
              <a:rPr lang="en-US" sz="2000" dirty="0">
                <a:solidFill>
                  <a:srgbClr val="0070C0"/>
                </a:solidFill>
              </a:rPr>
              <a:t>find()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children()</a:t>
            </a:r>
            <a:r>
              <a:rPr lang="en-US" sz="2000" dirty="0"/>
              <a:t> is that children() traverses only a single level.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What is </a:t>
            </a:r>
            <a:r>
              <a:rPr lang="en-US" sz="2000" dirty="0" err="1">
                <a:solidFill>
                  <a:srgbClr val="0070C0"/>
                </a:solidFill>
              </a:rPr>
              <a:t>Javascript</a:t>
            </a:r>
            <a:r>
              <a:rPr lang="en-US" sz="2000" dirty="0">
                <a:solidFill>
                  <a:srgbClr val="0070C0"/>
                </a:solidFill>
              </a:rPr>
              <a:t> ?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What are it's uses ?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selector2.html</a:t>
            </a:r>
          </a:p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find vs children. </a:t>
            </a:r>
          </a:p>
          <a:p>
            <a:pPr marL="0" indent="0"/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.children() and .find() on grandparent.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“me” by using .find() on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grandparent.</a:t>
            </a: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47389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get / set html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html()</a:t>
            </a:r>
          </a:p>
          <a:p>
            <a:pPr marL="228600" lvl="1">
              <a:defRPr/>
            </a:pPr>
            <a:r>
              <a:rPr lang="en-US" sz="18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html = jQuery(“#</a:t>
            </a:r>
            <a:r>
              <a:rPr lang="en-US" sz="1800" dirty="0" err="1"/>
              <a:t>mydiv</a:t>
            </a:r>
            <a:r>
              <a:rPr lang="en-US" sz="1800" dirty="0"/>
              <a:t>”).html();</a:t>
            </a:r>
          </a:p>
          <a:p>
            <a:pPr marL="0" lvl="1">
              <a:defRPr/>
            </a:pPr>
            <a:r>
              <a:rPr lang="en-US" sz="1800" dirty="0"/>
              <a:t>	jQuery(“#</a:t>
            </a:r>
            <a:r>
              <a:rPr lang="en-US" sz="1800" dirty="0" err="1"/>
              <a:t>mydiv</a:t>
            </a:r>
            <a:r>
              <a:rPr lang="en-US" sz="1800" dirty="0"/>
              <a:t>”).html(html);</a:t>
            </a:r>
          </a:p>
          <a:p>
            <a:pPr marL="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get / set </a:t>
            </a:r>
            <a:r>
              <a:rPr lang="en-US" sz="2000" dirty="0" smtClean="0"/>
              <a:t>input values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228600" lvl="1">
              <a:defRPr/>
            </a:pPr>
            <a:r>
              <a:rPr lang="en-US" sz="18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value = jQuery(“#</a:t>
            </a:r>
            <a:r>
              <a:rPr lang="en-US" sz="1800" dirty="0" err="1"/>
              <a:t>myinput</a:t>
            </a:r>
            <a:r>
              <a:rPr lang="en-US" sz="1800" dirty="0"/>
              <a:t>”).</a:t>
            </a:r>
            <a:r>
              <a:rPr lang="en-US" sz="1800" dirty="0" err="1"/>
              <a:t>val</a:t>
            </a:r>
            <a:r>
              <a:rPr lang="en-US" sz="1800" dirty="0"/>
              <a:t>();</a:t>
            </a:r>
          </a:p>
          <a:p>
            <a:pPr marL="228600" lvl="1">
              <a:defRPr/>
            </a:pPr>
            <a:r>
              <a:rPr lang="en-US" sz="1800" dirty="0"/>
              <a:t>	jQuery(“#</a:t>
            </a:r>
            <a:r>
              <a:rPr lang="en-US" sz="1800" dirty="0" err="1"/>
              <a:t>myinput</a:t>
            </a:r>
            <a:r>
              <a:rPr lang="en-US" sz="1800" dirty="0"/>
              <a:t>”).</a:t>
            </a:r>
            <a:r>
              <a:rPr lang="en-US" sz="1800" dirty="0" err="1"/>
              <a:t>val</a:t>
            </a:r>
            <a:r>
              <a:rPr lang="en-US" sz="1800" dirty="0"/>
              <a:t> (value);</a:t>
            </a:r>
          </a:p>
          <a:p>
            <a:pPr marL="228600" lvl="1">
              <a:defRPr/>
            </a:pPr>
            <a:endParaRPr lang="en-US" sz="15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get / set </a:t>
            </a:r>
            <a:r>
              <a:rPr lang="en-US" sz="2000" dirty="0" err="1"/>
              <a:t>css</a:t>
            </a:r>
            <a:r>
              <a:rPr lang="en-US" sz="2000" dirty="0"/>
              <a:t> properties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css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228600" lvl="1">
              <a:defRPr/>
            </a:pPr>
            <a:r>
              <a:rPr lang="en-US" sz="18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fontcolor</a:t>
            </a:r>
            <a:r>
              <a:rPr lang="en-US" sz="1800" dirty="0"/>
              <a:t> = jQuery(“</a:t>
            </a:r>
            <a:r>
              <a:rPr lang="en-US" sz="1800" dirty="0" err="1"/>
              <a:t>mydiv</a:t>
            </a:r>
            <a:r>
              <a:rPr lang="en-US" sz="1800" dirty="0"/>
              <a:t>”).</a:t>
            </a:r>
            <a:r>
              <a:rPr lang="en-US" sz="1800" dirty="0" err="1"/>
              <a:t>css</a:t>
            </a:r>
            <a:r>
              <a:rPr lang="en-US" sz="1800" dirty="0"/>
              <a:t>(“color”);</a:t>
            </a:r>
          </a:p>
          <a:p>
            <a:pPr marL="228600" lvl="1">
              <a:defRPr/>
            </a:pPr>
            <a:r>
              <a:rPr lang="en-US" sz="1800" dirty="0"/>
              <a:t>	jQuery(“</a:t>
            </a:r>
            <a:r>
              <a:rPr lang="en-US" sz="1800" dirty="0" err="1"/>
              <a:t>mydiv</a:t>
            </a:r>
            <a:r>
              <a:rPr lang="en-US" sz="1800" dirty="0"/>
              <a:t>”).</a:t>
            </a:r>
            <a:r>
              <a:rPr lang="en-US" sz="1800" dirty="0" err="1"/>
              <a:t>css</a:t>
            </a:r>
            <a:r>
              <a:rPr lang="en-US" sz="1800" dirty="0"/>
              <a:t>(“color”, </a:t>
            </a:r>
            <a:r>
              <a:rPr lang="en-US" sz="1800" dirty="0" err="1"/>
              <a:t>fontcolor</a:t>
            </a:r>
            <a:r>
              <a:rPr lang="en-US" sz="1800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6790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add </a:t>
            </a:r>
            <a:r>
              <a:rPr lang="en-US" sz="2000" dirty="0" smtClean="0"/>
              <a:t>a </a:t>
            </a:r>
            <a:r>
              <a:rPr lang="en-US" sz="2000" dirty="0" err="1" smtClean="0"/>
              <a:t>css</a:t>
            </a:r>
            <a:r>
              <a:rPr lang="en-US" sz="2000" dirty="0" smtClean="0"/>
              <a:t> </a:t>
            </a:r>
            <a:r>
              <a:rPr lang="en-US" sz="2000" dirty="0"/>
              <a:t>class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addClass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/>
              <a:t>jQuery(“#row”).</a:t>
            </a:r>
            <a:r>
              <a:rPr lang="en-US" sz="1800" dirty="0" err="1"/>
              <a:t>addClass</a:t>
            </a:r>
            <a:r>
              <a:rPr lang="en-US" sz="1800" dirty="0"/>
              <a:t>(“even”);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remove </a:t>
            </a:r>
            <a:r>
              <a:rPr lang="en-US" sz="2000" dirty="0" smtClean="0"/>
              <a:t>a </a:t>
            </a:r>
            <a:r>
              <a:rPr lang="en-US" sz="2000" dirty="0" err="1" smtClean="0"/>
              <a:t>css</a:t>
            </a:r>
            <a:r>
              <a:rPr lang="en-US" sz="2000" dirty="0" smtClean="0"/>
              <a:t> </a:t>
            </a:r>
            <a:r>
              <a:rPr lang="en-US" sz="2000" dirty="0"/>
              <a:t>class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removeClass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/>
              <a:t>jQuery(“#row”).</a:t>
            </a:r>
            <a:r>
              <a:rPr lang="en-US" sz="1800" dirty="0" err="1"/>
              <a:t>removeClass</a:t>
            </a:r>
            <a:r>
              <a:rPr lang="en-US" sz="1800" dirty="0"/>
              <a:t>(“even”);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hide elements –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hide()</a:t>
            </a:r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/>
              <a:t>jQuery(“#</a:t>
            </a:r>
            <a:r>
              <a:rPr lang="en-US" sz="1800" dirty="0" err="1"/>
              <a:t>mydiv</a:t>
            </a:r>
            <a:r>
              <a:rPr lang="en-US" sz="1800" dirty="0"/>
              <a:t>”).hide();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show elements –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show()</a:t>
            </a:r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/>
              <a:t>jQuery(“#</a:t>
            </a:r>
            <a:r>
              <a:rPr lang="en-US" sz="1800" dirty="0" err="1"/>
              <a:t>mydiv</a:t>
            </a:r>
            <a:r>
              <a:rPr lang="en-US" sz="1800" dirty="0"/>
              <a:t>”).show 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69608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get / set width –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width()</a:t>
            </a:r>
          </a:p>
          <a:p>
            <a:pPr marL="228600" lvl="1">
              <a:defRPr/>
            </a:pPr>
            <a:r>
              <a:rPr lang="en-US" sz="18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width = jQuery(“#</a:t>
            </a:r>
            <a:r>
              <a:rPr lang="en-US" sz="1800" dirty="0" err="1"/>
              <a:t>mydiv</a:t>
            </a:r>
            <a:r>
              <a:rPr lang="en-US" sz="1800" dirty="0"/>
              <a:t>”).width();</a:t>
            </a:r>
          </a:p>
          <a:p>
            <a:pPr marL="0" lvl="1">
              <a:defRPr/>
            </a:pPr>
            <a:r>
              <a:rPr lang="en-US" sz="1800" dirty="0"/>
              <a:t>	jQuery(“#</a:t>
            </a:r>
            <a:r>
              <a:rPr lang="en-US" sz="1800" dirty="0" err="1"/>
              <a:t>mydiv</a:t>
            </a:r>
            <a:r>
              <a:rPr lang="en-US" sz="1800" dirty="0"/>
              <a:t>”).width(width);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get / set height –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height()</a:t>
            </a:r>
          </a:p>
          <a:p>
            <a:pPr marL="228600" lvl="1">
              <a:defRPr/>
            </a:pPr>
            <a:r>
              <a:rPr lang="en-US" sz="18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height = jQuery(“#</a:t>
            </a:r>
            <a:r>
              <a:rPr lang="en-US" sz="1800" dirty="0" err="1"/>
              <a:t>mydiv</a:t>
            </a:r>
            <a:r>
              <a:rPr lang="en-US" sz="1800" dirty="0"/>
              <a:t>”).height ();</a:t>
            </a:r>
          </a:p>
          <a:p>
            <a:pPr marL="0" lvl="1">
              <a:defRPr/>
            </a:pPr>
            <a:r>
              <a:rPr lang="en-US" sz="1800" dirty="0"/>
              <a:t>	jQuery(“#</a:t>
            </a:r>
            <a:r>
              <a:rPr lang="en-US" sz="1800" dirty="0" err="1"/>
              <a:t>mydiv</a:t>
            </a:r>
            <a:r>
              <a:rPr lang="en-US" sz="1800" dirty="0"/>
              <a:t>”).height(height);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get / set attribute –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attr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228600" lvl="1">
              <a:defRPr/>
            </a:pPr>
            <a:r>
              <a:rPr lang="en-US" sz="1800" dirty="0"/>
              <a:t>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 smtClean="0"/>
              <a:t>titlemessage</a:t>
            </a:r>
            <a:r>
              <a:rPr lang="en-US" sz="1800" dirty="0" smtClean="0"/>
              <a:t> = </a:t>
            </a:r>
            <a:r>
              <a:rPr lang="en-US" sz="1800" dirty="0"/>
              <a:t>jQuery(“#</a:t>
            </a:r>
            <a:r>
              <a:rPr lang="en-US" sz="1800" dirty="0" err="1"/>
              <a:t>myinput</a:t>
            </a:r>
            <a:r>
              <a:rPr lang="en-US" sz="1800" dirty="0"/>
              <a:t>”).</a:t>
            </a:r>
            <a:r>
              <a:rPr lang="en-US" sz="1800" dirty="0" err="1" smtClean="0"/>
              <a:t>attr</a:t>
            </a:r>
            <a:r>
              <a:rPr lang="en-US" sz="1800" dirty="0" smtClean="0"/>
              <a:t>(“title”);</a:t>
            </a:r>
            <a:endParaRPr lang="en-US" sz="1800" dirty="0"/>
          </a:p>
          <a:p>
            <a:pPr marL="228600" lvl="1">
              <a:defRPr/>
            </a:pPr>
            <a:r>
              <a:rPr lang="en-US" sz="1800" dirty="0"/>
              <a:t>	jQuery(“#</a:t>
            </a:r>
            <a:r>
              <a:rPr lang="en-US" sz="1800" dirty="0" err="1"/>
              <a:t>myinput</a:t>
            </a:r>
            <a:r>
              <a:rPr lang="en-US" sz="1800" dirty="0"/>
              <a:t>”).</a:t>
            </a:r>
            <a:r>
              <a:rPr lang="en-US" sz="1800" dirty="0" err="1" smtClean="0"/>
              <a:t>attr</a:t>
            </a:r>
            <a:r>
              <a:rPr lang="en-US" sz="1800" dirty="0" smtClean="0"/>
              <a:t>(“title”, </a:t>
            </a:r>
            <a:r>
              <a:rPr lang="en-US" sz="1800" dirty="0" err="1"/>
              <a:t>titlemessage</a:t>
            </a:r>
            <a:r>
              <a:rPr lang="en-US" sz="1800" dirty="0"/>
              <a:t> 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and removing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502082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append content in selected element –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append()</a:t>
            </a:r>
          </a:p>
          <a:p>
            <a:pPr marL="228600" lvl="1">
              <a:defRPr/>
            </a:pPr>
            <a:r>
              <a:rPr lang="en-US" sz="1800" dirty="0"/>
              <a:t>	jQuery(“#</a:t>
            </a:r>
            <a:r>
              <a:rPr lang="en-US" sz="1800" dirty="0" err="1"/>
              <a:t>mydiv</a:t>
            </a:r>
            <a:r>
              <a:rPr lang="en-US" sz="1800" dirty="0"/>
              <a:t>”).append(“&lt;span&gt;Hello World!&lt;/span&gt;”);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prepend content  in selected element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prepend()</a:t>
            </a:r>
          </a:p>
          <a:p>
            <a:pPr marL="228600" lvl="1">
              <a:defRPr/>
            </a:pPr>
            <a:r>
              <a:rPr lang="en-US" sz="1800" dirty="0"/>
              <a:t>	jQuery(“#</a:t>
            </a:r>
            <a:r>
              <a:rPr lang="en-US" sz="1800" dirty="0" err="1"/>
              <a:t>mydiv</a:t>
            </a:r>
            <a:r>
              <a:rPr lang="en-US" sz="1800" dirty="0"/>
              <a:t>”).prepend(“&lt;span&gt;Hello World!&lt;/span&gt;”);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add content before selected element –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before()</a:t>
            </a:r>
          </a:p>
          <a:p>
            <a:pPr marL="0" lvl="1">
              <a:defRPr/>
            </a:pPr>
            <a:r>
              <a:rPr lang="en-US" sz="2000" dirty="0"/>
              <a:t>	</a:t>
            </a:r>
            <a:r>
              <a:rPr lang="en-US" sz="1800" dirty="0"/>
              <a:t>jQuery(“#</a:t>
            </a:r>
            <a:r>
              <a:rPr lang="en-US" sz="1800" dirty="0" err="1"/>
              <a:t>mydiv</a:t>
            </a:r>
            <a:r>
              <a:rPr lang="en-US" sz="1800" dirty="0"/>
              <a:t>”).before (“&lt;span&gt;Hello World!&lt;/span</a:t>
            </a:r>
            <a:r>
              <a:rPr lang="en-US" sz="1800" dirty="0" smtClean="0"/>
              <a:t>&gt;”);</a:t>
            </a:r>
          </a:p>
          <a:p>
            <a:pPr marL="0" lvl="1"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add content after selected element –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after()</a:t>
            </a:r>
          </a:p>
          <a:p>
            <a:pPr marL="0" lvl="1">
              <a:defRPr/>
            </a:pPr>
            <a:r>
              <a:rPr lang="en-US" sz="2000" dirty="0"/>
              <a:t>	</a:t>
            </a:r>
            <a:r>
              <a:rPr lang="en-US" sz="1800" dirty="0"/>
              <a:t>jQuery(“#</a:t>
            </a:r>
            <a:r>
              <a:rPr lang="en-US" sz="1800" dirty="0" err="1"/>
              <a:t>mydiv</a:t>
            </a:r>
            <a:r>
              <a:rPr lang="en-US" sz="1800" dirty="0"/>
              <a:t>”).after(“&lt;span&gt;Hello World!&lt;/span&gt;”);</a:t>
            </a:r>
          </a:p>
          <a:p>
            <a:pPr marL="0" lvl="1">
              <a:defRPr/>
            </a:pPr>
            <a:endParaRPr lang="en-US" sz="1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apply what we have seen so far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// samplejquerydom.html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Create the usual form with various form elements, and add in validation. But use jQuery where possible.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Bibliography, Important Links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jQuery API - - </a:t>
            </a:r>
            <a:r>
              <a:rPr lang="en-US" sz="1800" dirty="0">
                <a:hlinkClick r:id="rId2"/>
              </a:rPr>
              <a:t>https://api.jquery.com/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jQuery CDN - - </a:t>
            </a:r>
            <a:r>
              <a:rPr lang="en-US" sz="1800" dirty="0">
                <a:hlinkClick r:id="rId2"/>
              </a:rPr>
              <a:t>https://api.jquery.com/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jQuery 1.11.3 – Uncompressed - </a:t>
            </a:r>
            <a:r>
              <a:rPr lang="en-US" sz="1800" dirty="0">
                <a:hlinkClick r:id="rId3"/>
              </a:rPr>
              <a:t>http://code.jquery.com/jquery-1.11.3.js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jQuery 1.11.3 – </a:t>
            </a:r>
            <a:r>
              <a:rPr lang="en-US" sz="1800" dirty="0" smtClean="0"/>
              <a:t>Minified - </a:t>
            </a: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://code.jquery.com/jquery-1.11.3.min.js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8267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It provides </a:t>
            </a:r>
            <a:r>
              <a:rPr lang="en-US" dirty="0">
                <a:solidFill>
                  <a:schemeClr val="tx1"/>
                </a:solidFill>
              </a:rPr>
              <a:t>standards to represent a document and way to manipulate </a:t>
            </a:r>
            <a:r>
              <a:rPr lang="en-US" dirty="0" smtClean="0">
                <a:solidFill>
                  <a:schemeClr val="tx1"/>
                </a:solidFill>
              </a:rPr>
              <a:t>it.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Representation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DOM follower should represent tree </a:t>
            </a:r>
            <a:r>
              <a:rPr lang="en-US" dirty="0">
                <a:solidFill>
                  <a:schemeClr val="tx1"/>
                </a:solidFill>
              </a:rPr>
              <a:t>like structure of nodes </a:t>
            </a:r>
            <a:r>
              <a:rPr lang="en-US" dirty="0" smtClean="0">
                <a:solidFill>
                  <a:schemeClr val="tx1"/>
                </a:solidFill>
              </a:rPr>
              <a:t>where Each </a:t>
            </a:r>
            <a:r>
              <a:rPr lang="en-US" dirty="0">
                <a:solidFill>
                  <a:schemeClr val="tx1"/>
                </a:solidFill>
              </a:rPr>
              <a:t>node is an object having corresponding properties and methods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Manipulation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smtClean="0">
                <a:solidFill>
                  <a:schemeClr val="tx1"/>
                </a:solidFill>
              </a:rPr>
              <a:t>Specifies </a:t>
            </a:r>
            <a:r>
              <a:rPr lang="en-US" dirty="0">
                <a:solidFill>
                  <a:schemeClr val="tx1"/>
                </a:solidFill>
              </a:rPr>
              <a:t>how document can be accessed by particular way.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paragraphs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paragraphs[0] is the first &lt;p&gt; element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paragraphs[1] is the second &lt;p&gt; element, 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Access the DOM structure with JS?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You don't have to do anything special to begin using the DOM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</a:rPr>
              <a:t>you create a &lt;script&gt; you can immediately begin the </a:t>
            </a:r>
            <a:r>
              <a:rPr lang="en-US" dirty="0" smtClean="0">
                <a:solidFill>
                  <a:schemeClr val="tx1"/>
                </a:solidFill>
              </a:rPr>
              <a:t>manipulation of </a:t>
            </a:r>
            <a:r>
              <a:rPr lang="en-US" dirty="0">
                <a:solidFill>
                  <a:schemeClr val="tx1"/>
                </a:solidFill>
              </a:rPr>
              <a:t>the document itself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DOM programming which displays an alert message by using the alert() function from the window object</a:t>
            </a:r>
          </a:p>
          <a:p>
            <a:pPr marL="0" indent="0"/>
            <a:r>
              <a:rPr lang="en-US" dirty="0"/>
              <a:t>	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window.alert</a:t>
            </a:r>
            <a:r>
              <a:rPr lang="en-US" dirty="0"/>
              <a:t>(</a:t>
            </a:r>
            <a:r>
              <a:rPr lang="en-US" dirty="0" smtClean="0"/>
              <a:t>'welcome!!');"&gt;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Interfaces in the 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Returns </a:t>
            </a:r>
            <a:r>
              <a:rPr lang="en-US" sz="2000" dirty="0"/>
              <a:t>a reference to the element having id "</a:t>
            </a:r>
            <a:r>
              <a:rPr lang="en-US" sz="2000" dirty="0" err="1"/>
              <a:t>myid</a:t>
            </a:r>
            <a:r>
              <a:rPr lang="en-US" sz="2000" dirty="0"/>
              <a:t>"</a:t>
            </a:r>
          </a:p>
          <a:p>
            <a:r>
              <a:rPr lang="en-US" sz="2000" dirty="0"/>
              <a:t>		</a:t>
            </a:r>
            <a:r>
              <a:rPr lang="en-US" sz="2000" dirty="0" err="1">
                <a:latin typeface="+mj-lt"/>
              </a:rPr>
              <a:t>document.getElementById</a:t>
            </a:r>
            <a:r>
              <a:rPr lang="en-US" sz="2000" dirty="0">
                <a:latin typeface="+mj-lt"/>
              </a:rPr>
              <a:t>('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myid</a:t>
            </a:r>
            <a:r>
              <a:rPr lang="en-US" sz="2000" dirty="0">
                <a:latin typeface="+mj-lt"/>
              </a:rPr>
              <a:t>');</a:t>
            </a:r>
          </a:p>
          <a:p>
            <a:r>
              <a:rPr lang="en-US" sz="20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Returns </a:t>
            </a:r>
            <a:r>
              <a:rPr lang="en-US" sz="2000" dirty="0"/>
              <a:t>all references to elements having name "</a:t>
            </a:r>
            <a:r>
              <a:rPr lang="en-US" sz="2000" dirty="0" err="1"/>
              <a:t>myname</a:t>
            </a:r>
            <a:r>
              <a:rPr lang="en-US" sz="2000" dirty="0"/>
              <a:t>"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document.getElementsByName</a:t>
            </a:r>
            <a:r>
              <a:rPr lang="en-US" sz="2000" dirty="0" smtClean="0"/>
              <a:t>(‘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dirty="0" smtClean="0"/>
              <a:t>’);</a:t>
            </a:r>
            <a:endParaRPr lang="en-US" sz="2000" dirty="0"/>
          </a:p>
          <a:p>
            <a:r>
              <a:rPr lang="en-US" sz="20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Returns </a:t>
            </a:r>
            <a:r>
              <a:rPr lang="en-US" sz="2000" dirty="0"/>
              <a:t>all references to div elements.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element.getElementsByTagName</a:t>
            </a:r>
            <a:r>
              <a:rPr lang="en-US" sz="2000" dirty="0" smtClean="0"/>
              <a:t>(‘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tagname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Interfaces in the 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</a:t>
            </a:r>
            <a:r>
              <a:rPr lang="en-US" dirty="0"/>
              <a:t>all references to elements having class name "</a:t>
            </a:r>
            <a:r>
              <a:rPr lang="en-US" dirty="0" err="1"/>
              <a:t>myclass</a:t>
            </a:r>
            <a:r>
              <a:rPr lang="en-US" dirty="0"/>
              <a:t>"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element.getElementsByClassName</a:t>
            </a:r>
            <a:r>
              <a:rPr lang="en-US" dirty="0" smtClean="0"/>
              <a:t>(‘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classname</a:t>
            </a:r>
            <a:r>
              <a:rPr lang="en-US" dirty="0" smtClean="0"/>
              <a:t>’);</a:t>
            </a:r>
            <a:endParaRPr lang="en-US" dirty="0"/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new </a:t>
            </a:r>
            <a:r>
              <a:rPr lang="en-US" dirty="0"/>
              <a:t>span </a:t>
            </a:r>
            <a:r>
              <a:rPr lang="en-US" dirty="0" smtClean="0"/>
              <a:t>and </a:t>
            </a:r>
            <a:r>
              <a:rPr lang="en-US" dirty="0"/>
              <a:t>stores </a:t>
            </a:r>
            <a:r>
              <a:rPr lang="en-US" dirty="0" smtClean="0"/>
              <a:t>its </a:t>
            </a:r>
            <a:r>
              <a:rPr lang="en-US" dirty="0"/>
              <a:t>reference in </a:t>
            </a:r>
            <a:r>
              <a:rPr lang="en-US" dirty="0" smtClean="0"/>
              <a:t>a "element</a:t>
            </a:r>
            <a:r>
              <a:rPr lang="en-US" dirty="0"/>
              <a:t>"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element = </a:t>
            </a:r>
            <a:r>
              <a:rPr lang="en-US" dirty="0" err="1"/>
              <a:t>document.createElement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'span</a:t>
            </a:r>
            <a:r>
              <a:rPr lang="en-US" dirty="0"/>
              <a:t>');</a:t>
            </a:r>
          </a:p>
          <a:p>
            <a:r>
              <a:rPr lang="en-US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Appends </a:t>
            </a:r>
            <a:r>
              <a:rPr lang="en-US" dirty="0"/>
              <a:t>new span element inside the element having id "parent"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parentnode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('parent');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element = </a:t>
            </a:r>
            <a:r>
              <a:rPr lang="en-US" dirty="0" err="1"/>
              <a:t>document.createElement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'span</a:t>
            </a:r>
            <a:r>
              <a:rPr lang="en-US" dirty="0"/>
              <a:t>');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parentnode.appendChild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Interfaces in the 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Sets </a:t>
            </a:r>
            <a:r>
              <a:rPr lang="en-US" dirty="0"/>
              <a:t>or gets the HTML syntax describing the element's descendants.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htmlinsideelement</a:t>
            </a:r>
            <a:r>
              <a:rPr lang="en-US" dirty="0"/>
              <a:t> = </a:t>
            </a:r>
            <a:r>
              <a:rPr lang="en-US" dirty="0" err="1"/>
              <a:t>element.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Adds </a:t>
            </a:r>
            <a:r>
              <a:rPr lang="en-US" dirty="0"/>
              <a:t>a new attribute or changes the value of </a:t>
            </a:r>
            <a:r>
              <a:rPr lang="en-US" dirty="0" smtClean="0"/>
              <a:t>it on </a:t>
            </a:r>
            <a:r>
              <a:rPr lang="en-US" dirty="0"/>
              <a:t>the specified element.</a:t>
            </a:r>
          </a:p>
          <a:p>
            <a:r>
              <a:rPr lang="en-US" dirty="0"/>
              <a:t>		</a:t>
            </a:r>
            <a:r>
              <a:rPr lang="en-US" dirty="0" err="1"/>
              <a:t>element.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setAttribute</a:t>
            </a:r>
            <a:r>
              <a:rPr lang="en-US" dirty="0"/>
              <a:t>(name, value);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</a:t>
            </a:r>
            <a:r>
              <a:rPr lang="en-US" dirty="0"/>
              <a:t>the value of a specified attribute on the element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attribute = </a:t>
            </a:r>
            <a:r>
              <a:rPr lang="en-US" dirty="0" err="1"/>
              <a:t>element.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getAttribute</a:t>
            </a:r>
            <a:r>
              <a:rPr lang="en-US" dirty="0"/>
              <a:t>(</a:t>
            </a:r>
            <a:r>
              <a:rPr lang="en-US" dirty="0" err="1"/>
              <a:t>attributeName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Interfaces in the 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1987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Registers </a:t>
            </a:r>
            <a:r>
              <a:rPr lang="en-US" dirty="0"/>
              <a:t>the specified listener on the </a:t>
            </a:r>
            <a:r>
              <a:rPr lang="en-US" dirty="0" err="1"/>
              <a:t>EventTarget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target.addEventListener</a:t>
            </a:r>
            <a:r>
              <a:rPr lang="en-US" dirty="0" smtClean="0">
                <a:solidFill>
                  <a:srgbClr val="0070C0"/>
                </a:solidFill>
              </a:rPr>
              <a:t>(type</a:t>
            </a:r>
            <a:r>
              <a:rPr lang="en-US" dirty="0">
                <a:solidFill>
                  <a:srgbClr val="0070C0"/>
                </a:solidFill>
              </a:rPr>
              <a:t>, listener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dirty="0"/>
              <a:t>- A string representing the event type to listen for.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listener</a:t>
            </a:r>
            <a:r>
              <a:rPr lang="en-US" dirty="0" smtClean="0"/>
              <a:t> </a:t>
            </a:r>
            <a:r>
              <a:rPr lang="en-US" dirty="0"/>
              <a:t>- The </a:t>
            </a:r>
            <a:r>
              <a:rPr lang="en-US" dirty="0" smtClean="0"/>
              <a:t>object </a:t>
            </a:r>
            <a:r>
              <a:rPr lang="en-US" dirty="0"/>
              <a:t>that receives a notification when an </a:t>
            </a:r>
            <a:r>
              <a:rPr lang="en-US" dirty="0" smtClean="0"/>
              <a:t>event.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()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('Click on document')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 to access document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02327" y="1721803"/>
            <a:ext cx="7613073" cy="361207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 dom.html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 Do the following using core Interfaces in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DOM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Pick up all the div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Pick up the element having id “</a:t>
            </a:r>
            <a:r>
              <a:rPr lang="en-US" dirty="0" err="1">
                <a:solidFill>
                  <a:srgbClr val="0070C0"/>
                </a:solidFill>
              </a:rPr>
              <a:t>myelement</a:t>
            </a:r>
            <a:r>
              <a:rPr lang="en-US" dirty="0">
                <a:solidFill>
                  <a:srgbClr val="0070C0"/>
                </a:solidFill>
              </a:rPr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Pick up the div having id “</a:t>
            </a:r>
            <a:r>
              <a:rPr lang="en-US" dirty="0" err="1">
                <a:solidFill>
                  <a:srgbClr val="0070C0"/>
                </a:solidFill>
              </a:rPr>
              <a:t>mydiv</a:t>
            </a:r>
            <a:r>
              <a:rPr lang="en-US" dirty="0">
                <a:solidFill>
                  <a:srgbClr val="0070C0"/>
                </a:solidFill>
              </a:rPr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Pick up all the elements with class “content”.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Create a span </a:t>
            </a:r>
            <a:r>
              <a:rPr lang="en-US" dirty="0">
                <a:solidFill>
                  <a:srgbClr val="0070C0"/>
                </a:solidFill>
              </a:rPr>
              <a:t>element and append inside element having id "</a:t>
            </a:r>
            <a:r>
              <a:rPr lang="en-US" dirty="0" err="1">
                <a:solidFill>
                  <a:srgbClr val="0070C0"/>
                </a:solidFill>
              </a:rPr>
              <a:t>spanparent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Add click listener to </a:t>
            </a:r>
            <a:r>
              <a:rPr lang="en-US" dirty="0" smtClean="0">
                <a:solidFill>
                  <a:srgbClr val="0070C0"/>
                </a:solidFill>
              </a:rPr>
              <a:t>document.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764</Words>
  <Application>Microsoft Office PowerPoint</Application>
  <PresentationFormat>On-screen Show (4:3)</PresentationFormat>
  <Paragraphs>268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jQuery – write less, do more  </vt:lpstr>
      <vt:lpstr>Quick Question</vt:lpstr>
      <vt:lpstr>DOM (Document Object Model)</vt:lpstr>
      <vt:lpstr>How Do I Access the DOM structure with JS?</vt:lpstr>
      <vt:lpstr>Core Interfaces in the DOM</vt:lpstr>
      <vt:lpstr>Core Interfaces in the DOM</vt:lpstr>
      <vt:lpstr>Core Interfaces in the DOM</vt:lpstr>
      <vt:lpstr>Core Interfaces in the DOM</vt:lpstr>
      <vt:lpstr>Lets try to access document elements</vt:lpstr>
      <vt:lpstr>Lets write useful code now</vt:lpstr>
      <vt:lpstr>Question ?</vt:lpstr>
      <vt:lpstr>jQuery</vt:lpstr>
      <vt:lpstr>Including jQuery</vt:lpstr>
      <vt:lpstr>Revisiting that Quick Question … with jQuery</vt:lpstr>
      <vt:lpstr>Accessing Elements - Selectors</vt:lpstr>
      <vt:lpstr>Accessing Elements - Selectors</vt:lpstr>
      <vt:lpstr>Accessing Elements - Selectors</vt:lpstr>
      <vt:lpstr>Program</vt:lpstr>
      <vt:lpstr>Accessing Elements - Selectors</vt:lpstr>
      <vt:lpstr>Program</vt:lpstr>
      <vt:lpstr>Changing Elements</vt:lpstr>
      <vt:lpstr>Changing Elements</vt:lpstr>
      <vt:lpstr>Changing Elements</vt:lpstr>
      <vt:lpstr>Adding and removing elements</vt:lpstr>
      <vt:lpstr>Let’s apply what we have seen so far</vt:lpstr>
      <vt:lpstr>Bibliography, Important Links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Sanket Joshi</cp:lastModifiedBy>
  <cp:revision>350</cp:revision>
  <dcterms:created xsi:type="dcterms:W3CDTF">2009-07-20T04:26:09Z</dcterms:created>
  <dcterms:modified xsi:type="dcterms:W3CDTF">2016-08-01T16:12:26Z</dcterms:modified>
</cp:coreProperties>
</file>