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7" r:id="rId2"/>
    <p:sldId id="292" r:id="rId3"/>
    <p:sldId id="282" r:id="rId4"/>
    <p:sldId id="287" r:id="rId5"/>
    <p:sldId id="293" r:id="rId6"/>
    <p:sldId id="294" r:id="rId7"/>
    <p:sldId id="288" r:id="rId8"/>
    <p:sldId id="295" r:id="rId9"/>
    <p:sldId id="289" r:id="rId10"/>
    <p:sldId id="290" r:id="rId11"/>
    <p:sldId id="291" r:id="rId12"/>
    <p:sldId id="28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7E"/>
    <a:srgbClr val="E46C0A"/>
    <a:srgbClr val="0075B0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 varScale="1">
        <p:scale>
          <a:sx n="70" d="100"/>
          <a:sy n="70" d="100"/>
        </p:scale>
        <p:origin x="-510" y="-9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 cstate="print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9" r:id="rId20"/>
    <p:sldLayoutId id="2147484350" r:id="rId21"/>
    <p:sldLayoutId id="2147484351" r:id="rId22"/>
    <p:sldLayoutId id="2147484354" r:id="rId2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" TargetMode="External"/><Relationship Id="rId2" Type="http://schemas.openxmlformats.org/officeDocument/2006/relationships/hyperlink" Target="https://api.jquery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code.jquery.com/jquery-1.11.3.min.js" TargetMode="External"/><Relationship Id="rId4" Type="http://schemas.openxmlformats.org/officeDocument/2006/relationships/hyperlink" Target="http://code.jquery.com/jquery-1.11.3.j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jQuery – write less, do more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5961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Authored by	</a:t>
            </a:r>
            <a:r>
              <a:rPr lang="en-US" altLang="en-US" dirty="0" smtClean="0">
                <a:solidFill>
                  <a:schemeClr val="bg1"/>
                </a:solidFill>
              </a:rPr>
              <a:t>: Karan D.</a:t>
            </a:r>
            <a:r>
              <a:rPr lang="en-US" altLang="en-US" dirty="0">
                <a:solidFill>
                  <a:schemeClr val="bg1"/>
                </a:solidFill>
              </a:rPr>
              <a:t>	Presented by	</a:t>
            </a:r>
            <a:r>
              <a:rPr lang="en-US" altLang="en-US" dirty="0" smtClean="0">
                <a:solidFill>
                  <a:schemeClr val="bg1"/>
                </a:solidFill>
              </a:rPr>
              <a:t>: Karan D.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.load() vs .ready()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132067"/>
          </a:xfrm>
        </p:spPr>
        <p:txBody>
          <a:bodyPr/>
          <a:lstStyle/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$(document).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ready</a:t>
            </a:r>
            <a:r>
              <a:rPr lang="en-US" sz="1800" dirty="0"/>
              <a:t>(</a:t>
            </a:r>
            <a:r>
              <a:rPr lang="en-US" sz="1800" b="1" dirty="0"/>
              <a:t>function</a:t>
            </a:r>
            <a:r>
              <a:rPr lang="en-US" sz="1800" dirty="0" smtClean="0"/>
              <a:t>() </a:t>
            </a:r>
            <a:r>
              <a:rPr lang="en-US" sz="1800" dirty="0"/>
              <a:t>{</a:t>
            </a:r>
          </a:p>
          <a:p>
            <a:r>
              <a:rPr lang="en-US" sz="1800" dirty="0" smtClean="0"/>
              <a:t>	// Do something once the DOM is ready.</a:t>
            </a:r>
            <a:endParaRPr lang="en-US" sz="1800" dirty="0"/>
          </a:p>
          <a:p>
            <a:r>
              <a:rPr lang="en-US" sz="1800" dirty="0"/>
              <a:t>});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$(window).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load</a:t>
            </a:r>
            <a:r>
              <a:rPr lang="en-US" sz="1800" dirty="0" smtClean="0"/>
              <a:t>(</a:t>
            </a:r>
            <a:r>
              <a:rPr lang="en-US" sz="1800" b="1" dirty="0" smtClean="0"/>
              <a:t>function</a:t>
            </a:r>
            <a:r>
              <a:rPr lang="en-US" sz="1800" dirty="0"/>
              <a:t>() {</a:t>
            </a:r>
          </a:p>
          <a:p>
            <a:r>
              <a:rPr lang="en-US" sz="1800" dirty="0"/>
              <a:t>	// Do </a:t>
            </a:r>
            <a:r>
              <a:rPr lang="en-US" sz="1800" dirty="0" smtClean="0"/>
              <a:t>something … only after images, </a:t>
            </a:r>
            <a:r>
              <a:rPr lang="en-US" sz="1800" dirty="0" err="1" smtClean="0"/>
              <a:t>subframes</a:t>
            </a:r>
            <a:r>
              <a:rPr lang="en-US" sz="1800" dirty="0" smtClean="0"/>
              <a:t> etc. are loaded.</a:t>
            </a:r>
            <a:endParaRPr lang="en-US" sz="1800" dirty="0"/>
          </a:p>
          <a:p>
            <a:r>
              <a:rPr lang="en-US" sz="1800" dirty="0"/>
              <a:t>});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- .ajax()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337165"/>
          </a:xfrm>
        </p:spPr>
        <p:txBody>
          <a:bodyPr/>
          <a:lstStyle/>
          <a:p>
            <a:pPr marL="0" indent="0"/>
            <a:r>
              <a:rPr lang="en-US" dirty="0" smtClean="0"/>
              <a:t>Use of CGI </a:t>
            </a:r>
            <a:r>
              <a:rPr lang="en-US" smtClean="0"/>
              <a:t>and .ajax()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Bibliography, Important Links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jQuery API – All the jQuery documentation you would ever need -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://api.jquery.com/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jQuery CDN – A place to pull various jQuery versions from </a:t>
            </a:r>
            <a:r>
              <a:rPr lang="en-US" sz="1800" dirty="0"/>
              <a:t>- </a:t>
            </a:r>
            <a:r>
              <a:rPr lang="en-US" sz="1800" dirty="0">
                <a:hlinkClick r:id="rId3"/>
              </a:rPr>
              <a:t>http://code.jquery.com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jQuery 1.11.3 – Uncompressed - </a:t>
            </a: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://code.jquery.com/jquery-1.11.3.js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jQuery 1.11.3 – </a:t>
            </a:r>
            <a:r>
              <a:rPr lang="en-US" sz="1800" dirty="0" smtClean="0"/>
              <a:t>Minified - </a:t>
            </a:r>
            <a:r>
              <a:rPr lang="en-US" sz="1800" dirty="0" smtClean="0">
                <a:hlinkClick r:id="rId5"/>
              </a:rPr>
              <a:t>http</a:t>
            </a:r>
            <a:r>
              <a:rPr lang="en-US" sz="1800" dirty="0">
                <a:hlinkClick r:id="rId5"/>
              </a:rPr>
              <a:t>://code.jquery.com/jquery-1.11.3.min.js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98746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What are the different selectors?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ID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Name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Tag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Class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How to use a context?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find </a:t>
            </a:r>
            <a:r>
              <a:rPr lang="en-US" sz="1800" dirty="0" err="1" smtClean="0"/>
              <a:t>vs</a:t>
            </a:r>
            <a:r>
              <a:rPr lang="en-US" sz="1800" dirty="0" smtClean="0"/>
              <a:t> children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How to change things up?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HTML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Input values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Attributes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CSS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How to add/remove elements from the DOM?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Now refer </a:t>
            </a:r>
            <a:r>
              <a:rPr lang="en-US" sz="2000" dirty="0" smtClean="0">
                <a:solidFill>
                  <a:srgbClr val="00547E"/>
                </a:solidFill>
              </a:rPr>
              <a:t>0 – Lookup.html</a:t>
            </a:r>
            <a:r>
              <a:rPr lang="en-US" sz="2000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08172-4FBD-4E30-AF6C-AEA3E3461C4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 with </a:t>
            </a:r>
            <a:r>
              <a:rPr lang="en-US" dirty="0" err="1" smtClean="0"/>
              <a:t>jQuery</a:t>
            </a:r>
            <a:r>
              <a:rPr lang="en-US" dirty="0" smtClean="0"/>
              <a:t> lookups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83323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jQuery</a:t>
            </a:r>
            <a:r>
              <a:rPr lang="en-US" sz="2000" dirty="0" smtClean="0"/>
              <a:t> lookups aren’t magic. It uses native browser lookups where it can.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And when it can’t … it iterates over each and every DOM element based on your context.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getElementbyID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getElementsByName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()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getElementsByClassName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en-US" sz="2000" dirty="0" smtClean="0"/>
              <a:t> all operate on the document object whereas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getElementsByTagName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() </a:t>
            </a:r>
            <a:r>
              <a:rPr lang="en-US" sz="2000" dirty="0" smtClean="0"/>
              <a:t>can be used by any DOM object.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So leverage the tag name lookup with </a:t>
            </a:r>
            <a:r>
              <a:rPr lang="en-US" sz="2000" dirty="0" err="1" smtClean="0"/>
              <a:t>jQuery’s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547E"/>
                </a:solidFill>
              </a:rPr>
              <a:t>.find()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547E"/>
                </a:solidFill>
              </a:rPr>
              <a:t>.children() </a:t>
            </a:r>
            <a:r>
              <a:rPr lang="en-US" sz="2000" dirty="0" smtClean="0"/>
              <a:t>where appropriate.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if jQuery is available on a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567902"/>
          </a:xfrm>
        </p:spPr>
        <p:txBody>
          <a:bodyPr/>
          <a:lstStyle/>
          <a:p>
            <a:pPr marL="400050" lvl="1"/>
            <a:endParaRPr lang="en-US" sz="18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400050" lvl="1"/>
            <a:endParaRPr lang="en-US" sz="18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400050" lvl="1"/>
            <a:endParaRPr lang="en-US" sz="18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400050" lvl="1"/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(!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window.jQuery</a:t>
            </a: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{</a:t>
            </a:r>
          </a:p>
          <a:p>
            <a:pPr marL="400050" lvl="1"/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console.log('jQuery is unavailable!');</a:t>
            </a:r>
          </a:p>
          <a:p>
            <a:pPr marL="400050" lvl="1"/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400050" lvl="1"/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else {</a:t>
            </a:r>
          </a:p>
          <a:p>
            <a:pPr marL="400050" lvl="1"/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console.log('jQuery is available');</a:t>
            </a:r>
          </a:p>
          <a:p>
            <a:pPr marL="400050" lvl="1"/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5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if element is present on a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00050" lvl="1"/>
            <a:endParaRPr lang="en-US" sz="18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/>
            <a:endParaRPr lang="en-US" sz="18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/>
            <a:endParaRPr lang="en-US" sz="18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/>
            <a:r>
              <a:rPr lang="en-US" sz="18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jqelement</a:t>
            </a: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$(“#</a:t>
            </a:r>
            <a:r>
              <a:rPr lang="en-US" sz="1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”);</a:t>
            </a:r>
          </a:p>
          <a:p>
            <a:pPr marL="400050" lvl="1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/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(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jqelement.length</a:t>
            </a: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{</a:t>
            </a:r>
          </a:p>
          <a:p>
            <a:pPr marL="400050" lvl="1"/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console.log(‘Element exists!’);</a:t>
            </a:r>
          </a:p>
          <a:p>
            <a:pPr marL="400050" lvl="1"/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from jQuery object to DOM object, and back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63125" y="1874203"/>
            <a:ext cx="3512321" cy="3459670"/>
          </a:xfrm>
        </p:spPr>
        <p:txBody>
          <a:bodyPr/>
          <a:lstStyle/>
          <a:p>
            <a:pPr marL="0" indent="0"/>
            <a:endParaRPr lang="en-US" sz="16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sz="1600" dirty="0" smtClean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sz="16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sz="1600" dirty="0" smtClean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1800" dirty="0" err="1" smtClean="0">
                <a:solidFill>
                  <a:schemeClr val="tx1"/>
                </a:solidFill>
              </a:rPr>
              <a:t>var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jqdiv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smtClean="0">
                <a:solidFill>
                  <a:schemeClr val="tx1"/>
                </a:solidFill>
              </a:rPr>
              <a:t>$(“#</a:t>
            </a:r>
            <a:r>
              <a:rPr lang="en-US" sz="1800" dirty="0" err="1">
                <a:solidFill>
                  <a:schemeClr val="tx1"/>
                </a:solidFill>
              </a:rPr>
              <a:t>mydiv</a:t>
            </a:r>
            <a:r>
              <a:rPr lang="en-US" sz="1800" dirty="0">
                <a:solidFill>
                  <a:schemeClr val="tx1"/>
                </a:solidFill>
              </a:rPr>
              <a:t>”);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</a:rPr>
              <a:t>		.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</a:rPr>
              <a:t>		.</a:t>
            </a:r>
          </a:p>
          <a:p>
            <a:pPr marL="0" indent="0"/>
            <a:r>
              <a:rPr lang="en-US" sz="1800" dirty="0" err="1">
                <a:solidFill>
                  <a:schemeClr val="tx1"/>
                </a:solidFill>
              </a:rPr>
              <a:t>var</a:t>
            </a:r>
            <a:r>
              <a:rPr lang="en-US" sz="1800" dirty="0">
                <a:solidFill>
                  <a:schemeClr val="tx1"/>
                </a:solidFill>
              </a:rPr>
              <a:t> div = </a:t>
            </a:r>
            <a:r>
              <a:rPr lang="en-US" sz="1800" dirty="0" err="1">
                <a:solidFill>
                  <a:schemeClr val="tx1"/>
                </a:solidFill>
              </a:rPr>
              <a:t>jqdiv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.get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(0)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375447" y="1874203"/>
            <a:ext cx="4768553" cy="361207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sz="1600" dirty="0" smtClean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sz="16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sz="1600" dirty="0" smtClean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sz="16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1800" dirty="0" err="1">
                <a:solidFill>
                  <a:schemeClr val="tx1"/>
                </a:solidFill>
              </a:rPr>
              <a:t>var</a:t>
            </a:r>
            <a:r>
              <a:rPr lang="en-US" sz="1800" dirty="0">
                <a:solidFill>
                  <a:schemeClr val="tx1"/>
                </a:solidFill>
              </a:rPr>
              <a:t> div = </a:t>
            </a:r>
            <a:r>
              <a:rPr lang="en-US" sz="1800" dirty="0" err="1">
                <a:solidFill>
                  <a:schemeClr val="tx1"/>
                </a:solidFill>
              </a:rPr>
              <a:t>document.getElementById</a:t>
            </a:r>
            <a:r>
              <a:rPr lang="en-US" sz="1800" dirty="0">
                <a:solidFill>
                  <a:schemeClr val="tx1"/>
                </a:solidFill>
              </a:rPr>
              <a:t>(“</a:t>
            </a:r>
            <a:r>
              <a:rPr lang="en-US" sz="1800" dirty="0" err="1">
                <a:solidFill>
                  <a:schemeClr val="tx1"/>
                </a:solidFill>
              </a:rPr>
              <a:t>mydiv</a:t>
            </a:r>
            <a:r>
              <a:rPr lang="en-US" sz="1800" dirty="0">
                <a:solidFill>
                  <a:schemeClr val="tx1"/>
                </a:solidFill>
              </a:rPr>
              <a:t>”);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</a:rPr>
              <a:t>		.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</a:rPr>
              <a:t>		.</a:t>
            </a:r>
          </a:p>
          <a:p>
            <a:pPr marL="0" indent="0"/>
            <a:r>
              <a:rPr lang="en-US" sz="1800" dirty="0" err="1">
                <a:solidFill>
                  <a:schemeClr val="tx1"/>
                </a:solidFill>
              </a:rPr>
              <a:t>var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jqdiv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smtClean="0">
                <a:solidFill>
                  <a:schemeClr val="tx1"/>
                </a:solidFill>
              </a:rPr>
              <a:t>$(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div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83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- .</a:t>
            </a:r>
            <a:r>
              <a:rPr lang="en-US" dirty="0" err="1" smtClean="0"/>
              <a:t>attr</a:t>
            </a:r>
            <a:r>
              <a:rPr lang="en-US" dirty="0"/>
              <a:t>() </a:t>
            </a:r>
            <a:r>
              <a:rPr lang="en-US" dirty="0" smtClean="0"/>
              <a:t>vs .data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318872" cy="3612070"/>
          </a:xfrm>
        </p:spPr>
        <p:txBody>
          <a:bodyPr/>
          <a:lstStyle/>
          <a:p>
            <a:pPr marL="0" indent="0"/>
            <a:endParaRPr lang="en-US" sz="1800" dirty="0" smtClean="0"/>
          </a:p>
          <a:p>
            <a:pPr marL="0" indent="0"/>
            <a:endParaRPr lang="en-US" sz="1800" dirty="0" smtClean="0"/>
          </a:p>
          <a:p>
            <a:pPr marL="0" indent="0"/>
            <a:r>
              <a:rPr lang="en-US" sz="1800" dirty="0" smtClean="0"/>
              <a:t>$(‘</a:t>
            </a:r>
            <a:r>
              <a:rPr lang="en-US" sz="1800" dirty="0" err="1"/>
              <a:t>myinput</a:t>
            </a:r>
            <a:r>
              <a:rPr lang="en-US" sz="1800" dirty="0"/>
              <a:t>’).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attr</a:t>
            </a:r>
            <a:r>
              <a:rPr lang="en-US" sz="1800" dirty="0" smtClean="0"/>
              <a:t>(‘title’);</a:t>
            </a:r>
            <a:endParaRPr lang="en-US" sz="1800" dirty="0"/>
          </a:p>
          <a:p>
            <a:pPr marL="0" indent="0"/>
            <a:r>
              <a:rPr lang="en-US" sz="1800" dirty="0" smtClean="0"/>
              <a:t>$(‘</a:t>
            </a:r>
            <a:r>
              <a:rPr lang="en-US" sz="1800" dirty="0" err="1"/>
              <a:t>myinput</a:t>
            </a:r>
            <a:r>
              <a:rPr lang="en-US" sz="1800" dirty="0"/>
              <a:t>’).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data</a:t>
            </a:r>
            <a:r>
              <a:rPr lang="en-US" sz="1800" dirty="0"/>
              <a:t>(‘</a:t>
            </a:r>
            <a:r>
              <a:rPr lang="en-US" sz="1800" dirty="0" err="1"/>
              <a:t>previousvalue</a:t>
            </a:r>
            <a:r>
              <a:rPr lang="en-US" sz="1800" dirty="0"/>
              <a:t>’);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 smtClean="0"/>
              <a:t>$(‘</a:t>
            </a:r>
            <a:r>
              <a:rPr lang="en-US" sz="1800" dirty="0" err="1"/>
              <a:t>myinput</a:t>
            </a:r>
            <a:r>
              <a:rPr lang="en-US" sz="1800" dirty="0"/>
              <a:t>’).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attr</a:t>
            </a:r>
            <a:r>
              <a:rPr lang="en-US" sz="1800" dirty="0" smtClean="0"/>
              <a:t>(‘title’, ‘Enter a number’);</a:t>
            </a:r>
            <a:endParaRPr lang="en-US" sz="1800" dirty="0"/>
          </a:p>
          <a:p>
            <a:pPr marL="0" indent="0"/>
            <a:r>
              <a:rPr lang="en-US" sz="1800" dirty="0" smtClean="0"/>
              <a:t>$(‘</a:t>
            </a:r>
            <a:r>
              <a:rPr lang="en-US" sz="1800" dirty="0" err="1"/>
              <a:t>myinput</a:t>
            </a:r>
            <a:r>
              <a:rPr lang="en-US" sz="1800" dirty="0"/>
              <a:t>’).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data</a:t>
            </a:r>
            <a:r>
              <a:rPr lang="en-US" sz="1800" dirty="0"/>
              <a:t>(‘</a:t>
            </a:r>
            <a:r>
              <a:rPr lang="en-US" sz="1800" dirty="0" err="1"/>
              <a:t>previousvalue</a:t>
            </a:r>
            <a:r>
              <a:rPr lang="en-US" sz="1800" dirty="0"/>
              <a:t>’, ‘123’);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// aatrvsdata.html</a:t>
            </a:r>
          </a:p>
          <a:p>
            <a:endParaRPr lang="en-US" sz="1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.</a:t>
            </a:r>
            <a:r>
              <a:rPr lang="en-US" sz="1800" dirty="0" err="1" smtClean="0">
                <a:solidFill>
                  <a:srgbClr val="0070C0"/>
                </a:solidFill>
              </a:rPr>
              <a:t>attr</a:t>
            </a:r>
            <a:r>
              <a:rPr lang="en-US" sz="1800" dirty="0" smtClean="0">
                <a:solidFill>
                  <a:srgbClr val="0070C0"/>
                </a:solidFill>
              </a:rPr>
              <a:t>() </a:t>
            </a:r>
            <a:r>
              <a:rPr lang="en-US" sz="1800" dirty="0">
                <a:solidFill>
                  <a:srgbClr val="0070C0"/>
                </a:solidFill>
              </a:rPr>
              <a:t>can </a:t>
            </a:r>
            <a:r>
              <a:rPr lang="en-US" sz="1800" dirty="0" smtClean="0">
                <a:solidFill>
                  <a:srgbClr val="0070C0"/>
                </a:solidFill>
              </a:rPr>
              <a:t>store/retrieve  </a:t>
            </a:r>
            <a:r>
              <a:rPr lang="en-US" sz="1800" dirty="0">
                <a:solidFill>
                  <a:srgbClr val="0070C0"/>
                </a:solidFill>
              </a:rPr>
              <a:t>data from actual markup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.data() is used to </a:t>
            </a:r>
            <a:r>
              <a:rPr lang="en-US" sz="1800" dirty="0">
                <a:solidFill>
                  <a:srgbClr val="0070C0"/>
                </a:solidFill>
              </a:rPr>
              <a:t>store/retrieve </a:t>
            </a:r>
            <a:r>
              <a:rPr lang="en-US" sz="1800" dirty="0" smtClean="0">
                <a:solidFill>
                  <a:srgbClr val="0070C0"/>
                </a:solidFill>
              </a:rPr>
              <a:t>information </a:t>
            </a:r>
            <a:r>
              <a:rPr lang="en-US" sz="1800" dirty="0" smtClean="0">
                <a:solidFill>
                  <a:srgbClr val="0070C0"/>
                </a:solidFill>
              </a:rPr>
              <a:t>on </a:t>
            </a:r>
            <a:r>
              <a:rPr lang="en-US" sz="1800" dirty="0" smtClean="0">
                <a:solidFill>
                  <a:srgbClr val="0070C0"/>
                </a:solidFill>
              </a:rPr>
              <a:t>corresponding </a:t>
            </a:r>
            <a:r>
              <a:rPr lang="en-US" sz="1800" dirty="0">
                <a:solidFill>
                  <a:srgbClr val="0070C0"/>
                </a:solidFill>
              </a:rPr>
              <a:t>jQuery</a:t>
            </a:r>
            <a:r>
              <a:rPr lang="en-US" sz="1800" dirty="0" smtClean="0">
                <a:solidFill>
                  <a:srgbClr val="0070C0"/>
                </a:solidFill>
              </a:rPr>
              <a:t> object 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5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- .on() and .trigger()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226070"/>
          </a:xfrm>
        </p:spPr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$( </a:t>
            </a:r>
            <a:r>
              <a:rPr lang="en-US" sz="1800" dirty="0"/>
              <a:t>"#</a:t>
            </a:r>
            <a:r>
              <a:rPr lang="en-US" sz="1800" dirty="0" err="1"/>
              <a:t>dataTable</a:t>
            </a:r>
            <a:r>
              <a:rPr lang="en-US" sz="1800" dirty="0"/>
              <a:t> </a:t>
            </a:r>
            <a:r>
              <a:rPr lang="en-US" sz="1800" dirty="0" err="1"/>
              <a:t>tbody</a:t>
            </a:r>
            <a:r>
              <a:rPr lang="en-US" sz="1800" dirty="0"/>
              <a:t> </a:t>
            </a:r>
            <a:r>
              <a:rPr lang="en-US" sz="1800" dirty="0" err="1"/>
              <a:t>tr</a:t>
            </a:r>
            <a:r>
              <a:rPr lang="en-US" sz="1800" dirty="0"/>
              <a:t>" ).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on</a:t>
            </a:r>
            <a:r>
              <a:rPr lang="en-US" sz="1800" dirty="0"/>
              <a:t>( "click", </a:t>
            </a:r>
            <a:r>
              <a:rPr lang="en-US" sz="1800" b="1" dirty="0"/>
              <a:t>function</a:t>
            </a:r>
            <a:r>
              <a:rPr lang="en-US" sz="1800" dirty="0"/>
              <a:t>() {</a:t>
            </a:r>
          </a:p>
          <a:p>
            <a:r>
              <a:rPr lang="en-US" sz="1800" dirty="0" smtClean="0"/>
              <a:t>	console.log(‘Click </a:t>
            </a:r>
            <a:r>
              <a:rPr lang="en-US" sz="1800" dirty="0" err="1" smtClean="0"/>
              <a:t>triggerred</a:t>
            </a:r>
            <a:r>
              <a:rPr lang="en-US" sz="1800" dirty="0" smtClean="0"/>
              <a:t> on row’);</a:t>
            </a:r>
            <a:endParaRPr lang="en-US" sz="1800" dirty="0"/>
          </a:p>
          <a:p>
            <a:r>
              <a:rPr lang="en-US" sz="1800" dirty="0"/>
              <a:t>});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$(“</a:t>
            </a:r>
            <a:r>
              <a:rPr lang="en-US" sz="1800" dirty="0" err="1" smtClean="0"/>
              <a:t>tr</a:t>
            </a:r>
            <a:r>
              <a:rPr lang="en-US" sz="1800" dirty="0" smtClean="0"/>
              <a:t>”).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trigger</a:t>
            </a:r>
            <a:r>
              <a:rPr lang="en-US" sz="1800" dirty="0" smtClean="0"/>
              <a:t>(‘click’);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375</Words>
  <Application>Microsoft Office PowerPoint</Application>
  <PresentationFormat>On-screen Show (4:3)</PresentationFormat>
  <Paragraphs>117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jQuery – write less, do more  </vt:lpstr>
      <vt:lpstr>Quick Recap</vt:lpstr>
      <vt:lpstr>Careful with jQuery lookups</vt:lpstr>
      <vt:lpstr>Check if jQuery is available on a page</vt:lpstr>
      <vt:lpstr>Check if element is present on a page</vt:lpstr>
      <vt:lpstr>Go from jQuery object to DOM object, and back</vt:lpstr>
      <vt:lpstr>Attributes - .attr() vs .data()</vt:lpstr>
      <vt:lpstr>Program</vt:lpstr>
      <vt:lpstr>Events - .on() and .trigger()</vt:lpstr>
      <vt:lpstr>.load() vs .ready()</vt:lpstr>
      <vt:lpstr>AJAX - .ajax()</vt:lpstr>
      <vt:lpstr>Bibliography, Important Links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Sanket Joshi</cp:lastModifiedBy>
  <cp:revision>384</cp:revision>
  <dcterms:created xsi:type="dcterms:W3CDTF">2009-07-20T04:26:09Z</dcterms:created>
  <dcterms:modified xsi:type="dcterms:W3CDTF">2016-06-08T10:26:24Z</dcterms:modified>
</cp:coreProperties>
</file>