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5" r:id="rId14"/>
    <p:sldId id="366" r:id="rId15"/>
    <p:sldId id="367" r:id="rId16"/>
    <p:sldId id="368" r:id="rId17"/>
    <p:sldId id="3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62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5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7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69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6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8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1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0" r:id="rId6"/>
    <p:sldLayoutId id="2147483706" r:id="rId7"/>
    <p:sldLayoutId id="2147483707" r:id="rId8"/>
    <p:sldLayoutId id="2147483708" r:id="rId9"/>
    <p:sldLayoutId id="2147483709" r:id="rId10"/>
    <p:sldLayoutId id="214748371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534BA-CFBD-6E17-167C-BADFD732F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561" y="1066800"/>
            <a:ext cx="3931320" cy="2267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693" algn="ctr">
              <a:lnSpc>
                <a:spcPct val="100000"/>
              </a:lnSpc>
            </a:pPr>
            <a:r>
              <a:rPr lang="en-US" sz="22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Load Balancer</a:t>
            </a:r>
          </a:p>
          <a:p>
            <a:pPr algn="ctr">
              <a:lnSpc>
                <a:spcPct val="100000"/>
              </a:lnSpc>
            </a:pPr>
            <a:r>
              <a:rPr lang="en-US" sz="22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Deliver high availability and network performance to your apps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0512" y="136143"/>
            <a:ext cx="434848" cy="4328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0857" y="1276265"/>
            <a:ext cx="6226387" cy="386242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Enables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host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manage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web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applications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47"/>
              </a:spcBef>
              <a:buClr>
                <a:srgbClr val="006FC0"/>
              </a:buClr>
              <a:buFont typeface="Segoe UI Symbol"/>
              <a:buChar char="⮚"/>
            </a:pP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Platform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(PaaS)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environment</a:t>
            </a:r>
            <a:endParaRPr sz="1333">
              <a:latin typeface="Trebuchet MS"/>
              <a:cs typeface="Trebuchet MS"/>
            </a:endParaRPr>
          </a:p>
          <a:p>
            <a:pPr marL="1134505" lvl="1" indent="-508834">
              <a:spcBef>
                <a:spcPts val="8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Focus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business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value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logic</a:t>
            </a:r>
            <a:endParaRPr sz="1333">
              <a:latin typeface="Trebuchet MS"/>
              <a:cs typeface="Trebuchet MS"/>
            </a:endParaRPr>
          </a:p>
          <a:p>
            <a:pPr marL="1134505" lvl="1" indent="-508834">
              <a:spcBef>
                <a:spcPts val="8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handles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infrastructure</a:t>
            </a:r>
            <a:endParaRPr sz="1333">
              <a:latin typeface="Trebuchet MS"/>
              <a:cs typeface="Trebuchet MS"/>
            </a:endParaRPr>
          </a:p>
          <a:p>
            <a:pPr marL="1134505" lvl="1" indent="-508834">
              <a:spcBef>
                <a:spcPts val="8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Automatic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scaling</a:t>
            </a:r>
            <a:r>
              <a:rPr sz="1333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high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53"/>
              </a:spcBef>
              <a:buClr>
                <a:srgbClr val="006FC0"/>
              </a:buClr>
              <a:buFont typeface="Segoe UI Symbol"/>
              <a:buChar char="⮚"/>
            </a:pPr>
            <a:endParaRPr sz="1333">
              <a:latin typeface="Trebuchet MS"/>
              <a:cs typeface="Trebuchet MS"/>
            </a:endParaRPr>
          </a:p>
          <a:p>
            <a:pPr marL="524920" indent="-507987"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Programming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language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choice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53"/>
              </a:spcBef>
              <a:buClr>
                <a:srgbClr val="006FC0"/>
              </a:buClr>
              <a:buFont typeface="Segoe UI Symbol"/>
              <a:buChar char="⮚"/>
            </a:pPr>
            <a:endParaRPr sz="1333">
              <a:latin typeface="Trebuchet MS"/>
              <a:cs typeface="Trebuchet MS"/>
            </a:endParaRPr>
          </a:p>
          <a:p>
            <a:pPr marL="524920" indent="-507987"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Supports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Windows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Linux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53"/>
              </a:spcBef>
              <a:buClr>
                <a:srgbClr val="006FC0"/>
              </a:buClr>
              <a:buFont typeface="Segoe UI Symbol"/>
              <a:buChar char="⮚"/>
            </a:pPr>
            <a:endParaRPr sz="1333">
              <a:latin typeface="Trebuchet MS"/>
              <a:cs typeface="Trebuchet MS"/>
            </a:endParaRPr>
          </a:p>
          <a:p>
            <a:pPr marL="524920" indent="-507987"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Automated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deployments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GitHub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00" dirty="0">
                <a:solidFill>
                  <a:srgbClr val="006FC0"/>
                </a:solidFill>
                <a:latin typeface="Trebuchet MS"/>
                <a:cs typeface="Trebuchet MS"/>
              </a:rPr>
              <a:t>DevOps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53"/>
              </a:spcBef>
              <a:buClr>
                <a:srgbClr val="006FC0"/>
              </a:buClr>
              <a:buFont typeface="Segoe UI Symbol"/>
              <a:buChar char="⮚"/>
            </a:pPr>
            <a:endParaRPr sz="1333">
              <a:latin typeface="Trebuchet MS"/>
              <a:cs typeface="Trebuchet MS"/>
            </a:endParaRPr>
          </a:p>
          <a:p>
            <a:pPr marL="524920" indent="-507987"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Pay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only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compute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app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uses</a:t>
            </a:r>
            <a:endParaRPr sz="1333">
              <a:latin typeface="Trebuchet MS"/>
              <a:cs typeface="Trebuchet MS"/>
            </a:endParaRPr>
          </a:p>
          <a:p>
            <a:pPr marL="1134505" lvl="1" indent="-508834">
              <a:spcBef>
                <a:spcPts val="8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127" dirty="0">
                <a:solidFill>
                  <a:srgbClr val="006FC0"/>
                </a:solidFill>
                <a:latin typeface="Trebuchet MS"/>
                <a:cs typeface="Trebuchet MS"/>
              </a:rPr>
              <a:t>App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plan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determines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how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much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hardware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devoted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endParaRPr sz="1333">
              <a:latin typeface="Trebuchet MS"/>
              <a:cs typeface="Trebuchet MS"/>
            </a:endParaRPr>
          </a:p>
          <a:p>
            <a:pPr marL="1134505">
              <a:spcBef>
                <a:spcPts val="800"/>
              </a:spcBef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application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3708" y="101959"/>
            <a:ext cx="5251027" cy="551498"/>
          </a:xfrm>
          <a:prstGeom prst="rect">
            <a:avLst/>
          </a:prstGeom>
        </p:spPr>
        <p:txBody>
          <a:bodyPr vert="horz" wrap="square" lIns="0" tIns="17780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674776" algn="l"/>
                <a:tab pos="5233116" algn="l"/>
              </a:tabLst>
            </a:pPr>
            <a:r>
              <a:rPr sz="3467" u="heavy" spc="5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</a:t>
            </a:r>
            <a:r>
              <a:rPr sz="3467" u="heavy" spc="-36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Azure</a:t>
            </a:r>
            <a:r>
              <a:rPr sz="3467" u="heavy" spc="-29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5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App</a:t>
            </a:r>
            <a:r>
              <a:rPr sz="3467" u="heavy" spc="38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35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Service	</a:t>
            </a:r>
            <a:endParaRPr sz="346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767" y="869493"/>
            <a:ext cx="10356427" cy="581825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24920" indent="-507987">
              <a:spcBef>
                <a:spcPts val="66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67" spc="127" dirty="0">
                <a:solidFill>
                  <a:srgbClr val="006FC0"/>
                </a:solidFill>
                <a:latin typeface="Trebuchet MS"/>
                <a:cs typeface="Trebuchet MS"/>
              </a:rPr>
              <a:t>Web</a:t>
            </a:r>
            <a:r>
              <a:rPr sz="1467" spc="-1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93" dirty="0">
                <a:solidFill>
                  <a:srgbClr val="006FC0"/>
                </a:solidFill>
                <a:latin typeface="Trebuchet MS"/>
                <a:cs typeface="Trebuchet MS"/>
              </a:rPr>
              <a:t>apps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527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Full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support</a:t>
            </a:r>
            <a:r>
              <a:rPr sz="1467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hosting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websites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web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applications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527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Language: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ASP.NET,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27" dirty="0">
                <a:solidFill>
                  <a:srgbClr val="006FC0"/>
                </a:solidFill>
                <a:latin typeface="Trebuchet MS"/>
                <a:cs typeface="Trebuchet MS"/>
              </a:rPr>
              <a:t>ASP.NET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Core,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dirty="0">
                <a:solidFill>
                  <a:srgbClr val="006FC0"/>
                </a:solidFill>
                <a:latin typeface="Trebuchet MS"/>
                <a:cs typeface="Trebuchet MS"/>
              </a:rPr>
              <a:t>Java,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Ruby,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3" dirty="0">
                <a:solidFill>
                  <a:srgbClr val="006FC0"/>
                </a:solidFill>
                <a:latin typeface="Trebuchet MS"/>
                <a:cs typeface="Trebuchet MS"/>
              </a:rPr>
              <a:t>Node.js,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PHP,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Python.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545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Operating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System: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93" dirty="0">
                <a:solidFill>
                  <a:srgbClr val="006FC0"/>
                </a:solidFill>
                <a:latin typeface="Trebuchet MS"/>
                <a:cs typeface="Trebuchet MS"/>
              </a:rPr>
              <a:t>Windows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Linux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527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127" dirty="0">
                <a:solidFill>
                  <a:srgbClr val="006FC0"/>
                </a:solidFill>
                <a:latin typeface="Trebuchet MS"/>
                <a:cs typeface="Trebuchet MS"/>
              </a:rPr>
              <a:t>Web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93" dirty="0">
                <a:solidFill>
                  <a:srgbClr val="006FC0"/>
                </a:solidFill>
                <a:latin typeface="Trebuchet MS"/>
                <a:cs typeface="Trebuchet MS"/>
              </a:rPr>
              <a:t>apps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containers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host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existing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container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images.</a:t>
            </a:r>
            <a:endParaRPr sz="1467">
              <a:latin typeface="Trebuchet MS"/>
              <a:cs typeface="Trebuchet MS"/>
            </a:endParaRPr>
          </a:p>
          <a:p>
            <a:pPr marL="524920" indent="-507987">
              <a:spcBef>
                <a:spcPts val="5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67" spc="22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PI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67" spc="107" dirty="0">
                <a:solidFill>
                  <a:srgbClr val="006FC0"/>
                </a:solidFill>
                <a:latin typeface="Trebuchet MS"/>
                <a:cs typeface="Trebuchet MS"/>
              </a:rPr>
              <a:t>pps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540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Bui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ld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467" spc="152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467" spc="20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based</a:t>
            </a:r>
            <a:r>
              <a:rPr sz="1467" spc="-10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web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2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67" spc="93" dirty="0">
                <a:solidFill>
                  <a:srgbClr val="006FC0"/>
                </a:solidFill>
                <a:latin typeface="Trebuchet MS"/>
                <a:cs typeface="Trebuchet MS"/>
              </a:rPr>
              <a:t>PIs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527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Choice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language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framework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533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100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consumed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467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any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93" dirty="0">
                <a:solidFill>
                  <a:srgbClr val="006FC0"/>
                </a:solidFill>
                <a:latin typeface="Trebuchet MS"/>
                <a:cs typeface="Trebuchet MS"/>
              </a:rPr>
              <a:t>HTTP-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93" dirty="0">
                <a:solidFill>
                  <a:srgbClr val="006FC0"/>
                </a:solidFill>
                <a:latin typeface="Trebuchet MS"/>
                <a:cs typeface="Trebuchet MS"/>
              </a:rPr>
              <a:t>HTTPS-based</a:t>
            </a:r>
            <a:r>
              <a:rPr sz="1467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-20" dirty="0">
                <a:solidFill>
                  <a:srgbClr val="006FC0"/>
                </a:solidFill>
                <a:latin typeface="Trebuchet MS"/>
                <a:cs typeface="Trebuchet MS"/>
              </a:rPr>
              <a:t>client.</a:t>
            </a:r>
            <a:endParaRPr sz="1467">
              <a:latin typeface="Trebuchet MS"/>
              <a:cs typeface="Trebuchet MS"/>
            </a:endParaRPr>
          </a:p>
          <a:p>
            <a:pPr marL="524920" indent="-507987">
              <a:spcBef>
                <a:spcPts val="545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67" spc="100" dirty="0">
                <a:solidFill>
                  <a:srgbClr val="006FC0"/>
                </a:solidFill>
                <a:latin typeface="Trebuchet MS"/>
                <a:cs typeface="Trebuchet MS"/>
              </a:rPr>
              <a:t>WebJobs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527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127" dirty="0">
                <a:solidFill>
                  <a:srgbClr val="006FC0"/>
                </a:solidFill>
                <a:latin typeface="Trebuchet MS"/>
                <a:cs typeface="Trebuchet MS"/>
              </a:rPr>
              <a:t>Run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program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(.exe,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dirty="0">
                <a:solidFill>
                  <a:srgbClr val="006FC0"/>
                </a:solidFill>
                <a:latin typeface="Trebuchet MS"/>
                <a:cs typeface="Trebuchet MS"/>
              </a:rPr>
              <a:t>Java,</a:t>
            </a:r>
            <a:r>
              <a:rPr sz="1467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PHP,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Python,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Node.js)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527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127" dirty="0">
                <a:solidFill>
                  <a:srgbClr val="006FC0"/>
                </a:solidFill>
                <a:latin typeface="Trebuchet MS"/>
                <a:cs typeface="Trebuchet MS"/>
              </a:rPr>
              <a:t>Run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7" dirty="0">
                <a:solidFill>
                  <a:srgbClr val="006FC0"/>
                </a:solidFill>
                <a:latin typeface="Trebuchet MS"/>
                <a:cs typeface="Trebuchet MS"/>
              </a:rPr>
              <a:t>script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-20" dirty="0">
                <a:solidFill>
                  <a:srgbClr val="006FC0"/>
                </a:solidFill>
                <a:latin typeface="Trebuchet MS"/>
                <a:cs typeface="Trebuchet MS"/>
              </a:rPr>
              <a:t>(.cmd,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-33" dirty="0">
                <a:solidFill>
                  <a:srgbClr val="006FC0"/>
                </a:solidFill>
                <a:latin typeface="Trebuchet MS"/>
                <a:cs typeface="Trebuchet MS"/>
              </a:rPr>
              <a:t>.bat,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PowerShell,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Bash)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545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9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scheduled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run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by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trigger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527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Often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used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run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background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tasks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part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application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3" dirty="0">
                <a:solidFill>
                  <a:srgbClr val="006FC0"/>
                </a:solidFill>
                <a:latin typeface="Trebuchet MS"/>
                <a:cs typeface="Trebuchet MS"/>
              </a:rPr>
              <a:t>logic.</a:t>
            </a:r>
            <a:endParaRPr sz="1467">
              <a:latin typeface="Trebuchet MS"/>
              <a:cs typeface="Trebuchet MS"/>
            </a:endParaRPr>
          </a:p>
          <a:p>
            <a:pPr marL="524920" indent="-507987">
              <a:spcBef>
                <a:spcPts val="5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Mobile</a:t>
            </a:r>
            <a:r>
              <a:rPr sz="1467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93" dirty="0">
                <a:solidFill>
                  <a:srgbClr val="006FC0"/>
                </a:solidFill>
                <a:latin typeface="Trebuchet MS"/>
                <a:cs typeface="Trebuchet MS"/>
              </a:rPr>
              <a:t>apps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540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Quickly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build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back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end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13" dirty="0">
                <a:solidFill>
                  <a:srgbClr val="006FC0"/>
                </a:solidFill>
                <a:latin typeface="Trebuchet MS"/>
                <a:cs typeface="Trebuchet MS"/>
              </a:rPr>
              <a:t>iOS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Android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93" dirty="0">
                <a:solidFill>
                  <a:srgbClr val="006FC0"/>
                </a:solidFill>
                <a:latin typeface="Trebuchet MS"/>
                <a:cs typeface="Trebuchet MS"/>
              </a:rPr>
              <a:t>apps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527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Store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mobile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93" dirty="0">
                <a:solidFill>
                  <a:srgbClr val="006FC0"/>
                </a:solidFill>
                <a:latin typeface="Trebuchet MS"/>
                <a:cs typeface="Trebuchet MS"/>
              </a:rPr>
              <a:t>app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cloud-based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67" dirty="0">
                <a:solidFill>
                  <a:srgbClr val="006FC0"/>
                </a:solidFill>
                <a:latin typeface="Trebuchet MS"/>
                <a:cs typeface="Trebuchet MS"/>
              </a:rPr>
              <a:t>SQL</a:t>
            </a:r>
            <a:r>
              <a:rPr sz="1467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database.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533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Authenticate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customers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against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00" dirty="0">
                <a:solidFill>
                  <a:srgbClr val="006FC0"/>
                </a:solidFill>
                <a:latin typeface="Trebuchet MS"/>
                <a:cs typeface="Trebuchet MS"/>
              </a:rPr>
              <a:t>common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social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7" dirty="0">
                <a:solidFill>
                  <a:srgbClr val="006FC0"/>
                </a:solidFill>
                <a:latin typeface="Trebuchet MS"/>
                <a:cs typeface="Trebuchet MS"/>
              </a:rPr>
              <a:t>providers,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such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60" dirty="0">
                <a:solidFill>
                  <a:srgbClr val="006FC0"/>
                </a:solidFill>
                <a:latin typeface="Trebuchet MS"/>
                <a:cs typeface="Trebuchet MS"/>
              </a:rPr>
              <a:t>MSA,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Google,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-20" dirty="0">
                <a:solidFill>
                  <a:srgbClr val="006FC0"/>
                </a:solidFill>
                <a:latin typeface="Trebuchet MS"/>
                <a:cs typeface="Trebuchet MS"/>
              </a:rPr>
              <a:t>Twitter,</a:t>
            </a:r>
            <a:r>
              <a:rPr sz="1467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Facebook.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545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107" dirty="0">
                <a:solidFill>
                  <a:srgbClr val="006FC0"/>
                </a:solidFill>
                <a:latin typeface="Trebuchet MS"/>
                <a:cs typeface="Trebuchet MS"/>
              </a:rPr>
              <a:t>Send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00" dirty="0">
                <a:solidFill>
                  <a:srgbClr val="006FC0"/>
                </a:solidFill>
                <a:latin typeface="Trebuchet MS"/>
                <a:cs typeface="Trebuchet MS"/>
              </a:rPr>
              <a:t>push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notifications.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527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Execute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custom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back-end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logic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33" dirty="0">
                <a:solidFill>
                  <a:srgbClr val="006FC0"/>
                </a:solidFill>
                <a:latin typeface="Trebuchet MS"/>
                <a:cs typeface="Trebuchet MS"/>
              </a:rPr>
              <a:t>C#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3" dirty="0">
                <a:solidFill>
                  <a:srgbClr val="006FC0"/>
                </a:solidFill>
                <a:latin typeface="Trebuchet MS"/>
                <a:cs typeface="Trebuchet MS"/>
              </a:rPr>
              <a:t>Node.js.</a:t>
            </a:r>
            <a:endParaRPr sz="1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3708" y="101959"/>
            <a:ext cx="5251027" cy="551498"/>
          </a:xfrm>
          <a:prstGeom prst="rect">
            <a:avLst/>
          </a:prstGeom>
        </p:spPr>
        <p:txBody>
          <a:bodyPr vert="horz" wrap="square" lIns="0" tIns="17780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5233116" algn="l"/>
              </a:tabLst>
            </a:pPr>
            <a:r>
              <a:rPr sz="3467" u="heavy" spc="5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44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339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Types</a:t>
            </a:r>
            <a:r>
              <a:rPr sz="3467" u="heavy" spc="39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56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of</a:t>
            </a:r>
            <a:r>
              <a:rPr sz="3467" u="heavy" spc="-3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43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app</a:t>
            </a:r>
            <a:r>
              <a:rPr sz="3467" u="heavy" spc="40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38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services	</a:t>
            </a:r>
            <a:endParaRPr sz="3467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3655" y="2047328"/>
            <a:ext cx="2143696" cy="21456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0117" y="2489990"/>
            <a:ext cx="5181254" cy="1178955"/>
          </a:xfrm>
          <a:prstGeom prst="rect">
            <a:avLst/>
          </a:prstGeom>
        </p:spPr>
        <p:txBody>
          <a:bodyPr vert="horz" wrap="square" lIns="0" tIns="334433" rIns="0" bIns="0" rtlCol="0" anchor="b">
            <a:spAutoFit/>
          </a:bodyPr>
          <a:lstStyle/>
          <a:p>
            <a:pPr marL="707796">
              <a:lnSpc>
                <a:spcPct val="100000"/>
              </a:lnSpc>
              <a:spcBef>
                <a:spcPts val="2633"/>
              </a:spcBef>
            </a:pPr>
            <a:r>
              <a:rPr lang="en-US" spc="-260" dirty="0"/>
              <a:t>              </a:t>
            </a:r>
            <a:r>
              <a:rPr spc="-260" dirty="0"/>
              <a:t>Containers</a:t>
            </a:r>
          </a:p>
          <a:p>
            <a:pPr marL="16933">
              <a:lnSpc>
                <a:spcPct val="100000"/>
              </a:lnSpc>
              <a:spcBef>
                <a:spcPts val="833"/>
              </a:spcBef>
            </a:pPr>
            <a:r>
              <a:rPr sz="1600" spc="-107" dirty="0">
                <a:latin typeface="Verdana"/>
                <a:cs typeface="Verdana"/>
              </a:rPr>
              <a:t>Wrap</a:t>
            </a:r>
            <a:r>
              <a:rPr sz="1600" spc="-147" dirty="0">
                <a:latin typeface="Verdana"/>
                <a:cs typeface="Verdana"/>
              </a:rPr>
              <a:t> </a:t>
            </a:r>
            <a:r>
              <a:rPr sz="1600" spc="-113" dirty="0">
                <a:latin typeface="Verdana"/>
                <a:cs typeface="Verdana"/>
              </a:rPr>
              <a:t>up</a:t>
            </a:r>
            <a:r>
              <a:rPr sz="1600" spc="-167" dirty="0">
                <a:latin typeface="Verdana"/>
                <a:cs typeface="Verdana"/>
              </a:rPr>
              <a:t> </a:t>
            </a:r>
            <a:r>
              <a:rPr sz="1600" spc="-133" dirty="0">
                <a:latin typeface="Verdana"/>
                <a:cs typeface="Verdana"/>
              </a:rPr>
              <a:t>an</a:t>
            </a:r>
            <a:r>
              <a:rPr sz="1600" spc="-167" dirty="0">
                <a:latin typeface="Verdana"/>
                <a:cs typeface="Verdana"/>
              </a:rPr>
              <a:t> </a:t>
            </a:r>
            <a:r>
              <a:rPr sz="1600" spc="-93" dirty="0">
                <a:latin typeface="Verdana"/>
                <a:cs typeface="Verdana"/>
              </a:rPr>
              <a:t>application</a:t>
            </a:r>
            <a:r>
              <a:rPr sz="1600" spc="-147" dirty="0">
                <a:latin typeface="Verdana"/>
                <a:cs typeface="Verdana"/>
              </a:rPr>
              <a:t> </a:t>
            </a:r>
            <a:r>
              <a:rPr sz="1600" spc="-113" dirty="0">
                <a:latin typeface="Verdana"/>
                <a:cs typeface="Verdana"/>
              </a:rPr>
              <a:t>into</a:t>
            </a:r>
            <a:r>
              <a:rPr sz="1600" spc="-187" dirty="0">
                <a:latin typeface="Verdana"/>
                <a:cs typeface="Verdana"/>
              </a:rPr>
              <a:t> </a:t>
            </a:r>
            <a:r>
              <a:rPr sz="1600" spc="-93" dirty="0">
                <a:latin typeface="Verdana"/>
                <a:cs typeface="Verdana"/>
              </a:rPr>
              <a:t>its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-187" dirty="0">
                <a:latin typeface="Verdana"/>
                <a:cs typeface="Verdana"/>
              </a:rPr>
              <a:t>own</a:t>
            </a:r>
            <a:r>
              <a:rPr sz="1600" spc="-173" dirty="0">
                <a:latin typeface="Verdana"/>
                <a:cs typeface="Verdana"/>
              </a:rPr>
              <a:t> </a:t>
            </a:r>
            <a:r>
              <a:rPr sz="1600" spc="-107" dirty="0">
                <a:latin typeface="Verdana"/>
                <a:cs typeface="Verdana"/>
              </a:rPr>
              <a:t>isolated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113" dirty="0">
                <a:latin typeface="Verdana"/>
                <a:cs typeface="Verdana"/>
              </a:rPr>
              <a:t>package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023" y="101959"/>
            <a:ext cx="1654387" cy="551498"/>
          </a:xfrm>
          <a:prstGeom prst="rect">
            <a:avLst/>
          </a:prstGeom>
        </p:spPr>
        <p:txBody>
          <a:bodyPr vert="horz" wrap="square" lIns="0" tIns="17780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447" dirty="0">
                <a:solidFill>
                  <a:srgbClr val="006FC0"/>
                </a:solidFill>
              </a:rPr>
              <a:t>C</a:t>
            </a:r>
            <a:r>
              <a:rPr sz="3467" spc="-693" dirty="0">
                <a:solidFill>
                  <a:srgbClr val="006FC0"/>
                </a:solidFill>
              </a:rPr>
              <a:t>o</a:t>
            </a:r>
            <a:r>
              <a:rPr sz="3467" spc="-733" dirty="0">
                <a:solidFill>
                  <a:srgbClr val="006FC0"/>
                </a:solidFill>
              </a:rPr>
              <a:t>n</a:t>
            </a:r>
            <a:r>
              <a:rPr sz="3467" spc="-440" dirty="0">
                <a:solidFill>
                  <a:srgbClr val="006FC0"/>
                </a:solidFill>
              </a:rPr>
              <a:t>t</a:t>
            </a:r>
            <a:r>
              <a:rPr sz="3467" spc="-612" dirty="0">
                <a:solidFill>
                  <a:srgbClr val="006FC0"/>
                </a:solidFill>
              </a:rPr>
              <a:t>a</a:t>
            </a:r>
            <a:r>
              <a:rPr sz="3467" spc="-587" dirty="0">
                <a:solidFill>
                  <a:srgbClr val="006FC0"/>
                </a:solidFill>
              </a:rPr>
              <a:t>i</a:t>
            </a:r>
            <a:r>
              <a:rPr sz="3467" spc="-407" dirty="0">
                <a:solidFill>
                  <a:srgbClr val="006FC0"/>
                </a:solidFill>
              </a:rPr>
              <a:t>n</a:t>
            </a:r>
            <a:r>
              <a:rPr sz="3467" spc="-433" dirty="0">
                <a:solidFill>
                  <a:srgbClr val="006FC0"/>
                </a:solidFill>
              </a:rPr>
              <a:t>e</a:t>
            </a:r>
            <a:r>
              <a:rPr sz="3467" spc="-127" dirty="0">
                <a:solidFill>
                  <a:srgbClr val="006FC0"/>
                </a:solidFill>
              </a:rPr>
              <a:t>r</a:t>
            </a:r>
            <a:r>
              <a:rPr sz="3467" spc="-227" dirty="0">
                <a:solidFill>
                  <a:srgbClr val="006FC0"/>
                </a:solidFill>
              </a:rPr>
              <a:t>s</a:t>
            </a:r>
            <a:endParaRPr sz="3467"/>
          </a:p>
        </p:txBody>
      </p:sp>
      <p:grpSp>
        <p:nvGrpSpPr>
          <p:cNvPr id="3" name="object 3"/>
          <p:cNvGrpSpPr/>
          <p:nvPr/>
        </p:nvGrpSpPr>
        <p:grpSpPr>
          <a:xfrm>
            <a:off x="4205986" y="529273"/>
            <a:ext cx="4449233" cy="86359"/>
            <a:chOff x="3154489" y="396954"/>
            <a:chExt cx="3336925" cy="64769"/>
          </a:xfrm>
        </p:grpSpPr>
        <p:sp>
          <p:nvSpPr>
            <p:cNvPr id="4" name="object 4"/>
            <p:cNvSpPr/>
            <p:nvPr/>
          </p:nvSpPr>
          <p:spPr>
            <a:xfrm>
              <a:off x="3215639" y="431292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3308603" y="401717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159251" y="431292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0785" y="1001098"/>
            <a:ext cx="10929620" cy="299116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b="1" spc="27" dirty="0">
                <a:solidFill>
                  <a:srgbClr val="006FC0"/>
                </a:solidFill>
                <a:latin typeface="Trebuchet MS"/>
                <a:cs typeface="Trebuchet MS"/>
              </a:rPr>
              <a:t>Problem</a:t>
            </a:r>
            <a:r>
              <a:rPr sz="1333" b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27" dirty="0">
                <a:solidFill>
                  <a:srgbClr val="006FC0"/>
                </a:solidFill>
                <a:latin typeface="Trebuchet MS"/>
                <a:cs typeface="Trebuchet MS"/>
              </a:rPr>
              <a:t>Statement</a:t>
            </a:r>
            <a:r>
              <a:rPr sz="1333" b="1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-33" dirty="0">
                <a:solidFill>
                  <a:srgbClr val="006FC0"/>
                </a:solidFill>
                <a:latin typeface="Trebuchet MS"/>
                <a:cs typeface="Trebuchet MS"/>
              </a:rPr>
              <a:t>1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: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can’t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share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project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others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because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dependencies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OS,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framework,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libraries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so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on.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40"/>
              </a:spcBef>
              <a:buClr>
                <a:srgbClr val="006FC0"/>
              </a:buClr>
              <a:buFont typeface="Segoe UI Symbol"/>
              <a:buChar char="⮚"/>
            </a:pPr>
            <a:endParaRPr sz="1467">
              <a:latin typeface="Trebuchet MS"/>
              <a:cs typeface="Trebuchet MS"/>
            </a:endParaRPr>
          </a:p>
          <a:p>
            <a:pPr marL="524920" marR="6773" indent="-507987"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b="1" spc="27" dirty="0">
                <a:solidFill>
                  <a:srgbClr val="006FC0"/>
                </a:solidFill>
                <a:latin typeface="Trebuchet MS"/>
                <a:cs typeface="Trebuchet MS"/>
              </a:rPr>
              <a:t>Problem</a:t>
            </a:r>
            <a:r>
              <a:rPr sz="1333" b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27" dirty="0">
                <a:solidFill>
                  <a:srgbClr val="006FC0"/>
                </a:solidFill>
                <a:latin typeface="Trebuchet MS"/>
                <a:cs typeface="Trebuchet MS"/>
              </a:rPr>
              <a:t>Statement</a:t>
            </a:r>
            <a:r>
              <a:rPr sz="1333" b="1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-33" dirty="0">
                <a:solidFill>
                  <a:srgbClr val="006FC0"/>
                </a:solidFill>
                <a:latin typeface="Trebuchet MS"/>
                <a:cs typeface="Trebuchet MS"/>
              </a:rPr>
              <a:t>2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: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Need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different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run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three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different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Python-based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applications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use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different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version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Python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467">
              <a:latin typeface="Trebuchet MS"/>
              <a:cs typeface="Trebuchet MS"/>
            </a:endParaRPr>
          </a:p>
          <a:p>
            <a:pPr marL="524920" indent="-507987"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b="1" spc="7" dirty="0">
                <a:solidFill>
                  <a:srgbClr val="006FC0"/>
                </a:solidFill>
                <a:latin typeface="Trebuchet MS"/>
                <a:cs typeface="Trebuchet MS"/>
              </a:rPr>
              <a:t>Solution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:</a:t>
            </a:r>
            <a:r>
              <a:rPr sz="1333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simple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solution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create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container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project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which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mention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all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dependencies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run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project.</a:t>
            </a:r>
            <a:endParaRPr sz="1333">
              <a:latin typeface="Trebuchet MS"/>
              <a:cs typeface="Trebuchet MS"/>
            </a:endParaRPr>
          </a:p>
          <a:p>
            <a:pPr marL="524920"/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Thus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project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run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universally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any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computer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having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container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runtime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installed.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33"/>
              </a:spcBef>
            </a:pPr>
            <a:endParaRPr sz="1400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Clr>
                <a:srgbClr val="006FC0"/>
              </a:buClr>
              <a:buSzPct val="95238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00" i="1" dirty="0">
                <a:solidFill>
                  <a:srgbClr val="7C5503"/>
                </a:solidFill>
                <a:latin typeface="Trebuchet MS"/>
                <a:cs typeface="Trebuchet MS"/>
              </a:rPr>
              <a:t>Containers</a:t>
            </a:r>
            <a:r>
              <a:rPr sz="1400" i="1" spc="-47" dirty="0">
                <a:solidFill>
                  <a:srgbClr val="7C5503"/>
                </a:solidFill>
                <a:latin typeface="Trebuchet MS"/>
                <a:cs typeface="Trebuchet MS"/>
              </a:rPr>
              <a:t> </a:t>
            </a:r>
            <a:r>
              <a:rPr sz="1400" i="1" spc="-27" dirty="0">
                <a:solidFill>
                  <a:srgbClr val="7C5503"/>
                </a:solidFill>
                <a:latin typeface="Trebuchet MS"/>
                <a:cs typeface="Trebuchet MS"/>
              </a:rPr>
              <a:t>are</a:t>
            </a:r>
            <a:r>
              <a:rPr sz="1400" i="1" spc="-67" dirty="0">
                <a:solidFill>
                  <a:srgbClr val="7C5503"/>
                </a:solidFill>
                <a:latin typeface="Trebuchet MS"/>
                <a:cs typeface="Trebuchet MS"/>
              </a:rPr>
              <a:t> </a:t>
            </a:r>
            <a:r>
              <a:rPr sz="1400" i="1" spc="7" dirty="0">
                <a:solidFill>
                  <a:srgbClr val="7C5503"/>
                </a:solidFill>
                <a:latin typeface="Trebuchet MS"/>
                <a:cs typeface="Trebuchet MS"/>
              </a:rPr>
              <a:t>a</a:t>
            </a:r>
            <a:r>
              <a:rPr sz="1400" i="1" spc="-67" dirty="0">
                <a:solidFill>
                  <a:srgbClr val="7C5503"/>
                </a:solidFill>
                <a:latin typeface="Trebuchet MS"/>
                <a:cs typeface="Trebuchet MS"/>
              </a:rPr>
              <a:t> </a:t>
            </a:r>
            <a:r>
              <a:rPr sz="1400" i="1" spc="13" dirty="0">
                <a:solidFill>
                  <a:srgbClr val="7C5503"/>
                </a:solidFill>
                <a:latin typeface="Trebuchet MS"/>
                <a:cs typeface="Trebuchet MS"/>
              </a:rPr>
              <a:t>way</a:t>
            </a:r>
            <a:r>
              <a:rPr sz="1400" i="1" spc="-80" dirty="0">
                <a:solidFill>
                  <a:srgbClr val="7C5503"/>
                </a:solidFill>
                <a:latin typeface="Trebuchet MS"/>
                <a:cs typeface="Trebuchet MS"/>
              </a:rPr>
              <a:t> </a:t>
            </a:r>
            <a:r>
              <a:rPr sz="1400" i="1" spc="-13" dirty="0">
                <a:solidFill>
                  <a:srgbClr val="7C5503"/>
                </a:solidFill>
                <a:latin typeface="Trebuchet MS"/>
                <a:cs typeface="Trebuchet MS"/>
              </a:rPr>
              <a:t>to</a:t>
            </a:r>
            <a:r>
              <a:rPr sz="1400" i="1" spc="-53" dirty="0">
                <a:solidFill>
                  <a:srgbClr val="7C5503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7C5503"/>
                </a:solidFill>
                <a:latin typeface="Trebuchet MS"/>
                <a:cs typeface="Trebuchet MS"/>
              </a:rPr>
              <a:t>wrap</a:t>
            </a:r>
            <a:r>
              <a:rPr sz="1400" i="1" spc="-73" dirty="0">
                <a:solidFill>
                  <a:srgbClr val="7C5503"/>
                </a:solidFill>
                <a:latin typeface="Trebuchet MS"/>
                <a:cs typeface="Trebuchet MS"/>
              </a:rPr>
              <a:t> </a:t>
            </a:r>
            <a:r>
              <a:rPr sz="1400" i="1" spc="40" dirty="0">
                <a:solidFill>
                  <a:srgbClr val="7C5503"/>
                </a:solidFill>
                <a:latin typeface="Trebuchet MS"/>
                <a:cs typeface="Trebuchet MS"/>
              </a:rPr>
              <a:t>up</a:t>
            </a:r>
            <a:r>
              <a:rPr sz="1400" i="1" spc="-73" dirty="0">
                <a:solidFill>
                  <a:srgbClr val="7C5503"/>
                </a:solidFill>
                <a:latin typeface="Trebuchet MS"/>
                <a:cs typeface="Trebuchet MS"/>
              </a:rPr>
              <a:t> </a:t>
            </a:r>
            <a:r>
              <a:rPr sz="1400" i="1" spc="27" dirty="0">
                <a:solidFill>
                  <a:srgbClr val="7C5503"/>
                </a:solidFill>
                <a:latin typeface="Trebuchet MS"/>
                <a:cs typeface="Trebuchet MS"/>
              </a:rPr>
              <a:t>an</a:t>
            </a:r>
            <a:r>
              <a:rPr sz="1400" i="1" spc="-60" dirty="0">
                <a:solidFill>
                  <a:srgbClr val="7C5503"/>
                </a:solidFill>
                <a:latin typeface="Trebuchet MS"/>
                <a:cs typeface="Trebuchet MS"/>
              </a:rPr>
              <a:t> </a:t>
            </a:r>
            <a:r>
              <a:rPr sz="1400" i="1" spc="-13" dirty="0">
                <a:solidFill>
                  <a:srgbClr val="7C5503"/>
                </a:solidFill>
                <a:latin typeface="Trebuchet MS"/>
                <a:cs typeface="Trebuchet MS"/>
              </a:rPr>
              <a:t>application</a:t>
            </a:r>
            <a:r>
              <a:rPr sz="1400" i="1" spc="-47" dirty="0">
                <a:solidFill>
                  <a:srgbClr val="7C5503"/>
                </a:solidFill>
                <a:latin typeface="Trebuchet MS"/>
                <a:cs typeface="Trebuchet MS"/>
              </a:rPr>
              <a:t> </a:t>
            </a:r>
            <a:r>
              <a:rPr sz="1400" i="1" spc="-20" dirty="0">
                <a:solidFill>
                  <a:srgbClr val="7C5503"/>
                </a:solidFill>
                <a:latin typeface="Trebuchet MS"/>
                <a:cs typeface="Trebuchet MS"/>
              </a:rPr>
              <a:t>into</a:t>
            </a:r>
            <a:r>
              <a:rPr sz="1400" i="1" spc="-53" dirty="0">
                <a:solidFill>
                  <a:srgbClr val="7C5503"/>
                </a:solidFill>
                <a:latin typeface="Trebuchet MS"/>
                <a:cs typeface="Trebuchet MS"/>
              </a:rPr>
              <a:t> </a:t>
            </a:r>
            <a:r>
              <a:rPr sz="1400" i="1" spc="-40" dirty="0">
                <a:solidFill>
                  <a:srgbClr val="7C5503"/>
                </a:solidFill>
                <a:latin typeface="Trebuchet MS"/>
                <a:cs typeface="Trebuchet MS"/>
              </a:rPr>
              <a:t>its</a:t>
            </a:r>
            <a:r>
              <a:rPr sz="1400" i="1" spc="-67" dirty="0">
                <a:solidFill>
                  <a:srgbClr val="7C5503"/>
                </a:solidFill>
                <a:latin typeface="Trebuchet MS"/>
                <a:cs typeface="Trebuchet MS"/>
              </a:rPr>
              <a:t> </a:t>
            </a:r>
            <a:r>
              <a:rPr sz="1400" i="1" spc="27" dirty="0">
                <a:solidFill>
                  <a:srgbClr val="7C5503"/>
                </a:solidFill>
                <a:latin typeface="Trebuchet MS"/>
                <a:cs typeface="Trebuchet MS"/>
              </a:rPr>
              <a:t>own</a:t>
            </a:r>
            <a:r>
              <a:rPr sz="1400" i="1" spc="-60" dirty="0">
                <a:solidFill>
                  <a:srgbClr val="7C5503"/>
                </a:solidFill>
                <a:latin typeface="Trebuchet MS"/>
                <a:cs typeface="Trebuchet MS"/>
              </a:rPr>
              <a:t> </a:t>
            </a:r>
            <a:r>
              <a:rPr sz="1400" i="1" spc="-20" dirty="0">
                <a:solidFill>
                  <a:srgbClr val="7C5503"/>
                </a:solidFill>
                <a:latin typeface="Trebuchet MS"/>
                <a:cs typeface="Trebuchet MS"/>
              </a:rPr>
              <a:t>isolated</a:t>
            </a:r>
            <a:r>
              <a:rPr sz="1400" i="1" spc="-60" dirty="0">
                <a:solidFill>
                  <a:srgbClr val="7C5503"/>
                </a:solidFill>
                <a:latin typeface="Trebuchet MS"/>
                <a:cs typeface="Trebuchet MS"/>
              </a:rPr>
              <a:t> </a:t>
            </a:r>
            <a:r>
              <a:rPr sz="1400" i="1" spc="7" dirty="0">
                <a:solidFill>
                  <a:srgbClr val="7C5503"/>
                </a:solidFill>
                <a:latin typeface="Trebuchet MS"/>
                <a:cs typeface="Trebuchet MS"/>
              </a:rPr>
              <a:t>package.</a:t>
            </a:r>
            <a:endParaRPr sz="1400">
              <a:latin typeface="Trebuchet MS"/>
              <a:cs typeface="Trebuchet MS"/>
            </a:endParaRPr>
          </a:p>
          <a:p>
            <a:pPr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467">
              <a:latin typeface="Trebuchet MS"/>
              <a:cs typeface="Trebuchet MS"/>
            </a:endParaRPr>
          </a:p>
          <a:p>
            <a:pPr marL="524920" marR="65192" indent="-507987"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nut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shell,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Container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modern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era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solution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transferring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projects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friends,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family,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colleagues,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clients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etc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without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worrying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about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their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system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configuration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run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project.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467">
              <a:latin typeface="Trebuchet MS"/>
              <a:cs typeface="Trebuchet MS"/>
            </a:endParaRPr>
          </a:p>
          <a:p>
            <a:pPr marL="524920" indent="-507987"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333" spc="100" dirty="0">
                <a:solidFill>
                  <a:srgbClr val="006FC0"/>
                </a:solidFill>
                <a:latin typeface="Trebuchet MS"/>
                <a:cs typeface="Trebuchet MS"/>
              </a:rPr>
              <a:t>mp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F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ea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res</a:t>
            </a:r>
            <a:r>
              <a:rPr sz="1333" spc="-147" dirty="0">
                <a:solidFill>
                  <a:srgbClr val="006FC0"/>
                </a:solidFill>
                <a:latin typeface="Trebuchet MS"/>
                <a:cs typeface="Trebuchet MS"/>
              </a:rPr>
              <a:t>: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384" y="4049944"/>
            <a:ext cx="3972560" cy="150351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8834">
              <a:spcBef>
                <a:spcPts val="127"/>
              </a:spcBef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Portability: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Deploy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diff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environment</a:t>
            </a:r>
            <a:endParaRPr sz="1333">
              <a:latin typeface="Trebuchet MS"/>
              <a:cs typeface="Trebuchet MS"/>
            </a:endParaRPr>
          </a:p>
          <a:p>
            <a:pPr marL="524920" indent="-508834">
              <a:spcBef>
                <a:spcPts val="947"/>
              </a:spcBef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spc="120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st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cy: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ll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b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h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ve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me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ch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me</a:t>
            </a:r>
            <a:endParaRPr sz="1333">
              <a:latin typeface="Trebuchet MS"/>
              <a:cs typeface="Trebuchet MS"/>
            </a:endParaRPr>
          </a:p>
          <a:p>
            <a:pPr marL="524920" indent="-508834">
              <a:spcBef>
                <a:spcPts val="927"/>
              </a:spcBef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spc="152" dirty="0">
                <a:solidFill>
                  <a:srgbClr val="006FC0"/>
                </a:solidFill>
                <a:latin typeface="Trebuchet MS"/>
                <a:cs typeface="Trebuchet MS"/>
              </a:rPr>
              <a:t>No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maintenance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related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infrastructure</a:t>
            </a:r>
            <a:endParaRPr sz="1333">
              <a:latin typeface="Trebuchet MS"/>
              <a:cs typeface="Trebuchet MS"/>
            </a:endParaRPr>
          </a:p>
          <a:p>
            <a:pPr marL="524920" indent="-508834">
              <a:spcBef>
                <a:spcPts val="927"/>
              </a:spcBef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Deployment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maintenance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efficient</a:t>
            </a:r>
            <a:endParaRPr sz="1333">
              <a:latin typeface="Trebuchet MS"/>
              <a:cs typeface="Trebuchet MS"/>
            </a:endParaRPr>
          </a:p>
          <a:p>
            <a:pPr marL="524920" indent="-508834">
              <a:spcBef>
                <a:spcPts val="947"/>
              </a:spcBef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Auto</a:t>
            </a:r>
            <a:r>
              <a:rPr sz="1333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scaling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92745" y="4396231"/>
            <a:ext cx="2066713" cy="1038860"/>
          </a:xfrm>
          <a:custGeom>
            <a:avLst/>
            <a:gdLst/>
            <a:ahLst/>
            <a:cxnLst/>
            <a:rect l="l" t="t" r="r" b="b"/>
            <a:pathLst>
              <a:path w="1550034" h="779145">
                <a:moveTo>
                  <a:pt x="0" y="129793"/>
                </a:moveTo>
                <a:lnTo>
                  <a:pt x="10207" y="79295"/>
                </a:lnTo>
                <a:lnTo>
                  <a:pt x="38036" y="38036"/>
                </a:lnTo>
                <a:lnTo>
                  <a:pt x="79295" y="10207"/>
                </a:lnTo>
                <a:lnTo>
                  <a:pt x="129793" y="0"/>
                </a:lnTo>
                <a:lnTo>
                  <a:pt x="1420114" y="0"/>
                </a:lnTo>
                <a:lnTo>
                  <a:pt x="1470612" y="10207"/>
                </a:lnTo>
                <a:lnTo>
                  <a:pt x="1511871" y="38036"/>
                </a:lnTo>
                <a:lnTo>
                  <a:pt x="1539700" y="79295"/>
                </a:lnTo>
                <a:lnTo>
                  <a:pt x="1549908" y="129793"/>
                </a:lnTo>
                <a:lnTo>
                  <a:pt x="1549908" y="648969"/>
                </a:lnTo>
                <a:lnTo>
                  <a:pt x="1539700" y="699489"/>
                </a:lnTo>
                <a:lnTo>
                  <a:pt x="1511871" y="740746"/>
                </a:lnTo>
                <a:lnTo>
                  <a:pt x="1470612" y="768563"/>
                </a:lnTo>
                <a:lnTo>
                  <a:pt x="1420114" y="778763"/>
                </a:lnTo>
                <a:lnTo>
                  <a:pt x="129793" y="778763"/>
                </a:lnTo>
                <a:lnTo>
                  <a:pt x="79295" y="768563"/>
                </a:lnTo>
                <a:lnTo>
                  <a:pt x="38036" y="740746"/>
                </a:lnTo>
                <a:lnTo>
                  <a:pt x="10207" y="699489"/>
                </a:lnTo>
                <a:lnTo>
                  <a:pt x="0" y="648969"/>
                </a:lnTo>
                <a:lnTo>
                  <a:pt x="0" y="129793"/>
                </a:lnTo>
                <a:close/>
              </a:path>
            </a:pathLst>
          </a:custGeom>
          <a:ln w="25400">
            <a:solidFill>
              <a:srgbClr val="00839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8868664" y="4568444"/>
            <a:ext cx="1314025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algn="ctr">
              <a:spcBef>
                <a:spcPts val="127"/>
              </a:spcBef>
            </a:pPr>
            <a:r>
              <a:rPr sz="2133" spc="-7" dirty="0">
                <a:solidFill>
                  <a:srgbClr val="50556F"/>
                </a:solidFill>
                <a:latin typeface="Arial MT"/>
                <a:cs typeface="Arial MT"/>
              </a:rPr>
              <a:t>Apps</a:t>
            </a:r>
            <a:endParaRPr sz="2133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133" spc="-7" dirty="0">
                <a:solidFill>
                  <a:srgbClr val="50556F"/>
                </a:solidFill>
                <a:latin typeface="Arial MT"/>
                <a:cs typeface="Arial MT"/>
              </a:rPr>
              <a:t>DLLs/</a:t>
            </a:r>
            <a:r>
              <a:rPr sz="2133" spc="-80" dirty="0">
                <a:solidFill>
                  <a:srgbClr val="50556F"/>
                </a:solidFill>
                <a:latin typeface="Arial MT"/>
                <a:cs typeface="Arial MT"/>
              </a:rPr>
              <a:t> </a:t>
            </a:r>
            <a:r>
              <a:rPr sz="2133" dirty="0">
                <a:solidFill>
                  <a:srgbClr val="50556F"/>
                </a:solidFill>
                <a:latin typeface="Arial MT"/>
                <a:cs typeface="Arial MT"/>
              </a:rPr>
              <a:t>Libs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9115" y="5513358"/>
            <a:ext cx="98382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47" dirty="0">
                <a:latin typeface="Trebuchet MS"/>
                <a:cs typeface="Trebuchet MS"/>
              </a:rPr>
              <a:t>Container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0778" y="2534226"/>
            <a:ext cx="2866813" cy="50954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80" dirty="0"/>
              <a:t>A</a:t>
            </a:r>
            <a:r>
              <a:rPr spc="13" dirty="0"/>
              <a:t>C</a:t>
            </a:r>
            <a:r>
              <a:rPr spc="-73" dirty="0"/>
              <a:t>I</a:t>
            </a:r>
            <a:r>
              <a:rPr spc="-113" dirty="0"/>
              <a:t> </a:t>
            </a:r>
            <a:r>
              <a:rPr spc="-220" dirty="0"/>
              <a:t>v</a:t>
            </a:r>
            <a:r>
              <a:rPr spc="-240" dirty="0"/>
              <a:t>s</a:t>
            </a:r>
            <a:r>
              <a:rPr spc="-87" dirty="0"/>
              <a:t> </a:t>
            </a:r>
            <a:r>
              <a:rPr spc="80" dirty="0"/>
              <a:t>A</a:t>
            </a:r>
            <a:r>
              <a:rPr spc="-233" dirty="0"/>
              <a:t>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9434" y="3170428"/>
            <a:ext cx="5535505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100" dirty="0">
                <a:solidFill>
                  <a:srgbClr val="3E3E3E"/>
                </a:solidFill>
                <a:latin typeface="Verdana"/>
                <a:cs typeface="Verdana"/>
              </a:rPr>
              <a:t>Azure</a:t>
            </a:r>
            <a:r>
              <a:rPr sz="16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13" dirty="0">
                <a:solidFill>
                  <a:srgbClr val="3E3E3E"/>
                </a:solidFill>
                <a:latin typeface="Verdana"/>
                <a:cs typeface="Verdana"/>
              </a:rPr>
              <a:t>Container</a:t>
            </a:r>
            <a:r>
              <a:rPr sz="16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3E3E3E"/>
                </a:solidFill>
                <a:latin typeface="Verdana"/>
                <a:cs typeface="Verdana"/>
              </a:rPr>
              <a:t>Instances</a:t>
            </a:r>
            <a:r>
              <a:rPr sz="1600"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93" dirty="0">
                <a:solidFill>
                  <a:srgbClr val="3E3E3E"/>
                </a:solidFill>
                <a:latin typeface="Verdana"/>
                <a:cs typeface="Verdana"/>
              </a:rPr>
              <a:t>(ACI)</a:t>
            </a:r>
            <a:r>
              <a:rPr sz="1600" spc="22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3E3E3E"/>
                </a:solidFill>
                <a:latin typeface="Verdana"/>
                <a:cs typeface="Verdana"/>
              </a:rPr>
              <a:t>vs</a:t>
            </a:r>
            <a:r>
              <a:rPr sz="1600" spc="-16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3E3E3E"/>
                </a:solidFill>
                <a:latin typeface="Verdana"/>
                <a:cs typeface="Verdana"/>
              </a:rPr>
              <a:t>Azure</a:t>
            </a:r>
            <a:r>
              <a:rPr sz="1600" spc="-173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3E3E3E"/>
                </a:solidFill>
                <a:latin typeface="Verdana"/>
                <a:cs typeface="Verdana"/>
              </a:rPr>
              <a:t>Kubernetes</a:t>
            </a:r>
            <a:r>
              <a:rPr sz="1600" spc="-18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13" dirty="0">
                <a:solidFill>
                  <a:srgbClr val="3E3E3E"/>
                </a:solidFill>
                <a:latin typeface="Verdana"/>
                <a:cs typeface="Verdana"/>
              </a:rPr>
              <a:t>Services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332" y="101959"/>
            <a:ext cx="4964005" cy="551498"/>
          </a:xfrm>
          <a:prstGeom prst="rect">
            <a:avLst/>
          </a:prstGeom>
        </p:spPr>
        <p:txBody>
          <a:bodyPr vert="horz" wrap="square" lIns="0" tIns="17780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u="heavy" spc="68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55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Hosting</a:t>
            </a:r>
            <a:r>
              <a:rPr sz="3467" u="heavy" spc="4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60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Options</a:t>
            </a:r>
            <a:r>
              <a:rPr sz="3467" u="heavy" spc="42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4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for</a:t>
            </a:r>
            <a:r>
              <a:rPr sz="3467" u="heavy" spc="45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47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Containers</a:t>
            </a:r>
            <a:endParaRPr sz="3467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9143" y="1482768"/>
            <a:ext cx="1785951" cy="14103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0735" y="1406144"/>
            <a:ext cx="1227160" cy="15727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5609" y="1422401"/>
            <a:ext cx="1778008" cy="16622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3731" y="4120174"/>
            <a:ext cx="1456189" cy="14567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05719" y="4212336"/>
            <a:ext cx="1814829" cy="13353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66051" y="4159278"/>
            <a:ext cx="1311200" cy="13095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83901" y="3140457"/>
            <a:ext cx="178138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107" dirty="0">
                <a:latin typeface="Trebuchet MS"/>
                <a:cs typeface="Trebuchet MS"/>
              </a:rPr>
              <a:t>L</a:t>
            </a:r>
            <a:r>
              <a:rPr sz="1600" spc="73" dirty="0">
                <a:latin typeface="Trebuchet MS"/>
                <a:cs typeface="Trebuchet MS"/>
              </a:rPr>
              <a:t>oc</a:t>
            </a:r>
            <a:r>
              <a:rPr sz="1600" spc="67" dirty="0">
                <a:latin typeface="Trebuchet MS"/>
                <a:cs typeface="Trebuchet MS"/>
              </a:rPr>
              <a:t>a</a:t>
            </a:r>
            <a:r>
              <a:rPr sz="1600" spc="-80" dirty="0">
                <a:latin typeface="Trebuchet MS"/>
                <a:cs typeface="Trebuchet MS"/>
              </a:rPr>
              <a:t>l</a:t>
            </a:r>
            <a:r>
              <a:rPr sz="1600" spc="-87" dirty="0">
                <a:latin typeface="Trebuchet MS"/>
                <a:cs typeface="Trebuchet MS"/>
              </a:rPr>
              <a:t> </a:t>
            </a:r>
            <a:r>
              <a:rPr sz="1600" spc="100" dirty="0">
                <a:latin typeface="Trebuchet MS"/>
                <a:cs typeface="Trebuchet MS"/>
              </a:rPr>
              <a:t>Work</a:t>
            </a:r>
            <a:r>
              <a:rPr sz="1600" spc="47" dirty="0">
                <a:latin typeface="Trebuchet MS"/>
                <a:cs typeface="Trebuchet MS"/>
              </a:rPr>
              <a:t>st</a:t>
            </a:r>
            <a:r>
              <a:rPr sz="1600" spc="53" dirty="0">
                <a:latin typeface="Trebuchet MS"/>
                <a:cs typeface="Trebuchet MS"/>
              </a:rPr>
              <a:t>a</a:t>
            </a:r>
            <a:r>
              <a:rPr sz="1600" spc="33" dirty="0">
                <a:latin typeface="Trebuchet MS"/>
                <a:cs typeface="Trebuchet MS"/>
              </a:rPr>
              <a:t>tion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7705" y="3140457"/>
            <a:ext cx="204131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167" dirty="0">
                <a:latin typeface="Trebuchet MS"/>
                <a:cs typeface="Trebuchet MS"/>
              </a:rPr>
              <a:t>O</a:t>
            </a:r>
            <a:r>
              <a:rPr sz="1600" spc="140" dirty="0">
                <a:latin typeface="Trebuchet MS"/>
                <a:cs typeface="Trebuchet MS"/>
              </a:rPr>
              <a:t>n</a:t>
            </a:r>
            <a:r>
              <a:rPr sz="1600" spc="60" dirty="0">
                <a:latin typeface="Trebuchet MS"/>
                <a:cs typeface="Trebuchet MS"/>
              </a:rPr>
              <a:t>-p</a:t>
            </a:r>
            <a:r>
              <a:rPr sz="1600" spc="33" dirty="0">
                <a:latin typeface="Trebuchet MS"/>
                <a:cs typeface="Trebuchet MS"/>
              </a:rPr>
              <a:t>r</a:t>
            </a:r>
            <a:r>
              <a:rPr sz="1600" spc="27" dirty="0">
                <a:latin typeface="Trebuchet MS"/>
                <a:cs typeface="Trebuchet MS"/>
              </a:rPr>
              <a:t>e</a:t>
            </a:r>
            <a:r>
              <a:rPr sz="1600" spc="140" dirty="0">
                <a:latin typeface="Trebuchet MS"/>
                <a:cs typeface="Trebuchet MS"/>
              </a:rPr>
              <a:t>m</a:t>
            </a:r>
            <a:r>
              <a:rPr sz="1600" spc="27" dirty="0">
                <a:latin typeface="Trebuchet MS"/>
                <a:cs typeface="Trebuchet MS"/>
              </a:rPr>
              <a:t>ise</a:t>
            </a:r>
            <a:r>
              <a:rPr sz="1600" spc="120" dirty="0">
                <a:latin typeface="Trebuchet MS"/>
                <a:cs typeface="Trebuchet MS"/>
              </a:rPr>
              <a:t>s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213" dirty="0">
                <a:latin typeface="Trebuchet MS"/>
                <a:cs typeface="Trebuchet MS"/>
              </a:rPr>
              <a:t>S</a:t>
            </a:r>
            <a:r>
              <a:rPr sz="1600" spc="27" dirty="0">
                <a:latin typeface="Trebuchet MS"/>
                <a:cs typeface="Trebuchet MS"/>
              </a:rPr>
              <a:t>e</a:t>
            </a:r>
            <a:r>
              <a:rPr sz="1600" spc="20" dirty="0">
                <a:latin typeface="Trebuchet MS"/>
                <a:cs typeface="Trebuchet MS"/>
              </a:rPr>
              <a:t>rv</a:t>
            </a:r>
            <a:r>
              <a:rPr sz="1600" spc="27" dirty="0">
                <a:latin typeface="Trebuchet MS"/>
                <a:cs typeface="Trebuchet MS"/>
              </a:rPr>
              <a:t>e</a:t>
            </a:r>
            <a:r>
              <a:rPr sz="1600" spc="53" dirty="0">
                <a:latin typeface="Trebuchet MS"/>
                <a:cs typeface="Trebuchet MS"/>
              </a:rPr>
              <a:t>rs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89720" y="3142828"/>
            <a:ext cx="131910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160" dirty="0">
                <a:latin typeface="Trebuchet MS"/>
                <a:cs typeface="Trebuchet MS"/>
              </a:rPr>
              <a:t>V</a:t>
            </a:r>
            <a:r>
              <a:rPr sz="1600" spc="407" dirty="0">
                <a:latin typeface="Trebuchet MS"/>
                <a:cs typeface="Trebuchet MS"/>
              </a:rPr>
              <a:t>M</a:t>
            </a:r>
            <a:r>
              <a:rPr sz="1600" spc="120" dirty="0">
                <a:latin typeface="Trebuchet MS"/>
                <a:cs typeface="Trebuchet MS"/>
              </a:rPr>
              <a:t>s</a:t>
            </a:r>
            <a:r>
              <a:rPr sz="1600" spc="-53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in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247" dirty="0">
                <a:latin typeface="Trebuchet MS"/>
                <a:cs typeface="Trebuchet MS"/>
              </a:rPr>
              <a:t>A</a:t>
            </a:r>
            <a:r>
              <a:rPr sz="1600" spc="67" dirty="0">
                <a:latin typeface="Trebuchet MS"/>
                <a:cs typeface="Trebuchet MS"/>
              </a:rPr>
              <a:t>zu</a:t>
            </a:r>
            <a:r>
              <a:rPr sz="1600" spc="7" dirty="0">
                <a:latin typeface="Trebuchet MS"/>
                <a:cs typeface="Trebuchet MS"/>
              </a:rPr>
              <a:t>re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567" y="5756385"/>
            <a:ext cx="30996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80" dirty="0">
                <a:latin typeface="Trebuchet MS"/>
                <a:cs typeface="Trebuchet MS"/>
              </a:rPr>
              <a:t>Azure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47" dirty="0">
                <a:latin typeface="Trebuchet MS"/>
                <a:cs typeface="Trebuchet MS"/>
              </a:rPr>
              <a:t>Container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Instances</a:t>
            </a:r>
            <a:r>
              <a:rPr sz="1600" spc="-107" dirty="0">
                <a:latin typeface="Trebuchet MS"/>
                <a:cs typeface="Trebuchet MS"/>
              </a:rPr>
              <a:t> </a:t>
            </a:r>
            <a:r>
              <a:rPr sz="1600" spc="47" dirty="0">
                <a:latin typeface="Trebuchet MS"/>
                <a:cs typeface="Trebuchet MS"/>
              </a:rPr>
              <a:t>(ACI)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87053" y="5756385"/>
            <a:ext cx="320548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80" dirty="0">
                <a:latin typeface="Trebuchet MS"/>
                <a:cs typeface="Trebuchet MS"/>
              </a:rPr>
              <a:t>Azure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Kubernetes</a:t>
            </a:r>
            <a:r>
              <a:rPr sz="1600" spc="-107" dirty="0">
                <a:latin typeface="Trebuchet MS"/>
                <a:cs typeface="Trebuchet MS"/>
              </a:rPr>
              <a:t> </a:t>
            </a:r>
            <a:r>
              <a:rPr sz="1600" spc="53" dirty="0">
                <a:latin typeface="Trebuchet MS"/>
                <a:cs typeface="Trebuchet MS"/>
              </a:rPr>
              <a:t>Services</a:t>
            </a:r>
            <a:r>
              <a:rPr sz="1600" spc="-87" dirty="0">
                <a:latin typeface="Trebuchet MS"/>
                <a:cs typeface="Trebuchet MS"/>
              </a:rPr>
              <a:t> </a:t>
            </a:r>
            <a:r>
              <a:rPr sz="1600" spc="87" dirty="0">
                <a:latin typeface="Trebuchet MS"/>
                <a:cs typeface="Trebuchet MS"/>
              </a:rPr>
              <a:t>(AKS)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53069" y="5756385"/>
            <a:ext cx="191600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247" dirty="0">
                <a:latin typeface="Trebuchet MS"/>
                <a:cs typeface="Trebuchet MS"/>
              </a:rPr>
              <a:t>A</a:t>
            </a:r>
            <a:r>
              <a:rPr sz="1600" spc="67" dirty="0">
                <a:latin typeface="Trebuchet MS"/>
                <a:cs typeface="Trebuchet MS"/>
              </a:rPr>
              <a:t>zu</a:t>
            </a:r>
            <a:r>
              <a:rPr sz="1600" spc="7" dirty="0">
                <a:latin typeface="Trebuchet MS"/>
                <a:cs typeface="Trebuchet MS"/>
              </a:rPr>
              <a:t>re</a:t>
            </a:r>
            <a:r>
              <a:rPr sz="1600" spc="-87" dirty="0">
                <a:latin typeface="Trebuchet MS"/>
                <a:cs typeface="Trebuchet MS"/>
              </a:rPr>
              <a:t> </a:t>
            </a:r>
            <a:r>
              <a:rPr sz="1600" spc="247" dirty="0">
                <a:latin typeface="Trebuchet MS"/>
                <a:cs typeface="Trebuchet MS"/>
              </a:rPr>
              <a:t>A</a:t>
            </a:r>
            <a:r>
              <a:rPr sz="1600" spc="113" dirty="0">
                <a:latin typeface="Trebuchet MS"/>
                <a:cs typeface="Trebuchet MS"/>
              </a:rPr>
              <a:t>pp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213" dirty="0">
                <a:latin typeface="Trebuchet MS"/>
                <a:cs typeface="Trebuchet MS"/>
              </a:rPr>
              <a:t>S</a:t>
            </a:r>
            <a:r>
              <a:rPr sz="1600" spc="27" dirty="0">
                <a:latin typeface="Trebuchet MS"/>
                <a:cs typeface="Trebuchet MS"/>
              </a:rPr>
              <a:t>e</a:t>
            </a:r>
            <a:r>
              <a:rPr sz="1600" spc="20" dirty="0">
                <a:latin typeface="Trebuchet MS"/>
                <a:cs typeface="Trebuchet MS"/>
              </a:rPr>
              <a:t>rv</a:t>
            </a:r>
            <a:r>
              <a:rPr sz="1600" spc="33" dirty="0">
                <a:latin typeface="Trebuchet MS"/>
                <a:cs typeface="Trebuchet MS"/>
              </a:rPr>
              <a:t>ices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1608" y="101959"/>
            <a:ext cx="2858347" cy="551498"/>
          </a:xfrm>
          <a:prstGeom prst="rect">
            <a:avLst/>
          </a:prstGeom>
        </p:spPr>
        <p:txBody>
          <a:bodyPr vert="horz" wrap="square" lIns="0" tIns="17780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741661" algn="l"/>
                <a:tab pos="2840496" algn="l"/>
              </a:tabLst>
            </a:pPr>
            <a:r>
              <a:rPr sz="3467" u="dbl" spc="5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</a:t>
            </a:r>
            <a:r>
              <a:rPr sz="3467" u="dbl" spc="-579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ACI</a:t>
            </a:r>
            <a:r>
              <a:rPr sz="3467" u="dbl" spc="-50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dbl" spc="-4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vs</a:t>
            </a:r>
            <a:r>
              <a:rPr sz="3467" u="dbl" spc="40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dbl" spc="-36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AKS	</a:t>
            </a:r>
            <a:endParaRPr sz="3467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3615" y="3832352"/>
            <a:ext cx="3509263" cy="2052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8051" y="1454190"/>
            <a:ext cx="1456189" cy="14567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90887" y="3090334"/>
            <a:ext cx="30996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80" dirty="0">
                <a:latin typeface="Trebuchet MS"/>
                <a:cs typeface="Trebuchet MS"/>
              </a:rPr>
              <a:t>Azure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47" dirty="0">
                <a:latin typeface="Trebuchet MS"/>
                <a:cs typeface="Trebuchet MS"/>
              </a:rPr>
              <a:t>Container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Instances</a:t>
            </a:r>
            <a:r>
              <a:rPr sz="1600" spc="-107" dirty="0">
                <a:latin typeface="Trebuchet MS"/>
                <a:cs typeface="Trebuchet MS"/>
              </a:rPr>
              <a:t> </a:t>
            </a:r>
            <a:r>
              <a:rPr sz="1600" spc="47" dirty="0">
                <a:latin typeface="Trebuchet MS"/>
                <a:cs typeface="Trebuchet MS"/>
              </a:rPr>
              <a:t>(ACI)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3113" y="730813"/>
            <a:ext cx="6497320" cy="3172087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524920" indent="-507987">
              <a:spcBef>
                <a:spcPts val="94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113" dirty="0">
                <a:solidFill>
                  <a:srgbClr val="006FC0"/>
                </a:solidFill>
                <a:latin typeface="Trebuchet MS"/>
                <a:cs typeface="Trebuchet MS"/>
              </a:rPr>
              <a:t>ACI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lets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deploy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containers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without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having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endParaRPr sz="1333">
              <a:latin typeface="Trebuchet MS"/>
              <a:cs typeface="Trebuchet MS"/>
            </a:endParaRPr>
          </a:p>
          <a:p>
            <a:pPr marL="524920">
              <a:spcBef>
                <a:spcPts val="800"/>
              </a:spcBef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maintain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patch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environment.</a:t>
            </a:r>
            <a:endParaRPr sz="1333">
              <a:latin typeface="Trebuchet MS"/>
              <a:cs typeface="Trebuchet MS"/>
            </a:endParaRPr>
          </a:p>
          <a:p>
            <a:pPr marL="524920" marR="253994" indent="-507987">
              <a:lnSpc>
                <a:spcPct val="150000"/>
              </a:lnSpc>
              <a:spcBef>
                <a:spcPts val="545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Basic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web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applications,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DevTest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scenarios,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batch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processing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all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supported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by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ACI.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1325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100" dirty="0">
                <a:solidFill>
                  <a:srgbClr val="006FC0"/>
                </a:solidFill>
                <a:latin typeface="Trebuchet MS"/>
                <a:cs typeface="Trebuchet MS"/>
              </a:rPr>
              <a:t>When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just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need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run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few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containers,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it's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perfect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option.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13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Limited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scalability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low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134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160" dirty="0">
                <a:solidFill>
                  <a:srgbClr val="006FC0"/>
                </a:solidFill>
                <a:latin typeface="Trebuchet MS"/>
                <a:cs typeface="Trebuchet MS"/>
              </a:rPr>
              <a:t>Ma</a:t>
            </a:r>
            <a:r>
              <a:rPr sz="1333" spc="147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160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ed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vi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men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13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Only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pay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containers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1325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Deployment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easy.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064" y="4314443"/>
            <a:ext cx="7614073" cy="206210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24920" marR="83818" indent="-507987">
              <a:lnSpc>
                <a:spcPct val="100499"/>
              </a:lnSpc>
              <a:spcBef>
                <a:spcPts val="12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Alternatively,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more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complex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container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designs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where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require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additional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control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over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health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performance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containers,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may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utilize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Kubernetes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(AKS).</a:t>
            </a:r>
            <a:endParaRPr sz="1333">
              <a:latin typeface="Trebuchet MS"/>
              <a:cs typeface="Trebuchet MS"/>
            </a:endParaRPr>
          </a:p>
          <a:p>
            <a:pPr marL="524920" marR="6773" indent="-507987">
              <a:lnSpc>
                <a:spcPct val="101000"/>
              </a:lnSpc>
              <a:spcBef>
                <a:spcPts val="102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coordinate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deployment,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update,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management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operations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all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 </a:t>
            </a:r>
            <a:r>
              <a:rPr sz="1333" spc="-3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containers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using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AKS.</a:t>
            </a:r>
            <a:endParaRPr sz="1333">
              <a:latin typeface="Trebuchet MS"/>
              <a:cs typeface="Trebuchet MS"/>
            </a:endParaRPr>
          </a:p>
          <a:p>
            <a:pPr marL="524920" marR="151548" indent="-507987">
              <a:lnSpc>
                <a:spcPct val="101000"/>
              </a:lnSpc>
              <a:spcBef>
                <a:spcPts val="104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If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need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operate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tens,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hundreds,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even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thousands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containers,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67" dirty="0">
                <a:solidFill>
                  <a:srgbClr val="006FC0"/>
                </a:solidFill>
                <a:latin typeface="Trebuchet MS"/>
                <a:cs typeface="Trebuchet MS"/>
              </a:rPr>
              <a:t>AKS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Open </a:t>
            </a:r>
            <a:r>
              <a:rPr sz="1333" spc="-3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source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project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could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00" dirty="0">
                <a:solidFill>
                  <a:srgbClr val="006FC0"/>
                </a:solidFill>
                <a:latin typeface="Trebuchet MS"/>
                <a:cs typeface="Trebuchet MS"/>
              </a:rPr>
              <a:t>good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fit.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107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It's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one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tool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class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tools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called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container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orchestrators</a:t>
            </a:r>
            <a:endParaRPr sz="1333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093" y="101959"/>
            <a:ext cx="5644727" cy="551498"/>
          </a:xfrm>
          <a:prstGeom prst="rect">
            <a:avLst/>
          </a:prstGeom>
        </p:spPr>
        <p:txBody>
          <a:bodyPr vert="horz" wrap="square" lIns="0" tIns="17780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u="heavy" spc="-36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Azure</a:t>
            </a:r>
            <a:r>
              <a:rPr sz="3467" u="heavy" spc="38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40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Kubernetes</a:t>
            </a:r>
            <a:r>
              <a:rPr sz="3467" u="heavy" spc="40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34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Services</a:t>
            </a:r>
            <a:r>
              <a:rPr sz="3467" u="heavy" spc="40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36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(AKS</a:t>
            </a:r>
            <a:r>
              <a:rPr sz="3467" spc="-367" dirty="0">
                <a:solidFill>
                  <a:srgbClr val="006FC0"/>
                </a:solidFill>
              </a:rPr>
              <a:t>)</a:t>
            </a:r>
            <a:endParaRPr sz="3467"/>
          </a:p>
        </p:txBody>
      </p:sp>
      <p:sp>
        <p:nvSpPr>
          <p:cNvPr id="3" name="object 3"/>
          <p:cNvSpPr txBox="1"/>
          <p:nvPr/>
        </p:nvSpPr>
        <p:spPr>
          <a:xfrm>
            <a:off x="1033205" y="1706203"/>
            <a:ext cx="5763260" cy="426285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Azure's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container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management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system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733">
              <a:latin typeface="Trebuchet MS"/>
              <a:cs typeface="Trebuchet MS"/>
            </a:endParaRPr>
          </a:p>
          <a:p>
            <a:pPr marL="524920" indent="-507987">
              <a:spcBef>
                <a:spcPts val="131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Scale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application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meet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demands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by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adding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removing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53"/>
              </a:spcBef>
              <a:buClr>
                <a:srgbClr val="006FC0"/>
              </a:buClr>
              <a:buFont typeface="Segoe UI Symbol"/>
              <a:buChar char="⮚"/>
            </a:pPr>
            <a:endParaRPr sz="1333">
              <a:latin typeface="Trebuchet MS"/>
              <a:cs typeface="Trebuchet MS"/>
            </a:endParaRPr>
          </a:p>
          <a:p>
            <a:pPr marL="524920"/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container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instances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spcBef>
                <a:spcPts val="20"/>
              </a:spcBef>
            </a:pPr>
            <a:endParaRPr sz="1267">
              <a:latin typeface="Trebuchet MS"/>
              <a:cs typeface="Trebuchet MS"/>
            </a:endParaRPr>
          </a:p>
          <a:p>
            <a:pPr marL="524920" indent="-507987"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Monitor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deployed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containers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resolving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any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issues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47"/>
              </a:spcBef>
              <a:buClr>
                <a:srgbClr val="006FC0"/>
              </a:buClr>
              <a:buFont typeface="Segoe UI Symbol"/>
              <a:buChar char="⮚"/>
            </a:pPr>
            <a:endParaRPr sz="1333">
              <a:latin typeface="Trebuchet MS"/>
              <a:cs typeface="Trebuchet MS"/>
            </a:endParaRPr>
          </a:p>
          <a:p>
            <a:pPr marL="524920"/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may</a:t>
            </a:r>
            <a:r>
              <a:rPr sz="1333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come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spcBef>
                <a:spcPts val="7"/>
              </a:spcBef>
            </a:pPr>
            <a:endParaRPr sz="1267">
              <a:latin typeface="Trebuchet MS"/>
              <a:cs typeface="Trebuchet MS"/>
            </a:endParaRPr>
          </a:p>
          <a:p>
            <a:pPr marL="524920" indent="-507987"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Groups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containers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called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00" dirty="0">
                <a:solidFill>
                  <a:srgbClr val="926404"/>
                </a:solidFill>
                <a:latin typeface="Trebuchet MS"/>
                <a:cs typeface="Trebuchet MS"/>
              </a:rPr>
              <a:t>Pods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733">
              <a:latin typeface="Trebuchet MS"/>
              <a:cs typeface="Trebuchet MS"/>
            </a:endParaRPr>
          </a:p>
          <a:p>
            <a:pPr marL="524920" indent="-507987">
              <a:spcBef>
                <a:spcPts val="131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called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00" dirty="0">
                <a:solidFill>
                  <a:srgbClr val="926404"/>
                </a:solidFill>
                <a:latin typeface="Trebuchet MS"/>
                <a:cs typeface="Trebuchet MS"/>
              </a:rPr>
              <a:t>Nodes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733">
              <a:latin typeface="Trebuchet MS"/>
              <a:cs typeface="Trebuchet MS"/>
            </a:endParaRPr>
          </a:p>
          <a:p>
            <a:pPr marL="524920" indent="-507987">
              <a:spcBef>
                <a:spcPts val="13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Container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Registry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pull</a:t>
            </a:r>
            <a:endParaRPr sz="1333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4063" y="2259584"/>
            <a:ext cx="4218432" cy="24678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209196" y="2034033"/>
            <a:ext cx="189653" cy="3384127"/>
            <a:chOff x="5406897" y="1525524"/>
            <a:chExt cx="142240" cy="25380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6897" y="1542266"/>
              <a:ext cx="142240" cy="25207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9729" y="1544574"/>
              <a:ext cx="41910" cy="2465070"/>
            </a:xfrm>
            <a:custGeom>
              <a:avLst/>
              <a:gdLst/>
              <a:ahLst/>
              <a:cxnLst/>
              <a:rect l="l" t="t" r="r" b="b"/>
              <a:pathLst>
                <a:path w="41910" h="2465070">
                  <a:moveTo>
                    <a:pt x="0" y="0"/>
                  </a:moveTo>
                  <a:lnTo>
                    <a:pt x="41910" y="2465070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3708" y="101959"/>
            <a:ext cx="5251027" cy="551498"/>
          </a:xfrm>
          <a:prstGeom prst="rect">
            <a:avLst/>
          </a:prstGeom>
        </p:spPr>
        <p:txBody>
          <a:bodyPr vert="horz" wrap="square" lIns="0" tIns="17780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1144663" algn="l"/>
                <a:tab pos="5233116" algn="l"/>
              </a:tabLst>
            </a:pPr>
            <a:r>
              <a:rPr sz="3467" u="heavy" spc="5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</a:t>
            </a:r>
            <a:r>
              <a:rPr sz="3467" u="heavy" spc="-8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L</a:t>
            </a:r>
            <a:r>
              <a:rPr sz="3467" u="heavy" spc="-80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oa</a:t>
            </a:r>
            <a:r>
              <a:rPr sz="3467" u="heavy" spc="-9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d</a:t>
            </a:r>
            <a:r>
              <a:rPr sz="3467" u="heavy" spc="4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22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B</a:t>
            </a:r>
            <a:r>
              <a:rPr sz="3467" u="heavy" spc="-52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al</a:t>
            </a:r>
            <a:r>
              <a:rPr sz="3467" u="heavy" spc="-68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</a:t>
            </a:r>
            <a:r>
              <a:rPr sz="3467" u="heavy" spc="-40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n</a:t>
            </a:r>
            <a:r>
              <a:rPr sz="3467" u="heavy" spc="-45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c</a:t>
            </a:r>
            <a:r>
              <a:rPr sz="3467" u="heavy" spc="-43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e</a:t>
            </a:r>
            <a:r>
              <a:rPr sz="3467" u="heavy" spc="-10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r</a:t>
            </a:r>
            <a:r>
              <a:rPr sz="3467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	</a:t>
            </a:r>
            <a:endParaRPr sz="3467"/>
          </a:p>
        </p:txBody>
      </p:sp>
      <p:sp>
        <p:nvSpPr>
          <p:cNvPr id="3" name="object 3"/>
          <p:cNvSpPr txBox="1"/>
          <p:nvPr/>
        </p:nvSpPr>
        <p:spPr>
          <a:xfrm>
            <a:off x="581287" y="1182284"/>
            <a:ext cx="5915660" cy="348578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Font typeface="Calibri"/>
              <a:buChar char="▪"/>
              <a:tabLst>
                <a:tab pos="524074" algn="l"/>
                <a:tab pos="524920" algn="l"/>
              </a:tabLst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Distribute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traffic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backend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Calibri"/>
              <a:buChar char="▪"/>
            </a:pPr>
            <a:endParaRPr sz="2067">
              <a:latin typeface="Trebuchet MS"/>
              <a:cs typeface="Trebuchet MS"/>
            </a:endParaRPr>
          </a:p>
          <a:p>
            <a:pPr marL="524920" indent="-507987">
              <a:buFont typeface="Calibri"/>
              <a:buChar char="▪"/>
              <a:tabLst>
                <a:tab pos="524074" algn="l"/>
                <a:tab pos="524920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Provides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high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application.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Calibri"/>
              <a:buChar char="▪"/>
            </a:pPr>
            <a:endParaRPr sz="2067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Font typeface="Calibri"/>
              <a:buChar char="▪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Two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types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load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balancer: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Public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Private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73"/>
              </a:spcBef>
              <a:buClr>
                <a:srgbClr val="006FC0"/>
              </a:buClr>
              <a:buFont typeface="Calibri"/>
              <a:buChar char="▪"/>
            </a:pPr>
            <a:endParaRPr sz="2000">
              <a:latin typeface="Trebuchet MS"/>
              <a:cs typeface="Trebuchet MS"/>
            </a:endParaRPr>
          </a:p>
          <a:p>
            <a:pPr marL="524920" indent="-507987">
              <a:buFont typeface="Calibri"/>
              <a:buChar char="▪"/>
              <a:tabLst>
                <a:tab pos="524074" algn="l"/>
                <a:tab pos="524920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Components: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53"/>
              </a:spcBef>
              <a:buClr>
                <a:srgbClr val="006FC0"/>
              </a:buClr>
              <a:buFont typeface="Calibri"/>
              <a:buChar char="▪"/>
            </a:pPr>
            <a:endParaRPr sz="1333">
              <a:latin typeface="Trebuchet MS"/>
              <a:cs typeface="Trebuchet MS"/>
            </a:endParaRPr>
          </a:p>
          <a:p>
            <a:pPr marL="1134505" lvl="1" indent="-508834">
              <a:buFont typeface="Calibri"/>
              <a:buChar char="▪"/>
              <a:tabLst>
                <a:tab pos="1133658" algn="l"/>
                <a:tab pos="1135352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Frontend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IP: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define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IP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address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load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balancer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53"/>
              </a:spcBef>
              <a:buClr>
                <a:srgbClr val="006FC0"/>
              </a:buClr>
              <a:buFont typeface="Calibri"/>
              <a:buChar char="▪"/>
            </a:pPr>
            <a:endParaRPr sz="1333">
              <a:latin typeface="Trebuchet MS"/>
              <a:cs typeface="Trebuchet MS"/>
            </a:endParaRPr>
          </a:p>
          <a:p>
            <a:pPr marL="1134505" lvl="1" indent="-508834">
              <a:buFont typeface="Calibri"/>
              <a:buChar char="▪"/>
              <a:tabLst>
                <a:tab pos="1133658" algn="l"/>
                <a:tab pos="1135352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Backend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pool: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this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contains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53"/>
              </a:spcBef>
              <a:buClr>
                <a:srgbClr val="006FC0"/>
              </a:buClr>
              <a:buFont typeface="Calibri"/>
              <a:buChar char="▪"/>
            </a:pPr>
            <a:endParaRPr sz="1333">
              <a:latin typeface="Trebuchet MS"/>
              <a:cs typeface="Trebuchet MS"/>
            </a:endParaRPr>
          </a:p>
          <a:p>
            <a:pPr marL="1134505" lvl="1" indent="-508834">
              <a:buFont typeface="Calibri"/>
              <a:buChar char="▪"/>
              <a:tabLst>
                <a:tab pos="1133658" algn="l"/>
                <a:tab pos="1135352" algn="l"/>
              </a:tabLst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Health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probes: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monitor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health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backend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pool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53"/>
              </a:spcBef>
              <a:buClr>
                <a:srgbClr val="006FC0"/>
              </a:buClr>
              <a:buFont typeface="Calibri"/>
              <a:buChar char="▪"/>
            </a:pPr>
            <a:endParaRPr sz="1333">
              <a:latin typeface="Trebuchet MS"/>
              <a:cs typeface="Trebuchet MS"/>
            </a:endParaRPr>
          </a:p>
          <a:p>
            <a:pPr marL="1134505" lvl="1" indent="-508834">
              <a:buFont typeface="Calibri"/>
              <a:buChar char="▪"/>
              <a:tabLst>
                <a:tab pos="1133658" algn="l"/>
                <a:tab pos="1135352" algn="l"/>
              </a:tabLst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Rules: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How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distribute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incoming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traffic.</a:t>
            </a:r>
            <a:endParaRPr sz="1333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0924" y="934720"/>
            <a:ext cx="3317909" cy="54133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092" y="2584180"/>
            <a:ext cx="4619413" cy="50954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200" dirty="0"/>
              <a:t>              </a:t>
            </a:r>
            <a:r>
              <a:rPr spc="-200" dirty="0"/>
              <a:t>Availability</a:t>
            </a:r>
            <a:r>
              <a:rPr spc="-152" dirty="0"/>
              <a:t> </a:t>
            </a:r>
            <a:r>
              <a:rPr spc="-220" dirty="0"/>
              <a:t>Zones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1849" y="3270437"/>
            <a:ext cx="556683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80" dirty="0">
                <a:solidFill>
                  <a:srgbClr val="3E3E3E"/>
                </a:solidFill>
                <a:latin typeface="Verdana"/>
                <a:cs typeface="Verdana"/>
              </a:rPr>
              <a:t>High</a:t>
            </a:r>
            <a:r>
              <a:rPr sz="16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93" dirty="0">
                <a:solidFill>
                  <a:srgbClr val="3E3E3E"/>
                </a:solidFill>
                <a:latin typeface="Verdana"/>
                <a:cs typeface="Verdana"/>
              </a:rPr>
              <a:t>availability</a:t>
            </a:r>
            <a:r>
              <a:rPr sz="1600" spc="-152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93" dirty="0">
                <a:solidFill>
                  <a:srgbClr val="3E3E3E"/>
                </a:solidFill>
                <a:latin typeface="Verdana"/>
                <a:cs typeface="Verdana"/>
              </a:rPr>
              <a:t>for</a:t>
            </a:r>
            <a:r>
              <a:rPr sz="1600" spc="-16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07" dirty="0">
                <a:solidFill>
                  <a:srgbClr val="3E3E3E"/>
                </a:solidFill>
                <a:latin typeface="Verdana"/>
                <a:cs typeface="Verdana"/>
              </a:rPr>
              <a:t>your</a:t>
            </a:r>
            <a:r>
              <a:rPr sz="1600" spc="-16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93" dirty="0">
                <a:solidFill>
                  <a:srgbClr val="3E3E3E"/>
                </a:solidFill>
                <a:latin typeface="Verdana"/>
                <a:cs typeface="Verdana"/>
              </a:rPr>
              <a:t>mission-critical</a:t>
            </a:r>
            <a:r>
              <a:rPr sz="1600" spc="-173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93" dirty="0">
                <a:solidFill>
                  <a:srgbClr val="3E3E3E"/>
                </a:solidFill>
                <a:latin typeface="Verdana"/>
                <a:cs typeface="Verdana"/>
              </a:rPr>
              <a:t>applications</a:t>
            </a:r>
            <a:r>
              <a:rPr sz="1600" spc="-16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13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1600" spc="-18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13" dirty="0">
                <a:solidFill>
                  <a:srgbClr val="3E3E3E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3708" y="101959"/>
            <a:ext cx="5251027" cy="551498"/>
          </a:xfrm>
          <a:prstGeom prst="rect">
            <a:avLst/>
          </a:prstGeom>
        </p:spPr>
        <p:txBody>
          <a:bodyPr vert="horz" wrap="square" lIns="0" tIns="17780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963483" algn="l"/>
                <a:tab pos="5233116" algn="l"/>
              </a:tabLst>
            </a:pPr>
            <a:r>
              <a:rPr sz="3467" u="heavy" spc="5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</a:t>
            </a:r>
            <a:r>
              <a:rPr sz="3467" u="heavy" spc="-59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Availability</a:t>
            </a:r>
            <a:r>
              <a:rPr sz="3467" u="heavy" spc="-5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34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Zones	</a:t>
            </a:r>
            <a:endParaRPr sz="3467"/>
          </a:p>
        </p:txBody>
      </p:sp>
      <p:grpSp>
        <p:nvGrpSpPr>
          <p:cNvPr id="3" name="object 3"/>
          <p:cNvGrpSpPr/>
          <p:nvPr/>
        </p:nvGrpSpPr>
        <p:grpSpPr>
          <a:xfrm>
            <a:off x="398273" y="957073"/>
            <a:ext cx="6758940" cy="5653193"/>
            <a:chOff x="298704" y="717804"/>
            <a:chExt cx="5069205" cy="4239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723" y="2816352"/>
              <a:ext cx="1004315" cy="5516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17804"/>
              <a:ext cx="5068824" cy="42397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708" y="1278636"/>
              <a:ext cx="1662683" cy="13639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0211" y="1278636"/>
              <a:ext cx="1662684" cy="13639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8131" y="3476243"/>
              <a:ext cx="1662683" cy="13639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008" y="1705356"/>
              <a:ext cx="341375" cy="7467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5459" y="1705356"/>
              <a:ext cx="341375" cy="746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1495" y="1705356"/>
              <a:ext cx="341376" cy="746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871" y="3892296"/>
              <a:ext cx="341375" cy="746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0732" y="1658112"/>
              <a:ext cx="341375" cy="7452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480" y="3892296"/>
              <a:ext cx="341375" cy="746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8836" y="3898392"/>
              <a:ext cx="341375" cy="746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1720" y="1923252"/>
              <a:ext cx="944892" cy="11903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75154" y="1962150"/>
              <a:ext cx="845185" cy="0"/>
            </a:xfrm>
            <a:custGeom>
              <a:avLst/>
              <a:gdLst/>
              <a:ahLst/>
              <a:cxnLst/>
              <a:rect l="l" t="t" r="r" b="b"/>
              <a:pathLst>
                <a:path w="845185">
                  <a:moveTo>
                    <a:pt x="0" y="0"/>
                  </a:moveTo>
                  <a:lnTo>
                    <a:pt x="844803" y="0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71" y="2609100"/>
              <a:ext cx="1217688" cy="94791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44573" y="2643377"/>
              <a:ext cx="1106170" cy="833755"/>
            </a:xfrm>
            <a:custGeom>
              <a:avLst/>
              <a:gdLst/>
              <a:ahLst/>
              <a:cxnLst/>
              <a:rect l="l" t="t" r="r" b="b"/>
              <a:pathLst>
                <a:path w="1106170" h="833754">
                  <a:moveTo>
                    <a:pt x="0" y="0"/>
                  </a:moveTo>
                  <a:lnTo>
                    <a:pt x="1106043" y="833374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98420" y="2604528"/>
              <a:ext cx="1510283" cy="94943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50998" y="2643377"/>
              <a:ext cx="1401445" cy="833755"/>
            </a:xfrm>
            <a:custGeom>
              <a:avLst/>
              <a:gdLst/>
              <a:ahLst/>
              <a:cxnLst/>
              <a:rect l="l" t="t" r="r" b="b"/>
              <a:pathLst>
                <a:path w="1401445" h="833754">
                  <a:moveTo>
                    <a:pt x="0" y="833374"/>
                  </a:moveTo>
                  <a:lnTo>
                    <a:pt x="1401317" y="0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342386" y="3169158"/>
              <a:ext cx="1816100" cy="622300"/>
            </a:xfrm>
            <a:custGeom>
              <a:avLst/>
              <a:gdLst/>
              <a:ahLst/>
              <a:cxnLst/>
              <a:rect l="l" t="t" r="r" b="b"/>
              <a:pathLst>
                <a:path w="1816100" h="622300">
                  <a:moveTo>
                    <a:pt x="0" y="0"/>
                  </a:moveTo>
                  <a:lnTo>
                    <a:pt x="369315" y="291973"/>
                  </a:lnTo>
                  <a:lnTo>
                    <a:pt x="369315" y="527558"/>
                  </a:lnTo>
                  <a:lnTo>
                    <a:pt x="376717" y="564249"/>
                  </a:lnTo>
                  <a:lnTo>
                    <a:pt x="396906" y="594201"/>
                  </a:lnTo>
                  <a:lnTo>
                    <a:pt x="426858" y="614390"/>
                  </a:lnTo>
                  <a:lnTo>
                    <a:pt x="463550" y="621792"/>
                  </a:lnTo>
                  <a:lnTo>
                    <a:pt x="1721358" y="621792"/>
                  </a:lnTo>
                  <a:lnTo>
                    <a:pt x="1758049" y="614390"/>
                  </a:lnTo>
                  <a:lnTo>
                    <a:pt x="1788001" y="594201"/>
                  </a:lnTo>
                  <a:lnTo>
                    <a:pt x="1808190" y="564249"/>
                  </a:lnTo>
                  <a:lnTo>
                    <a:pt x="1815591" y="527558"/>
                  </a:lnTo>
                  <a:lnTo>
                    <a:pt x="1815591" y="150622"/>
                  </a:lnTo>
                  <a:lnTo>
                    <a:pt x="369315" y="150622"/>
                  </a:lnTo>
                  <a:lnTo>
                    <a:pt x="0" y="0"/>
                  </a:lnTo>
                  <a:close/>
                </a:path>
                <a:path w="1816100" h="622300">
                  <a:moveTo>
                    <a:pt x="1721358" y="56387"/>
                  </a:moveTo>
                  <a:lnTo>
                    <a:pt x="463550" y="56387"/>
                  </a:lnTo>
                  <a:lnTo>
                    <a:pt x="426858" y="63789"/>
                  </a:lnTo>
                  <a:lnTo>
                    <a:pt x="396906" y="83978"/>
                  </a:lnTo>
                  <a:lnTo>
                    <a:pt x="376717" y="113930"/>
                  </a:lnTo>
                  <a:lnTo>
                    <a:pt x="369315" y="150622"/>
                  </a:lnTo>
                  <a:lnTo>
                    <a:pt x="1815591" y="150622"/>
                  </a:lnTo>
                  <a:lnTo>
                    <a:pt x="1808190" y="113930"/>
                  </a:lnTo>
                  <a:lnTo>
                    <a:pt x="1788001" y="83978"/>
                  </a:lnTo>
                  <a:lnTo>
                    <a:pt x="1758049" y="63789"/>
                  </a:lnTo>
                  <a:lnTo>
                    <a:pt x="1721358" y="56387"/>
                  </a:lnTo>
                  <a:close/>
                </a:path>
              </a:pathLst>
            </a:custGeom>
            <a:solidFill>
              <a:srgbClr val="00839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342386" y="3169158"/>
              <a:ext cx="1816100" cy="622300"/>
            </a:xfrm>
            <a:custGeom>
              <a:avLst/>
              <a:gdLst/>
              <a:ahLst/>
              <a:cxnLst/>
              <a:rect l="l" t="t" r="r" b="b"/>
              <a:pathLst>
                <a:path w="1816100" h="622300">
                  <a:moveTo>
                    <a:pt x="369315" y="150622"/>
                  </a:moveTo>
                  <a:lnTo>
                    <a:pt x="376717" y="113930"/>
                  </a:lnTo>
                  <a:lnTo>
                    <a:pt x="396906" y="83978"/>
                  </a:lnTo>
                  <a:lnTo>
                    <a:pt x="426858" y="63789"/>
                  </a:lnTo>
                  <a:lnTo>
                    <a:pt x="463550" y="56387"/>
                  </a:lnTo>
                  <a:lnTo>
                    <a:pt x="610362" y="56387"/>
                  </a:lnTo>
                  <a:lnTo>
                    <a:pt x="971930" y="56387"/>
                  </a:lnTo>
                  <a:lnTo>
                    <a:pt x="1721358" y="56387"/>
                  </a:lnTo>
                  <a:lnTo>
                    <a:pt x="1758049" y="63789"/>
                  </a:lnTo>
                  <a:lnTo>
                    <a:pt x="1788001" y="83978"/>
                  </a:lnTo>
                  <a:lnTo>
                    <a:pt x="1808190" y="113930"/>
                  </a:lnTo>
                  <a:lnTo>
                    <a:pt x="1815591" y="150622"/>
                  </a:lnTo>
                  <a:lnTo>
                    <a:pt x="1815591" y="291973"/>
                  </a:lnTo>
                  <a:lnTo>
                    <a:pt x="1815591" y="527558"/>
                  </a:lnTo>
                  <a:lnTo>
                    <a:pt x="1808190" y="564249"/>
                  </a:lnTo>
                  <a:lnTo>
                    <a:pt x="1788001" y="594201"/>
                  </a:lnTo>
                  <a:lnTo>
                    <a:pt x="1758049" y="614390"/>
                  </a:lnTo>
                  <a:lnTo>
                    <a:pt x="1721358" y="621792"/>
                  </a:lnTo>
                  <a:lnTo>
                    <a:pt x="971930" y="621792"/>
                  </a:lnTo>
                  <a:lnTo>
                    <a:pt x="610362" y="621792"/>
                  </a:lnTo>
                  <a:lnTo>
                    <a:pt x="463550" y="621792"/>
                  </a:lnTo>
                  <a:lnTo>
                    <a:pt x="426858" y="614390"/>
                  </a:lnTo>
                  <a:lnTo>
                    <a:pt x="396906" y="594201"/>
                  </a:lnTo>
                  <a:lnTo>
                    <a:pt x="376717" y="564249"/>
                  </a:lnTo>
                  <a:lnTo>
                    <a:pt x="369315" y="527558"/>
                  </a:lnTo>
                  <a:lnTo>
                    <a:pt x="369315" y="291973"/>
                  </a:lnTo>
                  <a:lnTo>
                    <a:pt x="0" y="0"/>
                  </a:lnTo>
                  <a:lnTo>
                    <a:pt x="369315" y="150622"/>
                  </a:lnTo>
                  <a:close/>
                </a:path>
              </a:pathLst>
            </a:custGeom>
            <a:ln w="25400">
              <a:solidFill>
                <a:srgbClr val="005F74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65005" y="4453467"/>
            <a:ext cx="1496060" cy="42648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8626">
              <a:spcBef>
                <a:spcPts val="127"/>
              </a:spcBef>
            </a:pP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333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333" spc="-2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ate</a:t>
            </a:r>
            <a:endParaRPr sz="1333">
              <a:latin typeface="Arial MT"/>
              <a:cs typeface="Arial MT"/>
            </a:endParaRPr>
          </a:p>
          <a:p>
            <a:pPr marL="16933"/>
            <a:r>
              <a:rPr sz="1333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333" spc="-2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333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op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333" spc="-2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333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333" spc="-27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333" spc="13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333">
              <a:latin typeface="Arial MT"/>
              <a:cs typeface="Arial M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79007" y="2245361"/>
            <a:ext cx="455167" cy="99364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635579" y="1577001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43580" y="1490844"/>
            <a:ext cx="3057313" cy="52247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55300"/>
              </a:lnSpc>
              <a:spcBef>
                <a:spcPts val="127"/>
              </a:spcBef>
            </a:pPr>
            <a:r>
              <a:rPr sz="1133" spc="87" dirty="0">
                <a:solidFill>
                  <a:srgbClr val="006FC0"/>
                </a:solidFill>
                <a:latin typeface="Trebuchet MS"/>
                <a:cs typeface="Trebuchet MS"/>
              </a:rPr>
              <a:t>Each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r>
              <a:rPr sz="1133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Zone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has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distinct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power </a:t>
            </a:r>
            <a:r>
              <a:rPr sz="1133" spc="-3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source,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network,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cooling.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35579" y="2215048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43579" y="2128892"/>
            <a:ext cx="3369733" cy="7926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55300"/>
              </a:lnSpc>
              <a:spcBef>
                <a:spcPts val="127"/>
              </a:spcBef>
            </a:pPr>
            <a:r>
              <a:rPr sz="1133" spc="20" dirty="0">
                <a:solidFill>
                  <a:srgbClr val="006FC0"/>
                </a:solidFill>
                <a:latin typeface="Trebuchet MS"/>
                <a:cs typeface="Trebuchet MS"/>
              </a:rPr>
              <a:t>If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one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zone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is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compromised,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then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replicated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93" dirty="0">
                <a:solidFill>
                  <a:srgbClr val="006FC0"/>
                </a:solidFill>
                <a:latin typeface="Trebuchet MS"/>
                <a:cs typeface="Trebuchet MS"/>
              </a:rPr>
              <a:t>apps</a:t>
            </a:r>
            <a:r>
              <a:rPr sz="11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instantly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 available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another </a:t>
            </a:r>
            <a:r>
              <a:rPr sz="1133" spc="-3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zone.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35579" y="3121660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43579" y="3035503"/>
            <a:ext cx="3018367" cy="563274"/>
          </a:xfrm>
          <a:prstGeom prst="rect">
            <a:avLst/>
          </a:prstGeom>
        </p:spPr>
        <p:txBody>
          <a:bodyPr vert="horz" wrap="square" lIns="0" tIns="110913" rIns="0" bIns="0" rtlCol="0">
            <a:spAutoFit/>
          </a:bodyPr>
          <a:lstStyle/>
          <a:p>
            <a:pPr marL="16933">
              <a:spcBef>
                <a:spcPts val="873"/>
              </a:spcBef>
            </a:pP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It’s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responsibility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 to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sync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applications</a:t>
            </a:r>
            <a:endParaRPr sz="1133">
              <a:latin typeface="Trebuchet MS"/>
              <a:cs typeface="Trebuchet MS"/>
            </a:endParaRPr>
          </a:p>
          <a:p>
            <a:pPr marL="16933">
              <a:spcBef>
                <a:spcPts val="753"/>
              </a:spcBef>
            </a:pP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between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different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113" dirty="0">
                <a:solidFill>
                  <a:srgbClr val="006FC0"/>
                </a:solidFill>
                <a:latin typeface="Trebuchet MS"/>
                <a:cs typeface="Trebuchet MS"/>
              </a:rPr>
              <a:t>VMs.</a:t>
            </a:r>
            <a:endParaRPr sz="1133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5084" y="2638298"/>
            <a:ext cx="4315465" cy="50954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93" dirty="0"/>
              <a:t>     </a:t>
            </a:r>
            <a:r>
              <a:rPr spc="93" dirty="0"/>
              <a:t>A</a:t>
            </a:r>
            <a:r>
              <a:rPr spc="-220" dirty="0"/>
              <a:t>v</a:t>
            </a:r>
            <a:r>
              <a:rPr spc="-460" dirty="0"/>
              <a:t>a</a:t>
            </a:r>
            <a:r>
              <a:rPr spc="-100" dirty="0"/>
              <a:t>i</a:t>
            </a:r>
            <a:r>
              <a:rPr spc="-60" dirty="0"/>
              <a:t>l</a:t>
            </a:r>
            <a:r>
              <a:rPr spc="-260" dirty="0"/>
              <a:t>abi</a:t>
            </a:r>
            <a:r>
              <a:rPr spc="-160" dirty="0"/>
              <a:t>l</a:t>
            </a:r>
            <a:r>
              <a:rPr spc="-187" dirty="0"/>
              <a:t>it</a:t>
            </a:r>
            <a:r>
              <a:rPr spc="-280" dirty="0"/>
              <a:t>y</a:t>
            </a:r>
            <a:r>
              <a:rPr spc="-127" dirty="0"/>
              <a:t> </a:t>
            </a:r>
            <a:r>
              <a:rPr spc="-213" dirty="0"/>
              <a:t>s</a:t>
            </a:r>
            <a:r>
              <a:rPr spc="-540" dirty="0"/>
              <a:t>e</a:t>
            </a:r>
            <a:r>
              <a:rPr spc="-287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9609" y="3270437"/>
            <a:ext cx="58521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100" dirty="0">
                <a:solidFill>
                  <a:srgbClr val="3E3E3E"/>
                </a:solidFill>
                <a:latin typeface="Verdana"/>
                <a:cs typeface="Verdana"/>
              </a:rPr>
              <a:t>Provides</a:t>
            </a:r>
            <a:r>
              <a:rPr sz="1600" spc="-173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3E3E3E"/>
                </a:solidFill>
                <a:latin typeface="Verdana"/>
                <a:cs typeface="Verdana"/>
              </a:rPr>
              <a:t>High</a:t>
            </a:r>
            <a:r>
              <a:rPr sz="1600" spc="-16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93" dirty="0">
                <a:solidFill>
                  <a:srgbClr val="3E3E3E"/>
                </a:solidFill>
                <a:latin typeface="Verdana"/>
                <a:cs typeface="Verdana"/>
              </a:rPr>
              <a:t>availability</a:t>
            </a:r>
            <a:r>
              <a:rPr sz="1600" spc="-133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13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1600" spc="-152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07" dirty="0">
                <a:solidFill>
                  <a:srgbClr val="3E3E3E"/>
                </a:solidFill>
                <a:latin typeface="Verdana"/>
                <a:cs typeface="Verdana"/>
              </a:rPr>
              <a:t>Business</a:t>
            </a:r>
            <a:r>
              <a:rPr sz="1600"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07" dirty="0">
                <a:solidFill>
                  <a:srgbClr val="3E3E3E"/>
                </a:solidFill>
                <a:latin typeface="Verdana"/>
                <a:cs typeface="Verdana"/>
              </a:rPr>
              <a:t>continuity</a:t>
            </a:r>
            <a:r>
              <a:rPr sz="1600" spc="-14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93" dirty="0">
                <a:solidFill>
                  <a:srgbClr val="3E3E3E"/>
                </a:solidFill>
                <a:latin typeface="Verdana"/>
                <a:cs typeface="Verdana"/>
              </a:rPr>
              <a:t>for</a:t>
            </a:r>
            <a:r>
              <a:rPr sz="1600" spc="-152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93" dirty="0">
                <a:solidFill>
                  <a:srgbClr val="3E3E3E"/>
                </a:solidFill>
                <a:latin typeface="Verdana"/>
                <a:cs typeface="Verdana"/>
              </a:rPr>
              <a:t>applications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586" y="1211240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587" y="1125084"/>
            <a:ext cx="5401733" cy="52247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55300"/>
              </a:lnSpc>
              <a:spcBef>
                <a:spcPts val="127"/>
              </a:spcBef>
            </a:pP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Sets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make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use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two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key</a:t>
            </a:r>
            <a:r>
              <a:rPr sz="11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concepts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Fault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Domains,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Update </a:t>
            </a:r>
            <a:r>
              <a:rPr sz="1133" spc="-3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Domains.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586" y="1849288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587" y="1763784"/>
            <a:ext cx="5250180" cy="550449"/>
          </a:xfrm>
          <a:prstGeom prst="rect">
            <a:avLst/>
          </a:prstGeom>
        </p:spPr>
        <p:txBody>
          <a:bodyPr vert="horz" wrap="square" lIns="0" tIns="110913" rIns="0" bIns="0" rtlCol="0">
            <a:spAutoFit/>
          </a:bodyPr>
          <a:lstStyle/>
          <a:p>
            <a:pPr marL="16933">
              <a:spcBef>
                <a:spcPts val="873"/>
              </a:spcBef>
            </a:pPr>
            <a:r>
              <a:rPr sz="1133" b="1" spc="60" dirty="0">
                <a:solidFill>
                  <a:srgbClr val="006FC0"/>
                </a:solidFill>
                <a:latin typeface="Trebuchet MS"/>
                <a:cs typeface="Trebuchet MS"/>
              </a:rPr>
              <a:t>Update</a:t>
            </a:r>
            <a:r>
              <a:rPr sz="1133" b="1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b="1" spc="60" dirty="0">
                <a:solidFill>
                  <a:srgbClr val="006FC0"/>
                </a:solidFill>
                <a:latin typeface="Trebuchet MS"/>
                <a:cs typeface="Trebuchet MS"/>
              </a:rPr>
              <a:t>domains</a:t>
            </a:r>
            <a:r>
              <a:rPr sz="1133" b="1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define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7" dirty="0">
                <a:solidFill>
                  <a:srgbClr val="006FC0"/>
                </a:solidFill>
                <a:latin typeface="Trebuchet MS"/>
                <a:cs typeface="Trebuchet MS"/>
              </a:rPr>
              <a:t>group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93" dirty="0">
                <a:solidFill>
                  <a:srgbClr val="006FC0"/>
                </a:solidFill>
                <a:latin typeface="Trebuchet MS"/>
                <a:cs typeface="Trebuchet MS"/>
              </a:rPr>
              <a:t>going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endParaRPr sz="1133">
              <a:latin typeface="Trebuchet MS"/>
              <a:cs typeface="Trebuchet MS"/>
            </a:endParaRPr>
          </a:p>
          <a:p>
            <a:pPr marL="16933">
              <a:spcBef>
                <a:spcPts val="747"/>
              </a:spcBef>
            </a:pP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patched/maintained/rebooted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at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same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time.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586" y="2487676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4587" y="2401519"/>
            <a:ext cx="5184987" cy="52247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55300"/>
              </a:lnSpc>
              <a:spcBef>
                <a:spcPts val="127"/>
              </a:spcBef>
            </a:pPr>
            <a:r>
              <a:rPr sz="1133" b="1" spc="20" dirty="0">
                <a:solidFill>
                  <a:srgbClr val="006FC0"/>
                </a:solidFill>
                <a:latin typeface="Trebuchet MS"/>
                <a:cs typeface="Trebuchet MS"/>
              </a:rPr>
              <a:t>Fault</a:t>
            </a:r>
            <a:r>
              <a:rPr sz="1133" b="1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b="1" spc="60" dirty="0">
                <a:solidFill>
                  <a:srgbClr val="006FC0"/>
                </a:solidFill>
                <a:latin typeface="Trebuchet MS"/>
                <a:cs typeface="Trebuchet MS"/>
              </a:rPr>
              <a:t>domains</a:t>
            </a:r>
            <a:r>
              <a:rPr sz="1133" b="1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define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7" dirty="0">
                <a:solidFill>
                  <a:srgbClr val="006FC0"/>
                </a:solidFill>
                <a:latin typeface="Trebuchet MS"/>
                <a:cs typeface="Trebuchet MS"/>
              </a:rPr>
              <a:t>group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virtual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share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100" dirty="0">
                <a:solidFill>
                  <a:srgbClr val="006FC0"/>
                </a:solidFill>
                <a:latin typeface="Trebuchet MS"/>
                <a:cs typeface="Trebuchet MS"/>
              </a:rPr>
              <a:t>common </a:t>
            </a:r>
            <a:r>
              <a:rPr sz="1133" spc="-3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power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source</a:t>
            </a:r>
            <a:r>
              <a:rPr sz="1133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0" dirty="0">
                <a:solidFill>
                  <a:srgbClr val="006FC0"/>
                </a:solidFill>
                <a:latin typeface="Trebuchet MS"/>
                <a:cs typeface="Trebuchet MS"/>
              </a:rPr>
              <a:t>switch.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586" y="3125723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587" y="3039567"/>
            <a:ext cx="5301827" cy="52247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55300"/>
              </a:lnSpc>
              <a:spcBef>
                <a:spcPts val="127"/>
              </a:spcBef>
            </a:pP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It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saves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rackwide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failure,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rackwide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maintenance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window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can </a:t>
            </a:r>
            <a:r>
              <a:rPr sz="1133" spc="-3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take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7" dirty="0">
                <a:solidFill>
                  <a:srgbClr val="006FC0"/>
                </a:solidFill>
                <a:latin typeface="Trebuchet MS"/>
                <a:cs typeface="Trebuchet MS"/>
              </a:rPr>
              <a:t>down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all </a:t>
            </a:r>
            <a:r>
              <a:rPr sz="1133" spc="187" dirty="0">
                <a:solidFill>
                  <a:srgbClr val="006FC0"/>
                </a:solidFill>
                <a:latin typeface="Trebuchet MS"/>
                <a:cs typeface="Trebuchet MS"/>
              </a:rPr>
              <a:t>VMs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hosted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9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this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single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point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failure.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586" y="3764280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587" y="3678123"/>
            <a:ext cx="5337387" cy="52247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55300"/>
              </a:lnSpc>
              <a:spcBef>
                <a:spcPts val="127"/>
              </a:spcBef>
            </a:pP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sets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free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use!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93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only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pay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virtual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being </a:t>
            </a:r>
            <a:r>
              <a:rPr sz="1133" spc="-3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0" dirty="0">
                <a:solidFill>
                  <a:srgbClr val="006FC0"/>
                </a:solidFill>
                <a:latin typeface="Trebuchet MS"/>
                <a:cs typeface="Trebuchet MS"/>
              </a:rPr>
              <a:t>created.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586" y="4402327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4587" y="4316171"/>
            <a:ext cx="5251027" cy="7926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55300"/>
              </a:lnSpc>
              <a:spcBef>
                <a:spcPts val="127"/>
              </a:spcBef>
            </a:pP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It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does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not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protect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application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operating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system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application- </a:t>
            </a:r>
            <a:r>
              <a:rPr sz="1133" spc="-3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specific 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failures, 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it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does 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limit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the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impact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of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potential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physical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hardware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failures,</a:t>
            </a:r>
            <a:r>
              <a:rPr sz="1133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outages,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power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interruptions.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014678" y="101959"/>
            <a:ext cx="4640580" cy="551498"/>
          </a:xfrm>
          <a:prstGeom prst="rect">
            <a:avLst/>
          </a:prstGeom>
        </p:spPr>
        <p:txBody>
          <a:bodyPr vert="horz" wrap="square" lIns="0" tIns="17780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1184457" algn="l"/>
                <a:tab pos="4622684" algn="l"/>
              </a:tabLst>
            </a:pPr>
            <a:r>
              <a:rPr sz="3467" u="heavy" spc="5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</a:t>
            </a:r>
            <a:r>
              <a:rPr sz="3467" u="heavy" spc="-59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Availability</a:t>
            </a:r>
            <a:r>
              <a:rPr sz="3467" u="heavy" spc="-5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25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Sets	</a:t>
            </a:r>
            <a:endParaRPr sz="3467"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6630" y="1492112"/>
            <a:ext cx="5594031" cy="35716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maths learning objects">
            <a:extLst>
              <a:ext uri="{FF2B5EF4-FFF2-40B4-BE49-F238E27FC236}">
                <a16:creationId xmlns:a16="http://schemas.microsoft.com/office/drawing/2014/main" id="{DA4EEACF-E183-6ECD-2362-1EF4A743E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9" b="103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561" y="1066800"/>
            <a:ext cx="3931320" cy="2267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35559" algn="ctr">
              <a:lnSpc>
                <a:spcPct val="100000"/>
              </a:lnSpc>
            </a:pPr>
            <a:r>
              <a:rPr lang="en-US" sz="20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          Virtual Machines Scale Sets</a:t>
            </a:r>
          </a:p>
          <a:p>
            <a:pPr marL="16933" algn="ctr">
              <a:lnSpc>
                <a:spcPct val="100000"/>
              </a:lnSpc>
            </a:pPr>
            <a:r>
              <a:rPr lang="en-US" sz="20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Manage and scale up to thousands of Linux and Windows VMs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37" name="Rectangle 19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20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586" y="1056301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587" y="1060366"/>
            <a:ext cx="3627120" cy="195717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Create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7" dirty="0">
                <a:solidFill>
                  <a:srgbClr val="006FC0"/>
                </a:solidFill>
                <a:latin typeface="Trebuchet MS"/>
                <a:cs typeface="Trebuchet MS"/>
              </a:rPr>
              <a:t>manage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7" dirty="0">
                <a:solidFill>
                  <a:srgbClr val="006FC0"/>
                </a:solidFill>
                <a:latin typeface="Trebuchet MS"/>
                <a:cs typeface="Trebuchet MS"/>
              </a:rPr>
              <a:t>group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load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balanced</a:t>
            </a:r>
            <a:r>
              <a:rPr sz="1133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113" dirty="0">
                <a:solidFill>
                  <a:srgbClr val="006FC0"/>
                </a:solidFill>
                <a:latin typeface="Trebuchet MS"/>
                <a:cs typeface="Trebuchet MS"/>
              </a:rPr>
              <a:t>VMs.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586" y="1426125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587" y="1430189"/>
            <a:ext cx="5374639" cy="195717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Allows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application</a:t>
            </a:r>
            <a:r>
              <a:rPr sz="1133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automatically scale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resource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demand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changes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6187" y="1694856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4185" y="1608700"/>
            <a:ext cx="5901267" cy="52247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55300"/>
              </a:lnSpc>
              <a:spcBef>
                <a:spcPts val="127"/>
              </a:spcBef>
            </a:pP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number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33" dirty="0">
                <a:solidFill>
                  <a:srgbClr val="006FC0"/>
                </a:solidFill>
                <a:latin typeface="Trebuchet MS"/>
                <a:cs typeface="Trebuchet MS"/>
              </a:rPr>
              <a:t>VM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instances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automatically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increase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decrease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response</a:t>
            </a:r>
            <a:r>
              <a:rPr sz="1133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to </a:t>
            </a:r>
            <a:r>
              <a:rPr sz="1133" spc="-3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demand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defined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schedule.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586" y="2332904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588" y="2336969"/>
            <a:ext cx="5561753" cy="195717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All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33" dirty="0">
                <a:solidFill>
                  <a:srgbClr val="006FC0"/>
                </a:solidFill>
                <a:latin typeface="Trebuchet MS"/>
                <a:cs typeface="Trebuchet MS"/>
              </a:rPr>
              <a:t>VM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instances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created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same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base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173" dirty="0">
                <a:solidFill>
                  <a:srgbClr val="006FC0"/>
                </a:solidFill>
                <a:latin typeface="Trebuchet MS"/>
                <a:cs typeface="Trebuchet MS"/>
              </a:rPr>
              <a:t>OS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image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configuration.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6187" y="2601129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4186" y="2605194"/>
            <a:ext cx="5739553" cy="195717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133" spc="233" dirty="0">
                <a:solidFill>
                  <a:srgbClr val="006FC0"/>
                </a:solidFill>
                <a:latin typeface="Trebuchet MS"/>
                <a:cs typeface="Trebuchet MS"/>
              </a:rPr>
              <a:t>VM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size,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disk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configuration,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application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installs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should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match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across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all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113" dirty="0">
                <a:solidFill>
                  <a:srgbClr val="006FC0"/>
                </a:solidFill>
                <a:latin typeface="Trebuchet MS"/>
                <a:cs typeface="Trebuchet MS"/>
              </a:rPr>
              <a:t>VMs.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586" y="2970547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4588" y="2890270"/>
            <a:ext cx="6364393" cy="937607"/>
          </a:xfrm>
          <a:prstGeom prst="rect">
            <a:avLst/>
          </a:prstGeom>
        </p:spPr>
        <p:txBody>
          <a:bodyPr vert="horz" wrap="square" lIns="0" tIns="105833" rIns="0" bIns="0" rtlCol="0">
            <a:spAutoFit/>
          </a:bodyPr>
          <a:lstStyle/>
          <a:p>
            <a:pPr marL="16933">
              <a:spcBef>
                <a:spcPts val="833"/>
              </a:spcBef>
            </a:pP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Provides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high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application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resiliency</a:t>
            </a:r>
            <a:endParaRPr sz="1133">
              <a:latin typeface="Trebuchet MS"/>
              <a:cs typeface="Trebuchet MS"/>
            </a:endParaRPr>
          </a:p>
          <a:p>
            <a:pPr marL="626518" indent="-507987">
              <a:spcBef>
                <a:spcPts val="753"/>
              </a:spcBef>
              <a:buSzPct val="105882"/>
              <a:buFont typeface="Calibri"/>
              <a:buChar char="▪"/>
              <a:tabLst>
                <a:tab pos="625671" algn="l"/>
                <a:tab pos="626518" algn="l"/>
              </a:tabLst>
            </a:pPr>
            <a:r>
              <a:rPr sz="1133" spc="9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use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zones</a:t>
            </a:r>
            <a:r>
              <a:rPr sz="1133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sets</a:t>
            </a:r>
            <a:endParaRPr sz="1133">
              <a:latin typeface="Trebuchet MS"/>
              <a:cs typeface="Trebuchet MS"/>
            </a:endParaRPr>
          </a:p>
          <a:p>
            <a:pPr>
              <a:spcBef>
                <a:spcPts val="7"/>
              </a:spcBef>
            </a:pPr>
            <a:endParaRPr sz="1333">
              <a:latin typeface="Trebuchet MS"/>
              <a:cs typeface="Trebuchet MS"/>
            </a:endParaRPr>
          </a:p>
          <a:p>
            <a:pPr marL="16933"/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There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7" dirty="0">
                <a:solidFill>
                  <a:srgbClr val="006FC0"/>
                </a:solidFill>
                <a:latin typeface="Trebuchet MS"/>
                <a:cs typeface="Trebuchet MS"/>
              </a:rPr>
              <a:t>no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scale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set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itself,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only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pay</a:t>
            </a:r>
            <a:r>
              <a:rPr sz="11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each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33" dirty="0">
                <a:solidFill>
                  <a:srgbClr val="006FC0"/>
                </a:solidFill>
                <a:latin typeface="Trebuchet MS"/>
                <a:cs typeface="Trebuchet MS"/>
              </a:rPr>
              <a:t>VM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instance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create.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586" y="3609339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748633" y="101959"/>
            <a:ext cx="7209367" cy="551498"/>
          </a:xfrm>
          <a:prstGeom prst="rect">
            <a:avLst/>
          </a:prstGeom>
        </p:spPr>
        <p:txBody>
          <a:bodyPr vert="horz" wrap="square" lIns="0" tIns="17780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1339392" algn="l"/>
                <a:tab pos="7191407" algn="l"/>
              </a:tabLst>
            </a:pPr>
            <a:r>
              <a:rPr sz="3467" u="heavy" spc="5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</a:t>
            </a:r>
            <a:r>
              <a:rPr sz="3467" u="heavy" spc="-48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Virtual</a:t>
            </a:r>
            <a:r>
              <a:rPr sz="3467" u="heavy" spc="-12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42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Ma</a:t>
            </a:r>
            <a:r>
              <a:rPr sz="3467" u="sng" spc="-42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c</a:t>
            </a:r>
            <a:r>
              <a:rPr sz="3467" spc="-427" dirty="0">
                <a:solidFill>
                  <a:srgbClr val="006FC0"/>
                </a:solidFill>
              </a:rPr>
              <a:t>hines</a:t>
            </a:r>
            <a:r>
              <a:rPr sz="3467" spc="407" dirty="0">
                <a:solidFill>
                  <a:srgbClr val="006FC0"/>
                </a:solidFill>
              </a:rPr>
              <a:t> </a:t>
            </a:r>
            <a:r>
              <a:rPr sz="3467" spc="-380" dirty="0">
                <a:solidFill>
                  <a:srgbClr val="006FC0"/>
                </a:solidFill>
              </a:rPr>
              <a:t>Scale</a:t>
            </a:r>
            <a:r>
              <a:rPr sz="3467" spc="393" dirty="0">
                <a:solidFill>
                  <a:srgbClr val="006FC0"/>
                </a:solidFill>
              </a:rPr>
              <a:t> </a:t>
            </a:r>
            <a:r>
              <a:rPr sz="3467" spc="-253" dirty="0">
                <a:solidFill>
                  <a:srgbClr val="006FC0"/>
                </a:solidFill>
              </a:rPr>
              <a:t>Sets	</a:t>
            </a:r>
            <a:endParaRPr sz="3467"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100" y="4285753"/>
            <a:ext cx="6614115" cy="221176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78493" y="6610231"/>
            <a:ext cx="456692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latin typeface="Arial MT"/>
                <a:cs typeface="Arial MT"/>
              </a:rPr>
              <a:t>https://docs.microsoft.com/en-us/azure/virtual-machine-scale-sets/overview</a:t>
            </a:r>
            <a:endParaRPr sz="1067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6488" y="1320871"/>
            <a:ext cx="2108913" cy="296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419" y="2584180"/>
            <a:ext cx="3126657" cy="50954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80" dirty="0"/>
              <a:t>A</a:t>
            </a:r>
            <a:r>
              <a:rPr spc="-227" dirty="0"/>
              <a:t>zu</a:t>
            </a:r>
            <a:r>
              <a:rPr spc="-293" dirty="0"/>
              <a:t>r</a:t>
            </a:r>
            <a:r>
              <a:rPr spc="-387" dirty="0"/>
              <a:t>e</a:t>
            </a:r>
            <a:r>
              <a:rPr spc="-107" dirty="0"/>
              <a:t> </a:t>
            </a:r>
            <a:r>
              <a:rPr spc="80" dirty="0"/>
              <a:t>A</a:t>
            </a:r>
            <a:r>
              <a:rPr spc="-293" dirty="0"/>
              <a:t>p</a:t>
            </a:r>
            <a:r>
              <a:rPr spc="-305" dirty="0"/>
              <a:t>p</a:t>
            </a:r>
            <a:r>
              <a:rPr spc="-107" dirty="0"/>
              <a:t> </a:t>
            </a:r>
            <a:r>
              <a:rPr spc="-80" dirty="0"/>
              <a:t>S</a:t>
            </a:r>
            <a:r>
              <a:rPr spc="-545" dirty="0"/>
              <a:t>e</a:t>
            </a:r>
            <a:r>
              <a:rPr spc="-160" dirty="0"/>
              <a:t>r</a:t>
            </a:r>
            <a:r>
              <a:rPr spc="-173" dirty="0"/>
              <a:t>v</a:t>
            </a:r>
            <a:r>
              <a:rPr spc="-373" dirty="0"/>
              <a:t>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9581" y="3270437"/>
            <a:ext cx="838538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spc="-12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3E3E3E"/>
                </a:solidFill>
                <a:latin typeface="Verdana"/>
                <a:cs typeface="Verdana"/>
              </a:rPr>
              <a:t>nables</a:t>
            </a:r>
            <a:r>
              <a:rPr sz="1600" spc="-18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3E3E3E"/>
                </a:solidFill>
                <a:latin typeface="Verdana"/>
                <a:cs typeface="Verdana"/>
              </a:rPr>
              <a:t>you</a:t>
            </a:r>
            <a:r>
              <a:rPr sz="1600" spc="-14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33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16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3E3E3E"/>
                </a:solidFill>
                <a:latin typeface="Verdana"/>
                <a:cs typeface="Verdana"/>
              </a:rPr>
              <a:t>build</a:t>
            </a:r>
            <a:r>
              <a:rPr sz="1600" spc="-14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13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16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27" dirty="0">
                <a:solidFill>
                  <a:srgbClr val="3E3E3E"/>
                </a:solidFill>
                <a:latin typeface="Verdana"/>
                <a:cs typeface="Verdana"/>
              </a:rPr>
              <a:t>host</a:t>
            </a:r>
            <a:r>
              <a:rPr sz="1600" spc="-18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73" dirty="0">
                <a:solidFill>
                  <a:srgbClr val="3E3E3E"/>
                </a:solidFill>
                <a:latin typeface="Verdana"/>
                <a:cs typeface="Verdana"/>
              </a:rPr>
              <a:t>web</a:t>
            </a:r>
            <a:r>
              <a:rPr sz="16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33" dirty="0">
                <a:solidFill>
                  <a:srgbClr val="3E3E3E"/>
                </a:solidFill>
                <a:latin typeface="Verdana"/>
                <a:cs typeface="Verdana"/>
              </a:rPr>
              <a:t>apps,</a:t>
            </a:r>
            <a:r>
              <a:rPr sz="16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07" dirty="0">
                <a:solidFill>
                  <a:srgbClr val="3E3E3E"/>
                </a:solidFill>
                <a:latin typeface="Verdana"/>
                <a:cs typeface="Verdana"/>
              </a:rPr>
              <a:t>background</a:t>
            </a:r>
            <a:r>
              <a:rPr sz="16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52" dirty="0">
                <a:solidFill>
                  <a:srgbClr val="3E3E3E"/>
                </a:solidFill>
                <a:latin typeface="Verdana"/>
                <a:cs typeface="Verdana"/>
              </a:rPr>
              <a:t>jobs, </a:t>
            </a:r>
            <a:r>
              <a:rPr sz="1600" spc="-120" dirty="0">
                <a:solidFill>
                  <a:srgbClr val="3E3E3E"/>
                </a:solidFill>
                <a:latin typeface="Verdana"/>
                <a:cs typeface="Verdana"/>
              </a:rPr>
              <a:t>mobile</a:t>
            </a:r>
            <a:r>
              <a:rPr sz="1600" spc="-16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27" dirty="0">
                <a:solidFill>
                  <a:srgbClr val="3E3E3E"/>
                </a:solidFill>
                <a:latin typeface="Verdana"/>
                <a:cs typeface="Verdana"/>
              </a:rPr>
              <a:t>back-ends,</a:t>
            </a:r>
            <a:r>
              <a:rPr sz="1600" spc="-152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13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16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3E3E3E"/>
                </a:solidFill>
                <a:latin typeface="Verdana"/>
                <a:cs typeface="Verdana"/>
              </a:rPr>
              <a:t>RESTful</a:t>
            </a:r>
            <a:r>
              <a:rPr sz="16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93" dirty="0">
                <a:solidFill>
                  <a:srgbClr val="3E3E3E"/>
                </a:solidFill>
                <a:latin typeface="Verdana"/>
                <a:cs typeface="Verdana"/>
              </a:rPr>
              <a:t>APIs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383620"/>
      </a:dk2>
      <a:lt2>
        <a:srgbClr val="E2E8E6"/>
      </a:lt2>
      <a:accent1>
        <a:srgbClr val="DC819D"/>
      </a:accent1>
      <a:accent2>
        <a:srgbClr val="D47065"/>
      </a:accent2>
      <a:accent3>
        <a:srgbClr val="D1995B"/>
      </a:accent3>
      <a:accent4>
        <a:srgbClr val="ABA551"/>
      </a:accent4>
      <a:accent5>
        <a:srgbClr val="94AD65"/>
      </a:accent5>
      <a:accent6>
        <a:srgbClr val="6BB455"/>
      </a:accent6>
      <a:hlink>
        <a:srgbClr val="568F7D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1158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MT</vt:lpstr>
      <vt:lpstr>Bembo</vt:lpstr>
      <vt:lpstr>Calibri</vt:lpstr>
      <vt:lpstr>Segoe UI Symbol</vt:lpstr>
      <vt:lpstr>Trebuchet MS</vt:lpstr>
      <vt:lpstr>Verdana</vt:lpstr>
      <vt:lpstr>AdornVTI</vt:lpstr>
      <vt:lpstr>Load Balancer Deliver high availability and network performance to your apps</vt:lpstr>
      <vt:lpstr>  Load Balancer </vt:lpstr>
      <vt:lpstr>              Availability Zones</vt:lpstr>
      <vt:lpstr>  Availability Zones </vt:lpstr>
      <vt:lpstr>     Availability sets</vt:lpstr>
      <vt:lpstr>  Availability Sets </vt:lpstr>
      <vt:lpstr>                    Virtual Machines Scale Sets Manage and scale up to thousands of Linux and Windows VMs</vt:lpstr>
      <vt:lpstr>  Virtual Machines Scale Sets </vt:lpstr>
      <vt:lpstr>Azure App Service</vt:lpstr>
      <vt:lpstr>  Azure App Service </vt:lpstr>
      <vt:lpstr>  Types of app services </vt:lpstr>
      <vt:lpstr>              Containers Wrap up an application into its own isolated package</vt:lpstr>
      <vt:lpstr>Containers</vt:lpstr>
      <vt:lpstr>ACI vs AKS</vt:lpstr>
      <vt:lpstr> Hosting Options for Containers</vt:lpstr>
      <vt:lpstr>  ACI vs AKS </vt:lpstr>
      <vt:lpstr>Azure Kubernetes Services (AKS)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Balancer Deliver high availability and network performance to your apps</dc:title>
  <dc:creator>Pooja Sharma</dc:creator>
  <cp:lastModifiedBy>Pooja Sharma</cp:lastModifiedBy>
  <cp:revision>2</cp:revision>
  <dcterms:created xsi:type="dcterms:W3CDTF">2023-03-06T00:09:48Z</dcterms:created>
  <dcterms:modified xsi:type="dcterms:W3CDTF">2023-03-06T00:24:24Z</dcterms:modified>
</cp:coreProperties>
</file>