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81" r:id="rId3"/>
    <p:sldId id="382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D74C-407D-844C-DC94-58949E866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A4FD7-919E-B86A-B75D-FB587486E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BB930-56D2-5A34-3576-B88B4B41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5A4F-9899-488E-914F-C8CA1C6BA5E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F50BA-6657-13D0-B826-284C6402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585E5-8A34-5B64-09D7-835E831B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2B92-7974-4409-8C83-2F6D354C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2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306D-2FAC-05C1-101D-B58D3044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69563-D20B-BA9A-5EC5-44A9FB3C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460EE-DCD3-37EF-BC11-C58E162D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5A4F-9899-488E-914F-C8CA1C6BA5E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6793-FEF7-34BE-5B4E-DD7CF139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396B-B09E-CC15-3F0F-A6EEBC87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2B92-7974-4409-8C83-2F6D354C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BA194-FF9D-8AB9-06AB-FD3B160B5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7F096-C5C1-43E7-BDA1-808456CF3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F012-F166-52BF-B950-4CB20163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5A4F-9899-488E-914F-C8CA1C6BA5E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76B9-C6DE-0B35-18D1-DEC63005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9B13-57B6-0C10-BD8A-9ED27475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2B92-7974-4409-8C83-2F6D354C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370B-5769-8B04-0575-6A7F140F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7564-8265-7B35-AB47-6B5530B8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6795-739E-88FC-6FD0-4F02690F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5A4F-9899-488E-914F-C8CA1C6BA5E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398E-970B-E339-26FA-C3044E9E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5343-BFF2-D4F7-45D0-20C90AFF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2B92-7974-4409-8C83-2F6D354C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01A2-9094-7CB5-B373-0147576E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89F9F-F61E-F730-6C4C-EDB4A8C94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2732-142B-0B78-F3E9-4040FAF7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5A4F-9899-488E-914F-C8CA1C6BA5E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6894-7EB2-60E6-E185-619B9B51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50720-EEA2-630A-AFC9-2841D486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2B92-7974-4409-8C83-2F6D354C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9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8E79-0487-08D0-C4D6-B379A892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9E0-9F65-033A-612C-33CFC67D3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6067F-A8CC-9A19-E605-57762178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2D683-8D07-5E21-CE7A-2265943F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5A4F-9899-488E-914F-C8CA1C6BA5E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61400-04DF-FFAF-7EE3-38E8F414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BF06C-82B3-D711-3E3A-BD9EF4D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2B92-7974-4409-8C83-2F6D354C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2A9C-B7B5-F758-A98A-8A77B0A2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CB67-8C37-E016-C3A8-77BBFB73C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EEB53-F543-C476-C960-BB09888DE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49869-DED4-F9EF-2BDE-AFFA7AAEF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1321C-3DC1-8C98-EF53-367E8A32E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3721F-5B17-8132-1FB9-90DA6E32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5A4F-9899-488E-914F-C8CA1C6BA5E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8DDEB-1F84-4AEA-C9BD-14F601EF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D0997-5C1D-6374-7E46-7356F3B7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2B92-7974-4409-8C83-2F6D354C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6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979E-E601-FF7A-FD25-734E7BC0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4D923-DBC1-CD79-3FC5-79FD4CCD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5A4F-9899-488E-914F-C8CA1C6BA5E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585E0-8ED1-445A-B08E-2E59F23D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F2D3A-47A6-ECFF-31EC-DB486A9B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2B92-7974-4409-8C83-2F6D354C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8151F-74E3-B1B9-5AF8-5106C05D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5A4F-9899-488E-914F-C8CA1C6BA5E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09FE1-46B2-29E9-BCD0-926976C6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D93B3-0743-63C0-05BA-15A31A1C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2B92-7974-4409-8C83-2F6D354C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89E6-EF7E-53BF-A58C-249FE554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183C7-70B1-BE4A-EBEA-9C2DC54D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CD268-E320-B181-82E2-DF052AB7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AC8B-FDDD-6326-17C0-A092CA6F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5A4F-9899-488E-914F-C8CA1C6BA5E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381CC-18F3-FF0D-9478-E5D8A177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4225A-6EA3-52EA-42C1-871DD93A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2B92-7974-4409-8C83-2F6D354C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E023-803F-B3F7-6DC0-ABABC34D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46F14-2F15-ADB9-99D4-6677CB632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DE9B5-5A38-EC9F-7112-AF8CB9142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7670-92CA-5697-AA29-E074769A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5A4F-9899-488E-914F-C8CA1C6BA5E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CD09C-A589-7B29-E71A-16B17642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51AE7-5158-7B6E-C56B-EDD92ADA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2B92-7974-4409-8C83-2F6D354C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3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6700D-4CF5-A806-89FB-E750A519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61ED-5D25-86E0-7E63-395D963C8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C290-A66D-C97F-9C18-E826FED07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5A4F-9899-488E-914F-C8CA1C6BA5E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1478-85A3-F335-D3B3-561008549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529F-568D-749F-D7B8-7F66093FA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F2B92-7974-4409-8C83-2F6D354C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4317" y="2300442"/>
            <a:ext cx="4155440" cy="1789315"/>
          </a:xfrm>
          <a:prstGeom prst="rect">
            <a:avLst/>
          </a:prstGeom>
        </p:spPr>
        <p:txBody>
          <a:bodyPr vert="horz" wrap="square" lIns="0" tIns="23029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813"/>
              </a:spcBef>
            </a:pPr>
            <a:r>
              <a:rPr sz="6733" spc="-152" dirty="0">
                <a:solidFill>
                  <a:srgbClr val="F1F1F1"/>
                </a:solidFill>
                <a:latin typeface="Tahoma"/>
                <a:cs typeface="Tahoma"/>
              </a:rPr>
              <a:t>AZ-900</a:t>
            </a:r>
            <a:endParaRPr sz="6733">
              <a:latin typeface="Tahoma"/>
              <a:cs typeface="Tahoma"/>
            </a:endParaRPr>
          </a:p>
          <a:p>
            <a:pPr marL="16933">
              <a:lnSpc>
                <a:spcPct val="100000"/>
              </a:lnSpc>
              <a:spcBef>
                <a:spcPts val="713"/>
              </a:spcBef>
            </a:pPr>
            <a:r>
              <a:rPr sz="2800" spc="-407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2800" spc="-87" dirty="0">
                <a:solidFill>
                  <a:srgbClr val="F1F1F1"/>
                </a:solidFill>
                <a:latin typeface="Tahoma"/>
                <a:cs typeface="Tahoma"/>
              </a:rPr>
              <a:t>ic</a:t>
            </a:r>
            <a:r>
              <a:rPr sz="2800" spc="-80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800" spc="-152" dirty="0">
                <a:solidFill>
                  <a:srgbClr val="F1F1F1"/>
                </a:solidFill>
                <a:latin typeface="Tahoma"/>
                <a:cs typeface="Tahoma"/>
              </a:rPr>
              <a:t>oso</a:t>
            </a:r>
            <a:r>
              <a:rPr sz="2800" spc="-87" dirty="0">
                <a:solidFill>
                  <a:srgbClr val="F1F1F1"/>
                </a:solidFill>
                <a:latin typeface="Tahoma"/>
                <a:cs typeface="Tahoma"/>
              </a:rPr>
              <a:t>f</a:t>
            </a:r>
            <a:r>
              <a:rPr sz="2800" spc="40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2800" spc="-272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800" spc="-247" dirty="0">
                <a:solidFill>
                  <a:srgbClr val="F1F1F1"/>
                </a:solidFill>
                <a:latin typeface="Tahoma"/>
                <a:cs typeface="Tahoma"/>
              </a:rPr>
              <a:t>Azu</a:t>
            </a:r>
            <a:r>
              <a:rPr sz="2800" spc="-173" dirty="0">
                <a:solidFill>
                  <a:srgbClr val="F1F1F1"/>
                </a:solidFill>
                <a:latin typeface="Tahoma"/>
                <a:cs typeface="Tahoma"/>
              </a:rPr>
              <a:t>r</a:t>
            </a:r>
            <a:r>
              <a:rPr sz="2800" spc="-240" dirty="0">
                <a:solidFill>
                  <a:srgbClr val="F1F1F1"/>
                </a:solidFill>
                <a:latin typeface="Tahoma"/>
                <a:cs typeface="Tahoma"/>
              </a:rPr>
              <a:t>e</a:t>
            </a:r>
            <a:r>
              <a:rPr sz="2800" spc="-227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2800" spc="-253" dirty="0">
                <a:solidFill>
                  <a:srgbClr val="F1F1F1"/>
                </a:solidFill>
                <a:latin typeface="Tahoma"/>
                <a:cs typeface="Tahoma"/>
              </a:rPr>
              <a:t>Fundame</a:t>
            </a:r>
            <a:r>
              <a:rPr sz="2800" spc="-233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2800" spc="-40" dirty="0">
                <a:solidFill>
                  <a:srgbClr val="F1F1F1"/>
                </a:solidFill>
                <a:latin typeface="Tahoma"/>
                <a:cs typeface="Tahoma"/>
              </a:rPr>
              <a:t>tals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6431" y="1420367"/>
            <a:ext cx="3441191" cy="54345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815" y="2927367"/>
            <a:ext cx="2848187" cy="5514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3467" b="1" spc="-353" dirty="0">
                <a:solidFill>
                  <a:srgbClr val="006FC0"/>
                </a:solidFill>
                <a:latin typeface="Trebuchet MS"/>
                <a:cs typeface="Trebuchet MS"/>
              </a:rPr>
              <a:t>Learning</a:t>
            </a:r>
            <a:r>
              <a:rPr sz="3467" b="1" spc="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467" b="1" spc="-747" dirty="0">
                <a:solidFill>
                  <a:srgbClr val="006FC0"/>
                </a:solidFill>
                <a:latin typeface="Trebuchet MS"/>
                <a:cs typeface="Trebuchet MS"/>
              </a:rPr>
              <a:t>Outcome</a:t>
            </a:r>
            <a:endParaRPr sz="3467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50217" y="1570702"/>
            <a:ext cx="136313" cy="3611033"/>
            <a:chOff x="2812662" y="1178026"/>
            <a:chExt cx="102235" cy="2708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2662" y="1178026"/>
              <a:ext cx="102029" cy="27082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65881" y="1187957"/>
              <a:ext cx="0" cy="2646680"/>
            </a:xfrm>
            <a:custGeom>
              <a:avLst/>
              <a:gdLst/>
              <a:ahLst/>
              <a:cxnLst/>
              <a:rect l="l" t="t" r="r" b="b"/>
              <a:pathLst>
                <a:path h="2646679">
                  <a:moveTo>
                    <a:pt x="0" y="0"/>
                  </a:moveTo>
                  <a:lnTo>
                    <a:pt x="0" y="2646172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88460" y="970281"/>
            <a:ext cx="7553960" cy="173190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What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Serverless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technology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Wingdings"/>
              <a:buChar char=""/>
            </a:pPr>
            <a:endParaRPr sz="1267">
              <a:latin typeface="Trebuchet MS"/>
              <a:cs typeface="Trebuchet MS"/>
            </a:endParaRPr>
          </a:p>
          <a:p>
            <a:pPr marL="982109" lvl="1" indent="-507987">
              <a:buSzPct val="90000"/>
              <a:buFont typeface="Wingdings"/>
              <a:buChar char=""/>
              <a:tabLst>
                <a:tab pos="981262" algn="l"/>
                <a:tab pos="982109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Serverless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computing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idea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servers,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infrastructure,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operating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systems</a:t>
            </a:r>
            <a:endParaRPr sz="1333">
              <a:latin typeface="Trebuchet MS"/>
              <a:cs typeface="Trebuchet MS"/>
            </a:endParaRPr>
          </a:p>
          <a:p>
            <a:pPr marL="982109">
              <a:spcBef>
                <a:spcPts val="800"/>
              </a:spcBef>
            </a:pP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behind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scene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users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they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do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not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exist.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67">
              <a:latin typeface="Trebuchet MS"/>
              <a:cs typeface="Trebuchet MS"/>
            </a:endParaRPr>
          </a:p>
          <a:p>
            <a:pPr marL="982109" lvl="1" indent="-507987">
              <a:spcBef>
                <a:spcPts val="7"/>
              </a:spcBef>
              <a:buSzPct val="90000"/>
              <a:buFont typeface="Wingdings"/>
              <a:buChar char=""/>
              <a:tabLst>
                <a:tab pos="981262" algn="l"/>
                <a:tab pos="982109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Infrastructure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isn't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responsibility</a:t>
            </a:r>
            <a:endParaRPr sz="1333">
              <a:latin typeface="Trebuchet MS"/>
              <a:cs typeface="Trebuchet MS"/>
            </a:endParaRPr>
          </a:p>
          <a:p>
            <a:pPr lvl="1">
              <a:spcBef>
                <a:spcPts val="60"/>
              </a:spcBef>
              <a:buClr>
                <a:srgbClr val="006FC0"/>
              </a:buClr>
              <a:buFont typeface="Wingdings"/>
              <a:buChar char=""/>
            </a:pPr>
            <a:endParaRPr sz="1200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Advantages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Serverless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technology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5660" y="2833963"/>
            <a:ext cx="5088467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"/>
              <a:tabLst>
                <a:tab pos="524074" algn="l"/>
                <a:tab pos="524920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Scaling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performance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automatically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taken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care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5660" y="3224445"/>
            <a:ext cx="462280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"/>
              <a:tabLst>
                <a:tab pos="524074" algn="l"/>
                <a:tab pos="524920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Micro-billing: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Pay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only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time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their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code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runs.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8460" y="3612557"/>
            <a:ext cx="4453467" cy="222441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982109" indent="-507987">
              <a:spcBef>
                <a:spcPts val="127"/>
              </a:spcBef>
              <a:buSzPct val="90000"/>
              <a:buFont typeface="Wingdings"/>
              <a:buChar char=""/>
              <a:tabLst>
                <a:tab pos="981262" algn="l"/>
                <a:tab pos="982109" algn="l"/>
              </a:tabLst>
            </a:pP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There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isn't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even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need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reserve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capacity.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Wingdings"/>
              <a:buChar char=""/>
            </a:pPr>
            <a:endParaRPr sz="1267">
              <a:latin typeface="Trebuchet MS"/>
              <a:cs typeface="Trebuchet MS"/>
            </a:endParaRPr>
          </a:p>
          <a:p>
            <a:pPr marL="982109" indent="-507987">
              <a:buSzPct val="90000"/>
              <a:buFont typeface="Wingdings"/>
              <a:buChar char=""/>
              <a:tabLst>
                <a:tab pos="981262" algn="l"/>
                <a:tab pos="982109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Event-driven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67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Functions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200">
              <a:latin typeface="Trebuchet MS"/>
              <a:cs typeface="Trebuchet MS"/>
            </a:endParaRPr>
          </a:p>
          <a:p>
            <a:pPr marL="982109" lvl="1" indent="-507987">
              <a:buSzPct val="90000"/>
              <a:buFont typeface="Wingdings"/>
              <a:buChar char=""/>
              <a:tabLst>
                <a:tab pos="981262" algn="l"/>
                <a:tab pos="982109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Execute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code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when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needed</a:t>
            </a:r>
            <a:endParaRPr sz="1333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Wingdings"/>
              <a:buChar char=""/>
            </a:pPr>
            <a:endParaRPr sz="1267">
              <a:latin typeface="Trebuchet MS"/>
              <a:cs typeface="Trebuchet MS"/>
            </a:endParaRPr>
          </a:p>
          <a:p>
            <a:pPr marL="524920" indent="-507987"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Logic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13" dirty="0">
                <a:solidFill>
                  <a:srgbClr val="006FC0"/>
                </a:solidFill>
                <a:latin typeface="Trebuchet MS"/>
                <a:cs typeface="Trebuchet MS"/>
              </a:rPr>
              <a:t>Apps</a:t>
            </a:r>
            <a:endParaRPr sz="1333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6FC0"/>
              </a:buClr>
              <a:buFont typeface="Wingdings"/>
              <a:buChar char=""/>
            </a:pPr>
            <a:endParaRPr sz="1267">
              <a:latin typeface="Trebuchet MS"/>
              <a:cs typeface="Trebuchet MS"/>
            </a:endParaRPr>
          </a:p>
          <a:p>
            <a:pPr marL="982109" lvl="1" indent="-507987">
              <a:spcBef>
                <a:spcPts val="7"/>
              </a:spcBef>
              <a:buSzPct val="90000"/>
              <a:buFont typeface="Wingdings"/>
              <a:buChar char=""/>
              <a:tabLst>
                <a:tab pos="981262" algn="l"/>
                <a:tab pos="982109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Designed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automate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business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scenarios</a:t>
            </a:r>
            <a:endParaRPr sz="133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204" y="3368718"/>
            <a:ext cx="3124200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467" b="1" spc="-353" dirty="0">
                <a:solidFill>
                  <a:srgbClr val="006FC0"/>
                </a:solidFill>
                <a:latin typeface="Trebuchet MS"/>
                <a:cs typeface="Trebuchet MS"/>
              </a:rPr>
              <a:t>Learning</a:t>
            </a:r>
            <a:r>
              <a:rPr sz="3467" b="1" spc="3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467" b="1" spc="-573" dirty="0">
                <a:solidFill>
                  <a:srgbClr val="006FC0"/>
                </a:solidFill>
                <a:latin typeface="Trebuchet MS"/>
                <a:cs typeface="Trebuchet MS"/>
              </a:rPr>
              <a:t>Objectives</a:t>
            </a:r>
            <a:endParaRPr sz="3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28396" y="2212170"/>
            <a:ext cx="3758353" cy="122651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8834">
              <a:spcBef>
                <a:spcPts val="127"/>
              </a:spcBef>
              <a:buSzPct val="90000"/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(VNet)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Subnets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7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8834">
              <a:spcBef>
                <a:spcPts val="7"/>
              </a:spcBef>
              <a:buSzPct val="90000"/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333" spc="167" dirty="0">
                <a:solidFill>
                  <a:srgbClr val="006FC0"/>
                </a:solidFill>
                <a:latin typeface="Trebuchet MS"/>
                <a:cs typeface="Trebuchet MS"/>
              </a:rPr>
              <a:t>VPN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Gateway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Vnet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Peering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0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8834">
              <a:spcBef>
                <a:spcPts val="7"/>
              </a:spcBef>
              <a:buSzPct val="90000"/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Load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Balancer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Application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Gateway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8395" y="3685709"/>
            <a:ext cx="315468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8834">
              <a:spcBef>
                <a:spcPts val="127"/>
              </a:spcBef>
              <a:buSzPct val="90000"/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Content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Delivery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Network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(CDN)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8395" y="4175421"/>
            <a:ext cx="3031067" cy="172908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8834">
              <a:spcBef>
                <a:spcPts val="127"/>
              </a:spcBef>
              <a:buSzPct val="90000"/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ExpressRoute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8834">
              <a:buSzPct val="90000"/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ExpressRoute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vs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67" dirty="0">
                <a:solidFill>
                  <a:srgbClr val="006FC0"/>
                </a:solidFill>
                <a:latin typeface="Trebuchet MS"/>
                <a:cs typeface="Trebuchet MS"/>
              </a:rPr>
              <a:t>VPN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Gateway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27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8834">
              <a:spcBef>
                <a:spcPts val="7"/>
              </a:spcBef>
              <a:buSzPct val="90000"/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87" dirty="0">
                <a:solidFill>
                  <a:srgbClr val="006FC0"/>
                </a:solidFill>
                <a:latin typeface="Trebuchet MS"/>
                <a:cs typeface="Trebuchet MS"/>
              </a:rPr>
              <a:t>DNS</a:t>
            </a:r>
            <a:endParaRPr sz="1333">
              <a:latin typeface="Trebuchet MS"/>
              <a:cs typeface="Trebuchet MS"/>
            </a:endParaRPr>
          </a:p>
          <a:p>
            <a:pPr>
              <a:spcBef>
                <a:spcPts val="7"/>
              </a:spcBef>
              <a:buClr>
                <a:srgbClr val="006FC0"/>
              </a:buClr>
              <a:buFont typeface="Wingdings"/>
              <a:buChar char=""/>
            </a:pPr>
            <a:endParaRPr sz="1933">
              <a:latin typeface="Trebuchet MS"/>
              <a:cs typeface="Trebuchet MS"/>
            </a:endParaRPr>
          </a:p>
          <a:p>
            <a:pPr marL="524920" indent="-508834">
              <a:buSzPct val="90000"/>
              <a:buFont typeface="Wingdings"/>
              <a:buChar char=""/>
              <a:tabLst>
                <a:tab pos="524920" algn="l"/>
                <a:tab pos="525767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Public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Private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Endpoints</a:t>
            </a:r>
            <a:endParaRPr sz="1333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50393" y="2210782"/>
            <a:ext cx="136313" cy="3611033"/>
            <a:chOff x="3487794" y="1658086"/>
            <a:chExt cx="102235" cy="2708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7794" y="1658086"/>
              <a:ext cx="102029" cy="27082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41014" y="1668018"/>
              <a:ext cx="0" cy="2646680"/>
            </a:xfrm>
            <a:custGeom>
              <a:avLst/>
              <a:gdLst/>
              <a:ahLst/>
              <a:cxnLst/>
              <a:rect l="l" t="t" r="r" b="b"/>
              <a:pathLst>
                <a:path h="2646679">
                  <a:moveTo>
                    <a:pt x="0" y="0"/>
                  </a:moveTo>
                  <a:lnTo>
                    <a:pt x="0" y="2646184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4439" y="1038012"/>
            <a:ext cx="10598573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4920" indent="-507987">
              <a:spcBef>
                <a:spcPts val="140"/>
              </a:spcBef>
              <a:buSzPct val="85714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this</a:t>
            </a:r>
            <a:r>
              <a:rPr sz="14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module,</a:t>
            </a:r>
            <a:r>
              <a:rPr sz="1400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you'll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learn</a:t>
            </a:r>
            <a:r>
              <a:rPr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7" dirty="0">
                <a:solidFill>
                  <a:srgbClr val="006FC0"/>
                </a:solidFill>
                <a:latin typeface="Trebuchet MS"/>
                <a:cs typeface="Trebuchet MS"/>
              </a:rPr>
              <a:t>about</a:t>
            </a:r>
            <a:r>
              <a:rPr sz="1400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different</a:t>
            </a:r>
            <a:r>
              <a:rPr sz="1400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3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4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networking</a:t>
            </a:r>
            <a:r>
              <a:rPr sz="1400" spc="-10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options</a:t>
            </a:r>
            <a:r>
              <a:rPr sz="1400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scenarios</a:t>
            </a:r>
            <a:r>
              <a:rPr sz="1400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which</a:t>
            </a:r>
            <a:r>
              <a:rPr sz="14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each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appropriate.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35931" y="316581"/>
            <a:ext cx="3375660" cy="428387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2667" spc="-280" dirty="0">
                <a:solidFill>
                  <a:srgbClr val="006FC0"/>
                </a:solidFill>
              </a:rPr>
              <a:t>Azure</a:t>
            </a:r>
            <a:r>
              <a:rPr sz="2667" spc="287" dirty="0">
                <a:solidFill>
                  <a:srgbClr val="006FC0"/>
                </a:solidFill>
              </a:rPr>
              <a:t> </a:t>
            </a:r>
            <a:r>
              <a:rPr sz="2667" spc="-380" dirty="0">
                <a:solidFill>
                  <a:srgbClr val="006FC0"/>
                </a:solidFill>
              </a:rPr>
              <a:t>networking</a:t>
            </a:r>
            <a:r>
              <a:rPr sz="2667" spc="287" dirty="0">
                <a:solidFill>
                  <a:srgbClr val="006FC0"/>
                </a:solidFill>
              </a:rPr>
              <a:t> </a:t>
            </a:r>
            <a:r>
              <a:rPr sz="2667" spc="-293" dirty="0">
                <a:solidFill>
                  <a:srgbClr val="006FC0"/>
                </a:solidFill>
              </a:rPr>
              <a:t>services</a:t>
            </a:r>
            <a:endParaRPr sz="266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815" y="2927367"/>
            <a:ext cx="2848187" cy="5514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3467" b="1" spc="-353" dirty="0">
                <a:solidFill>
                  <a:srgbClr val="006FC0"/>
                </a:solidFill>
                <a:latin typeface="Trebuchet MS"/>
                <a:cs typeface="Trebuchet MS"/>
              </a:rPr>
              <a:t>Learning</a:t>
            </a:r>
            <a:r>
              <a:rPr sz="3467" b="1" spc="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467" b="1" spc="-747" dirty="0">
                <a:solidFill>
                  <a:srgbClr val="006FC0"/>
                </a:solidFill>
                <a:latin typeface="Trebuchet MS"/>
                <a:cs typeface="Trebuchet MS"/>
              </a:rPr>
              <a:t>Outcome</a:t>
            </a:r>
            <a:endParaRPr sz="3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1293" y="330199"/>
            <a:ext cx="5765800" cy="6470640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246374" indent="-230288">
              <a:spcBef>
                <a:spcPts val="167"/>
              </a:spcBef>
              <a:buSzPct val="112500"/>
              <a:buFont typeface="Wingdings"/>
              <a:buChar char=""/>
              <a:tabLst>
                <a:tab pos="247220" algn="l"/>
              </a:tabLst>
            </a:pPr>
            <a:r>
              <a:rPr sz="1067" spc="207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067" spc="47" dirty="0">
                <a:solidFill>
                  <a:srgbClr val="006FC0"/>
                </a:solidFill>
                <a:latin typeface="Trebuchet MS"/>
                <a:cs typeface="Trebuchet MS"/>
              </a:rPr>
              <a:t>hat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00" dirty="0">
                <a:solidFill>
                  <a:srgbClr val="006FC0"/>
                </a:solidFill>
                <a:latin typeface="Trebuchet MS"/>
                <a:cs typeface="Trebuchet MS"/>
              </a:rPr>
              <a:t>Co</a:t>
            </a:r>
            <a:r>
              <a:rPr sz="1067" spc="140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p</a:t>
            </a:r>
            <a:r>
              <a:rPr sz="1067" spc="47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100" dirty="0">
                <a:solidFill>
                  <a:srgbClr val="006FC0"/>
                </a:solidFill>
                <a:latin typeface="Trebuchet MS"/>
                <a:cs typeface="Trebuchet MS"/>
              </a:rPr>
              <a:t>e?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246374" indent="-230288">
              <a:buSzPct val="112500"/>
              <a:buFont typeface="Wingdings"/>
              <a:buChar char=""/>
              <a:tabLst>
                <a:tab pos="247220" algn="l"/>
              </a:tabLst>
            </a:pP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7" dirty="0">
                <a:solidFill>
                  <a:srgbClr val="006FC0"/>
                </a:solidFill>
                <a:latin typeface="Trebuchet MS"/>
                <a:cs typeface="Trebuchet MS"/>
              </a:rPr>
              <a:t>Machine</a:t>
            </a:r>
            <a:r>
              <a:rPr sz="10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360" dirty="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IaaS,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configure</a:t>
            </a:r>
            <a:r>
              <a:rPr sz="10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OS,</a:t>
            </a:r>
            <a:r>
              <a:rPr sz="1067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73" dirty="0">
                <a:solidFill>
                  <a:srgbClr val="006FC0"/>
                </a:solidFill>
                <a:latin typeface="Trebuchet MS"/>
                <a:cs typeface="Trebuchet MS"/>
              </a:rPr>
              <a:t>CPU,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13" dirty="0">
                <a:solidFill>
                  <a:srgbClr val="006FC0"/>
                </a:solidFill>
                <a:latin typeface="Trebuchet MS"/>
                <a:cs typeface="Trebuchet MS"/>
              </a:rPr>
              <a:t>RAM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storage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so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246374" indent="-230288">
              <a:spcBef>
                <a:spcPts val="7"/>
              </a:spcBef>
              <a:buSzPct val="112500"/>
              <a:buFont typeface="Wingdings"/>
              <a:buChar char=""/>
              <a:tabLst>
                <a:tab pos="247220" algn="l"/>
              </a:tabLst>
            </a:pPr>
            <a:r>
              <a:rPr sz="1067" spc="100" dirty="0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sz="1067" spc="133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67" spc="-7" dirty="0">
                <a:solidFill>
                  <a:srgbClr val="006FC0"/>
                </a:solidFill>
                <a:latin typeface="Trebuchet MS"/>
                <a:cs typeface="Trebuchet MS"/>
              </a:rPr>
              <a:t>o: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Dep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loy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nd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es</a:t>
            </a:r>
            <a:r>
              <a:rPr sz="1067" spc="1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z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00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067" spc="247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246374" indent="-230288">
              <a:spcBef>
                <a:spcPts val="7"/>
              </a:spcBef>
              <a:buSzPct val="112500"/>
              <a:buFont typeface="Wingdings"/>
              <a:buChar char=""/>
              <a:tabLst>
                <a:tab pos="247220" algn="l"/>
              </a:tabLst>
            </a:pP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Dep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loy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07" dirty="0">
                <a:solidFill>
                  <a:srgbClr val="006FC0"/>
                </a:solidFill>
                <a:latin typeface="Trebuchet MS"/>
                <a:cs typeface="Trebuchet MS"/>
              </a:rPr>
              <a:t>W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eb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2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-1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20" dirty="0">
                <a:solidFill>
                  <a:srgbClr val="006FC0"/>
                </a:solidFill>
                <a:latin typeface="Trebuchet MS"/>
                <a:cs typeface="Trebuchet MS"/>
              </a:rPr>
              <a:t>VM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246374" indent="-230288">
              <a:buSzPct val="112500"/>
              <a:buFont typeface="Wingdings"/>
              <a:buChar char=""/>
              <a:tabLst>
                <a:tab pos="247220" algn="l"/>
              </a:tabLst>
            </a:pP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67" spc="73" dirty="0">
                <a:solidFill>
                  <a:srgbClr val="006FC0"/>
                </a:solidFill>
                <a:latin typeface="Trebuchet MS"/>
                <a:cs typeface="Trebuchet MS"/>
              </a:rPr>
              <a:t>oa</a:t>
            </a:r>
            <a:r>
              <a:rPr sz="1067" spc="10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Ba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lanc</a:t>
            </a:r>
            <a:r>
              <a:rPr sz="1067" spc="20" dirty="0">
                <a:solidFill>
                  <a:srgbClr val="006FC0"/>
                </a:solidFill>
                <a:latin typeface="Trebuchet MS"/>
                <a:cs typeface="Trebuchet MS"/>
              </a:rPr>
              <a:t>er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703562" lvl="1" indent="-230288">
              <a:buSzPct val="112500"/>
              <a:buFont typeface="Wingdings"/>
              <a:buChar char=""/>
              <a:tabLst>
                <a:tab pos="704409" algn="l"/>
              </a:tabLst>
            </a:pP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Distribute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3" dirty="0">
                <a:solidFill>
                  <a:srgbClr val="006FC0"/>
                </a:solidFill>
                <a:latin typeface="Trebuchet MS"/>
                <a:cs typeface="Trebuchet MS"/>
              </a:rPr>
              <a:t>traffic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73" dirty="0">
                <a:solidFill>
                  <a:srgbClr val="006FC0"/>
                </a:solidFill>
                <a:latin typeface="Trebuchet MS"/>
                <a:cs typeface="Trebuchet MS"/>
              </a:rPr>
              <a:t>backend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3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machines</a:t>
            </a:r>
            <a:endParaRPr sz="1067">
              <a:latin typeface="Trebuchet MS"/>
              <a:cs typeface="Trebuchet MS"/>
            </a:endParaRPr>
          </a:p>
          <a:p>
            <a:pPr lvl="1"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246374" indent="-230288">
              <a:buSzPct val="112500"/>
              <a:buFont typeface="Wingdings"/>
              <a:buChar char=""/>
              <a:tabLst>
                <a:tab pos="247220" algn="l"/>
              </a:tabLst>
            </a:pPr>
            <a:r>
              <a:rPr sz="1067" spc="18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va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b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67" spc="-1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-3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y</a:t>
            </a:r>
            <a:r>
              <a:rPr sz="1067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7" dirty="0">
                <a:solidFill>
                  <a:srgbClr val="006FC0"/>
                </a:solidFill>
                <a:latin typeface="Trebuchet MS"/>
                <a:cs typeface="Trebuchet MS"/>
              </a:rPr>
              <a:t>Zones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703562" lvl="1" indent="-230288">
              <a:buSzPct val="112500"/>
              <a:buFont typeface="Wingdings"/>
              <a:buChar char=""/>
              <a:tabLst>
                <a:tab pos="704409" algn="l"/>
              </a:tabLst>
            </a:pPr>
            <a:r>
              <a:rPr sz="1067" spc="87" dirty="0">
                <a:solidFill>
                  <a:srgbClr val="006FC0"/>
                </a:solidFill>
                <a:latin typeface="Trebuchet MS"/>
                <a:cs typeface="Trebuchet MS"/>
              </a:rPr>
              <a:t>Each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Availability</a:t>
            </a:r>
            <a:r>
              <a:rPr sz="1067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7" dirty="0">
                <a:solidFill>
                  <a:srgbClr val="006FC0"/>
                </a:solidFill>
                <a:latin typeface="Trebuchet MS"/>
                <a:cs typeface="Trebuchet MS"/>
              </a:rPr>
              <a:t>Zone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has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distinct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power</a:t>
            </a:r>
            <a:r>
              <a:rPr sz="10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source,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network,</a:t>
            </a:r>
            <a:r>
              <a:rPr sz="10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cooling.</a:t>
            </a:r>
            <a:endParaRPr sz="1067">
              <a:latin typeface="Trebuchet MS"/>
              <a:cs typeface="Trebuchet MS"/>
            </a:endParaRPr>
          </a:p>
          <a:p>
            <a:pPr lvl="1">
              <a:spcBef>
                <a:spcPts val="13"/>
              </a:spcBef>
              <a:buClr>
                <a:srgbClr val="006FC0"/>
              </a:buClr>
              <a:buFont typeface="Wingdings"/>
              <a:buChar char=""/>
            </a:pPr>
            <a:endParaRPr sz="1067">
              <a:latin typeface="Trebuchet MS"/>
              <a:cs typeface="Trebuchet MS"/>
            </a:endParaRPr>
          </a:p>
          <a:p>
            <a:pPr marL="246374" indent="-230288">
              <a:buSzPct val="112500"/>
              <a:buFont typeface="Wingdings"/>
              <a:buChar char=""/>
              <a:tabLst>
                <a:tab pos="247220" algn="l"/>
              </a:tabLst>
            </a:pPr>
            <a:r>
              <a:rPr sz="1067" spc="18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va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b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l</a:t>
            </a:r>
            <a:r>
              <a:rPr sz="1067" spc="-1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-3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y</a:t>
            </a:r>
            <a:r>
              <a:rPr sz="1067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47" dirty="0">
                <a:solidFill>
                  <a:srgbClr val="006FC0"/>
                </a:solidFill>
                <a:latin typeface="Trebuchet MS"/>
                <a:cs typeface="Trebuchet MS"/>
              </a:rPr>
              <a:t>se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703562" lvl="1" indent="-230288">
              <a:spcBef>
                <a:spcPts val="7"/>
              </a:spcBef>
              <a:buSzPct val="112500"/>
              <a:buFont typeface="Wingdings"/>
              <a:buChar char=""/>
              <a:tabLst>
                <a:tab pos="704409" algn="l"/>
              </a:tabLst>
            </a:pP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Fa</a:t>
            </a:r>
            <a:r>
              <a:rPr sz="1067" spc="13" dirty="0">
                <a:solidFill>
                  <a:srgbClr val="006FC0"/>
                </a:solidFill>
                <a:latin typeface="Trebuchet MS"/>
                <a:cs typeface="Trebuchet MS"/>
              </a:rPr>
              <a:t>ult</a:t>
            </a:r>
            <a:r>
              <a:rPr sz="10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33" dirty="0">
                <a:solidFill>
                  <a:srgbClr val="006FC0"/>
                </a:solidFill>
                <a:latin typeface="Trebuchet MS"/>
                <a:cs typeface="Trebuchet MS"/>
              </a:rPr>
              <a:t>Do</a:t>
            </a:r>
            <a:r>
              <a:rPr sz="1067" spc="120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-107" dirty="0">
                <a:solidFill>
                  <a:srgbClr val="006FC0"/>
                </a:solidFill>
                <a:latin typeface="Trebuchet MS"/>
                <a:cs typeface="Trebuchet MS"/>
              </a:rPr>
              <a:t>,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nd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33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pd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-1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33" dirty="0">
                <a:solidFill>
                  <a:srgbClr val="006FC0"/>
                </a:solidFill>
                <a:latin typeface="Trebuchet MS"/>
                <a:cs typeface="Trebuchet MS"/>
              </a:rPr>
              <a:t>Do</a:t>
            </a:r>
            <a:r>
              <a:rPr sz="1067" spc="120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-107" dirty="0">
                <a:solidFill>
                  <a:srgbClr val="006FC0"/>
                </a:solidFill>
                <a:latin typeface="Trebuchet MS"/>
                <a:cs typeface="Trebuchet MS"/>
              </a:rPr>
              <a:t>.</a:t>
            </a:r>
            <a:endParaRPr sz="1067">
              <a:latin typeface="Trebuchet MS"/>
              <a:cs typeface="Trebuchet MS"/>
            </a:endParaRPr>
          </a:p>
          <a:p>
            <a:pPr lvl="1"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246374" indent="-230288">
              <a:buSzPct val="112500"/>
              <a:buFont typeface="Wingdings"/>
              <a:buChar char=""/>
              <a:tabLst>
                <a:tab pos="247220" algn="l"/>
              </a:tabLst>
            </a:pP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Vi</a:t>
            </a:r>
            <a:r>
              <a:rPr sz="1067" spc="2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-1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ual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305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ac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hi</a:t>
            </a:r>
            <a:r>
              <a:rPr sz="1067" spc="47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es</a:t>
            </a:r>
            <a:r>
              <a:rPr sz="10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ca</a:t>
            </a:r>
            <a:r>
              <a:rPr sz="1067" dirty="0">
                <a:solidFill>
                  <a:srgbClr val="006FC0"/>
                </a:solidFill>
                <a:latin typeface="Trebuchet MS"/>
                <a:cs typeface="Trebuchet MS"/>
              </a:rPr>
              <a:t>le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2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703562" lvl="1" indent="-230288">
              <a:buSzPct val="112500"/>
              <a:buFont typeface="Wingdings"/>
              <a:buChar char=""/>
              <a:tabLst>
                <a:tab pos="704409" algn="l"/>
              </a:tabLst>
            </a:pP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Create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7" dirty="0">
                <a:solidFill>
                  <a:srgbClr val="006FC0"/>
                </a:solidFill>
                <a:latin typeface="Trebuchet MS"/>
                <a:cs typeface="Trebuchet MS"/>
              </a:rPr>
              <a:t>manage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7" dirty="0">
                <a:solidFill>
                  <a:srgbClr val="006FC0"/>
                </a:solidFill>
                <a:latin typeface="Trebuchet MS"/>
                <a:cs typeface="Trebuchet MS"/>
              </a:rPr>
              <a:t>group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load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balanced</a:t>
            </a:r>
            <a:r>
              <a:rPr sz="10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VMs.</a:t>
            </a:r>
            <a:endParaRPr sz="1067">
              <a:latin typeface="Trebuchet MS"/>
              <a:cs typeface="Trebuchet MS"/>
            </a:endParaRPr>
          </a:p>
          <a:p>
            <a:pPr lvl="1"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246374" indent="-230288">
              <a:buSzPct val="112500"/>
              <a:buFont typeface="Wingdings"/>
              <a:buChar char=""/>
              <a:tabLst>
                <a:tab pos="247220" algn="l"/>
              </a:tabLst>
            </a:pP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0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27" dirty="0">
                <a:solidFill>
                  <a:srgbClr val="006FC0"/>
                </a:solidFill>
                <a:latin typeface="Trebuchet MS"/>
                <a:cs typeface="Trebuchet MS"/>
              </a:rPr>
              <a:t>App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47" dirty="0">
                <a:solidFill>
                  <a:srgbClr val="006FC0"/>
                </a:solidFill>
                <a:latin typeface="Trebuchet MS"/>
                <a:cs typeface="Trebuchet MS"/>
              </a:rPr>
              <a:t>Service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703562" lvl="1" indent="-230288">
              <a:spcBef>
                <a:spcPts val="7"/>
              </a:spcBef>
              <a:buSzPct val="112500"/>
              <a:buFont typeface="Wingdings"/>
              <a:buChar char=""/>
              <a:tabLst>
                <a:tab pos="704409" algn="l"/>
              </a:tabLst>
            </a:pP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Enables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067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host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7" dirty="0">
                <a:solidFill>
                  <a:srgbClr val="006FC0"/>
                </a:solidFill>
                <a:latin typeface="Trebuchet MS"/>
                <a:cs typeface="Trebuchet MS"/>
              </a:rPr>
              <a:t>manage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73" dirty="0">
                <a:solidFill>
                  <a:srgbClr val="006FC0"/>
                </a:solidFill>
                <a:latin typeface="Trebuchet MS"/>
                <a:cs typeface="Trebuchet MS"/>
              </a:rPr>
              <a:t>web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applications</a:t>
            </a:r>
            <a:endParaRPr sz="1067">
              <a:latin typeface="Trebuchet MS"/>
              <a:cs typeface="Trebuchet MS"/>
            </a:endParaRPr>
          </a:p>
          <a:p>
            <a:pPr lvl="1"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246374" indent="-230288">
              <a:buSzPct val="112500"/>
              <a:buFont typeface="Wingdings"/>
              <a:buChar char=""/>
              <a:tabLst>
                <a:tab pos="247220" algn="l"/>
              </a:tabLst>
            </a:pP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Containers</a:t>
            </a:r>
            <a:endParaRPr sz="1067">
              <a:latin typeface="Trebuchet MS"/>
              <a:cs typeface="Trebuchet MS"/>
            </a:endParaRPr>
          </a:p>
          <a:p>
            <a:pPr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703562" lvl="1" indent="-230288">
              <a:buSzPct val="112500"/>
              <a:buFont typeface="Wingdings"/>
              <a:buChar char=""/>
              <a:tabLst>
                <a:tab pos="704409" algn="l"/>
              </a:tabLst>
            </a:pP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Containers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way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wrap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up</a:t>
            </a:r>
            <a:r>
              <a:rPr sz="1067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73" dirty="0">
                <a:solidFill>
                  <a:srgbClr val="006FC0"/>
                </a:solidFill>
                <a:latin typeface="Trebuchet MS"/>
                <a:cs typeface="Trebuchet MS"/>
              </a:rPr>
              <a:t>an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application</a:t>
            </a:r>
            <a:r>
              <a:rPr sz="10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into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3" dirty="0">
                <a:solidFill>
                  <a:srgbClr val="006FC0"/>
                </a:solidFill>
                <a:latin typeface="Trebuchet MS"/>
                <a:cs typeface="Trebuchet MS"/>
              </a:rPr>
              <a:t>its</a:t>
            </a:r>
            <a:r>
              <a:rPr sz="1067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7" dirty="0">
                <a:solidFill>
                  <a:srgbClr val="006FC0"/>
                </a:solidFill>
                <a:latin typeface="Trebuchet MS"/>
                <a:cs typeface="Trebuchet MS"/>
              </a:rPr>
              <a:t>own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isolated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package</a:t>
            </a:r>
            <a:endParaRPr sz="1067">
              <a:latin typeface="Trebuchet MS"/>
              <a:cs typeface="Trebuchet MS"/>
            </a:endParaRPr>
          </a:p>
          <a:p>
            <a:pPr lvl="1"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703562" lvl="1" indent="-230288">
              <a:spcBef>
                <a:spcPts val="7"/>
              </a:spcBef>
              <a:buSzPct val="112500"/>
              <a:buFont typeface="Wingdings"/>
              <a:buChar char=""/>
              <a:tabLst>
                <a:tab pos="704409" algn="l"/>
              </a:tabLst>
            </a:pPr>
            <a:r>
              <a:rPr sz="1067" spc="18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z</a:t>
            </a: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Co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067" spc="-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ai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er</a:t>
            </a:r>
            <a:r>
              <a:rPr sz="10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3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107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067" spc="7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-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ances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-47" dirty="0">
                <a:solidFill>
                  <a:srgbClr val="006FC0"/>
                </a:solidFill>
                <a:latin typeface="Trebuchet MS"/>
                <a:cs typeface="Trebuchet MS"/>
              </a:rPr>
              <a:t>(</a:t>
            </a:r>
            <a:r>
              <a:rPr sz="1067" spc="18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CI)</a:t>
            </a:r>
            <a:r>
              <a:rPr sz="10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8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z</a:t>
            </a: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13" dirty="0">
                <a:solidFill>
                  <a:srgbClr val="006FC0"/>
                </a:solidFill>
                <a:latin typeface="Trebuchet MS"/>
                <a:cs typeface="Trebuchet MS"/>
              </a:rPr>
              <a:t>K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ube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-7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es</a:t>
            </a:r>
            <a:r>
              <a:rPr sz="1067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67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ces</a:t>
            </a:r>
            <a:endParaRPr sz="1067">
              <a:latin typeface="Trebuchet MS"/>
              <a:cs typeface="Trebuchet MS"/>
            </a:endParaRPr>
          </a:p>
          <a:p>
            <a:pPr lvl="1"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703562" lvl="1" indent="-230288">
              <a:spcBef>
                <a:spcPts val="7"/>
              </a:spcBef>
              <a:buSzPct val="112500"/>
              <a:buFont typeface="Wingdings"/>
              <a:buChar char=""/>
              <a:tabLst>
                <a:tab pos="704409" algn="l"/>
              </a:tabLst>
            </a:pP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Vi</a:t>
            </a:r>
            <a:r>
              <a:rPr sz="1067" spc="20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-1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ual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305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ac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hi</a:t>
            </a:r>
            <a:r>
              <a:rPr sz="1067" spc="47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v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Con</a:t>
            </a: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  <a:p>
            <a:pPr lvl="1">
              <a:spcBef>
                <a:spcPts val="67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703562" lvl="1" indent="-230288">
              <a:buSzPct val="112500"/>
              <a:buFont typeface="Wingdings"/>
              <a:buChar char=""/>
              <a:tabLst>
                <a:tab pos="704409" algn="l"/>
              </a:tabLst>
            </a:pPr>
            <a:r>
              <a:rPr sz="1067" spc="18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z</a:t>
            </a: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4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Con</a:t>
            </a:r>
            <a:r>
              <a:rPr sz="1067" spc="5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1067" spc="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120" dirty="0">
                <a:solidFill>
                  <a:srgbClr val="006FC0"/>
                </a:solidFill>
                <a:latin typeface="Trebuchet MS"/>
                <a:cs typeface="Trebuchet MS"/>
              </a:rPr>
              <a:t>Reg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1067" spc="3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1067" spc="-13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1067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y</a:t>
            </a:r>
            <a:endParaRPr sz="1067">
              <a:latin typeface="Trebuchet MS"/>
              <a:cs typeface="Trebuchet MS"/>
            </a:endParaRPr>
          </a:p>
          <a:p>
            <a:pPr lvl="1">
              <a:spcBef>
                <a:spcPts val="73"/>
              </a:spcBef>
              <a:buClr>
                <a:srgbClr val="006FC0"/>
              </a:buClr>
              <a:buFont typeface="Wingdings"/>
              <a:buChar char=""/>
            </a:pPr>
            <a:endParaRPr sz="1000">
              <a:latin typeface="Trebuchet MS"/>
              <a:cs typeface="Trebuchet MS"/>
            </a:endParaRPr>
          </a:p>
          <a:p>
            <a:pPr marL="246374" indent="-230288">
              <a:buSzPct val="112500"/>
              <a:buFont typeface="Wingdings"/>
              <a:buChar char=""/>
              <a:tabLst>
                <a:tab pos="247220" algn="l"/>
              </a:tabLst>
            </a:pPr>
            <a:r>
              <a:rPr sz="1067" spc="67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067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80" dirty="0">
                <a:solidFill>
                  <a:srgbClr val="006FC0"/>
                </a:solidFill>
                <a:latin typeface="Trebuchet MS"/>
                <a:cs typeface="Trebuchet MS"/>
              </a:rPr>
              <a:t>Desktop</a:t>
            </a:r>
            <a:r>
              <a:rPr sz="1067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73" dirty="0">
                <a:solidFill>
                  <a:srgbClr val="006FC0"/>
                </a:solidFill>
                <a:latin typeface="Trebuchet MS"/>
                <a:cs typeface="Trebuchet MS"/>
              </a:rPr>
              <a:t>(Windows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27" dirty="0">
                <a:solidFill>
                  <a:srgbClr val="006FC0"/>
                </a:solidFill>
                <a:latin typeface="Trebuchet MS"/>
                <a:cs typeface="Trebuchet MS"/>
              </a:rPr>
              <a:t>Virtual</a:t>
            </a:r>
            <a:r>
              <a:rPr sz="1067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067" spc="60" dirty="0">
                <a:solidFill>
                  <a:srgbClr val="006FC0"/>
                </a:solidFill>
                <a:latin typeface="Trebuchet MS"/>
                <a:cs typeface="Trebuchet MS"/>
              </a:rPr>
              <a:t>Desktop)</a:t>
            </a:r>
            <a:endParaRPr sz="1067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50217" y="1570702"/>
            <a:ext cx="136313" cy="3611033"/>
            <a:chOff x="2812662" y="1178026"/>
            <a:chExt cx="102235" cy="2708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2662" y="1178026"/>
              <a:ext cx="102029" cy="27082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65881" y="1187957"/>
              <a:ext cx="0" cy="2646680"/>
            </a:xfrm>
            <a:custGeom>
              <a:avLst/>
              <a:gdLst/>
              <a:ahLst/>
              <a:cxnLst/>
              <a:rect l="l" t="t" r="r" b="b"/>
              <a:pathLst>
                <a:path h="2646679">
                  <a:moveTo>
                    <a:pt x="0" y="0"/>
                  </a:moveTo>
                  <a:lnTo>
                    <a:pt x="0" y="2646172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204" y="3368718"/>
            <a:ext cx="3124200" cy="5506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467" b="1" spc="-353" dirty="0">
                <a:solidFill>
                  <a:srgbClr val="006FC0"/>
                </a:solidFill>
                <a:latin typeface="Trebuchet MS"/>
                <a:cs typeface="Trebuchet MS"/>
              </a:rPr>
              <a:t>Learning</a:t>
            </a:r>
            <a:r>
              <a:rPr sz="3467" b="1" spc="3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467" b="1" spc="-573" dirty="0">
                <a:solidFill>
                  <a:srgbClr val="006FC0"/>
                </a:solidFill>
                <a:latin typeface="Trebuchet MS"/>
                <a:cs typeface="Trebuchet MS"/>
              </a:rPr>
              <a:t>Objectives</a:t>
            </a:r>
            <a:endParaRPr sz="3467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9240" y="2821770"/>
            <a:ext cx="2945553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What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Serverless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technology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240" y="3311077"/>
            <a:ext cx="3519593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Advantages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Serverless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technology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9240" y="3803565"/>
            <a:ext cx="1853353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127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z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u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F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un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cti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n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endParaRPr sz="1333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9239" y="4295309"/>
            <a:ext cx="196596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SzPct val="90000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Logic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13" dirty="0">
                <a:solidFill>
                  <a:srgbClr val="006FC0"/>
                </a:solidFill>
                <a:latin typeface="Trebuchet MS"/>
                <a:cs typeface="Trebuchet MS"/>
              </a:rPr>
              <a:t>Apps</a:t>
            </a:r>
            <a:endParaRPr sz="1333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50393" y="2210782"/>
            <a:ext cx="136313" cy="3611033"/>
            <a:chOff x="3487794" y="1658086"/>
            <a:chExt cx="102235" cy="27082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7794" y="1658086"/>
              <a:ext cx="102029" cy="27082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41014" y="1668018"/>
              <a:ext cx="0" cy="2646680"/>
            </a:xfrm>
            <a:custGeom>
              <a:avLst/>
              <a:gdLst/>
              <a:ahLst/>
              <a:cxnLst/>
              <a:rect l="l" t="t" r="r" b="b"/>
              <a:pathLst>
                <a:path h="2646679">
                  <a:moveTo>
                    <a:pt x="0" y="0"/>
                  </a:moveTo>
                  <a:lnTo>
                    <a:pt x="0" y="2646184"/>
                  </a:lnTo>
                </a:path>
              </a:pathLst>
            </a:custGeom>
            <a:ln w="38100">
              <a:solidFill>
                <a:srgbClr val="00839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4439" y="1038013"/>
            <a:ext cx="10525760" cy="64383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4920" indent="-507987">
              <a:spcBef>
                <a:spcPts val="140"/>
              </a:spcBef>
              <a:buSzPct val="85714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this</a:t>
            </a:r>
            <a:r>
              <a:rPr sz="14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module,</a:t>
            </a:r>
            <a:r>
              <a:rPr sz="1400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you'll</a:t>
            </a:r>
            <a:r>
              <a:rPr sz="14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learn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7" dirty="0">
                <a:solidFill>
                  <a:srgbClr val="006FC0"/>
                </a:solidFill>
                <a:latin typeface="Trebuchet MS"/>
                <a:cs typeface="Trebuchet MS"/>
              </a:rPr>
              <a:t>about</a:t>
            </a:r>
            <a:r>
              <a:rPr sz="14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two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serverless</a:t>
            </a:r>
            <a:r>
              <a:rPr sz="1400" spc="-10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3" dirty="0">
                <a:solidFill>
                  <a:srgbClr val="006FC0"/>
                </a:solidFill>
                <a:latin typeface="Trebuchet MS"/>
                <a:cs typeface="Trebuchet MS"/>
              </a:rPr>
              <a:t>computing</a:t>
            </a:r>
            <a:r>
              <a:rPr sz="1400" spc="-10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solutions</a:t>
            </a:r>
            <a:r>
              <a:rPr sz="1400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Azure:</a:t>
            </a:r>
            <a:r>
              <a:rPr sz="14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3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Functions</a:t>
            </a:r>
            <a:r>
              <a:rPr sz="1400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3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4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006FC0"/>
                </a:solidFill>
                <a:latin typeface="Trebuchet MS"/>
                <a:cs typeface="Trebuchet MS"/>
              </a:rPr>
              <a:t>Logic</a:t>
            </a:r>
            <a:r>
              <a:rPr sz="1400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006FC0"/>
                </a:solidFill>
                <a:latin typeface="Trebuchet MS"/>
                <a:cs typeface="Trebuchet MS"/>
              </a:rPr>
              <a:t>Apps.</a:t>
            </a:r>
            <a:endParaRPr sz="1400">
              <a:latin typeface="Trebuchet MS"/>
              <a:cs typeface="Trebuchet MS"/>
            </a:endParaRPr>
          </a:p>
          <a:p>
            <a:pPr>
              <a:spcBef>
                <a:spcPts val="47"/>
              </a:spcBef>
              <a:buClr>
                <a:srgbClr val="006FC0"/>
              </a:buClr>
              <a:buFont typeface="Wingdings"/>
              <a:buChar char=""/>
            </a:pPr>
            <a:endParaRPr sz="1267">
              <a:latin typeface="Trebuchet MS"/>
              <a:cs typeface="Trebuchet MS"/>
            </a:endParaRPr>
          </a:p>
          <a:p>
            <a:pPr marL="524920" indent="-507987">
              <a:buSzPct val="85714"/>
              <a:buFont typeface="Wingdings"/>
              <a:buChar char=""/>
              <a:tabLst>
                <a:tab pos="524074" algn="l"/>
                <a:tab pos="524920" algn="l"/>
              </a:tabLst>
            </a:pP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You'll</a:t>
            </a:r>
            <a:r>
              <a:rPr sz="14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learn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what</a:t>
            </a:r>
            <a:r>
              <a:rPr sz="14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they</a:t>
            </a:r>
            <a:r>
              <a:rPr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are,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how</a:t>
            </a:r>
            <a:r>
              <a:rPr sz="14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they</a:t>
            </a:r>
            <a:r>
              <a:rPr sz="1400" spc="-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7" dirty="0">
                <a:solidFill>
                  <a:srgbClr val="006FC0"/>
                </a:solidFill>
                <a:latin typeface="Trebuchet MS"/>
                <a:cs typeface="Trebuchet MS"/>
              </a:rPr>
              <a:t>differ,</a:t>
            </a:r>
            <a:r>
              <a:rPr sz="1400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7" dirty="0">
                <a:solidFill>
                  <a:srgbClr val="006FC0"/>
                </a:solidFill>
                <a:latin typeface="Trebuchet MS"/>
                <a:cs typeface="Trebuchet MS"/>
              </a:rPr>
              <a:t>when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3" dirty="0">
                <a:solidFill>
                  <a:srgbClr val="006FC0"/>
                </a:solidFill>
                <a:latin typeface="Trebuchet MS"/>
                <a:cs typeface="Trebuchet MS"/>
              </a:rPr>
              <a:t>should</a:t>
            </a:r>
            <a:r>
              <a:rPr sz="1400" spc="-10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87" dirty="0">
                <a:solidFill>
                  <a:srgbClr val="006FC0"/>
                </a:solidFill>
                <a:latin typeface="Trebuchet MS"/>
                <a:cs typeface="Trebuchet MS"/>
              </a:rPr>
              <a:t>choose</a:t>
            </a:r>
            <a:r>
              <a:rPr sz="1400" spc="-10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3" dirty="0">
                <a:solidFill>
                  <a:srgbClr val="006FC0"/>
                </a:solidFill>
                <a:latin typeface="Trebuchet MS"/>
                <a:cs typeface="Trebuchet MS"/>
              </a:rPr>
              <a:t>one</a:t>
            </a:r>
            <a:r>
              <a:rPr sz="1400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over</a:t>
            </a:r>
            <a:r>
              <a:rPr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" dirty="0">
                <a:solidFill>
                  <a:srgbClr val="006FC0"/>
                </a:solidFill>
                <a:latin typeface="Trebuchet MS"/>
                <a:cs typeface="Trebuchet MS"/>
              </a:rPr>
              <a:t>other.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81145" y="316581"/>
            <a:ext cx="3898900" cy="428387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2667" spc="-280" dirty="0">
                <a:solidFill>
                  <a:srgbClr val="006FC0"/>
                </a:solidFill>
              </a:rPr>
              <a:t>Azure</a:t>
            </a:r>
            <a:r>
              <a:rPr sz="2667" spc="272" dirty="0">
                <a:solidFill>
                  <a:srgbClr val="006FC0"/>
                </a:solidFill>
              </a:rPr>
              <a:t> </a:t>
            </a:r>
            <a:r>
              <a:rPr sz="2667" spc="-233" dirty="0">
                <a:solidFill>
                  <a:srgbClr val="006FC0"/>
                </a:solidFill>
              </a:rPr>
              <a:t>Serverless</a:t>
            </a:r>
            <a:r>
              <a:rPr sz="2667" spc="287" dirty="0">
                <a:solidFill>
                  <a:srgbClr val="006FC0"/>
                </a:solidFill>
              </a:rPr>
              <a:t> </a:t>
            </a:r>
            <a:r>
              <a:rPr sz="2667" spc="-380" dirty="0">
                <a:solidFill>
                  <a:srgbClr val="006FC0"/>
                </a:solidFill>
              </a:rPr>
              <a:t>Technologies</a:t>
            </a:r>
            <a:endParaRPr sz="266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676" y="96192"/>
            <a:ext cx="4817533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552860" algn="l"/>
                <a:tab pos="4799633" algn="l"/>
              </a:tabLst>
            </a:pPr>
            <a:r>
              <a:rPr sz="3467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Serverless computing	</a:t>
            </a:r>
            <a:endParaRPr sz="3467" b="1" dirty="0"/>
          </a:p>
        </p:txBody>
      </p:sp>
      <p:sp>
        <p:nvSpPr>
          <p:cNvPr id="3" name="object 3"/>
          <p:cNvSpPr txBox="1"/>
          <p:nvPr/>
        </p:nvSpPr>
        <p:spPr>
          <a:xfrm>
            <a:off x="602825" y="1171787"/>
            <a:ext cx="11043920" cy="352739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074" marR="160015" indent="-507987">
              <a:spcBef>
                <a:spcPts val="1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endParaRPr lang="en-US" sz="1333" spc="40" dirty="0">
              <a:solidFill>
                <a:srgbClr val="006FC0"/>
              </a:solidFill>
              <a:latin typeface="Trebuchet MS"/>
              <a:cs typeface="Trebuchet MS"/>
            </a:endParaRPr>
          </a:p>
          <a:p>
            <a:pPr marL="524074" marR="160015" indent="-507987">
              <a:spcBef>
                <a:spcPts val="1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Serverless</a:t>
            </a:r>
            <a:r>
              <a:rPr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computing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idea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3" dirty="0">
                <a:solidFill>
                  <a:srgbClr val="006FC0"/>
                </a:solidFill>
                <a:latin typeface="Trebuchet MS"/>
                <a:cs typeface="Trebuchet MS"/>
              </a:rPr>
              <a:t>servers,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3" dirty="0">
                <a:solidFill>
                  <a:srgbClr val="006FC0"/>
                </a:solidFill>
                <a:latin typeface="Trebuchet MS"/>
                <a:cs typeface="Trebuchet MS"/>
              </a:rPr>
              <a:t>infrastructure,</a:t>
            </a:r>
            <a:r>
              <a:rPr sz="1400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4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operating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7" dirty="0">
                <a:solidFill>
                  <a:srgbClr val="006FC0"/>
                </a:solidFill>
                <a:latin typeface="Trebuchet MS"/>
                <a:cs typeface="Trebuchet MS"/>
              </a:rPr>
              <a:t>systems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behind</a:t>
            </a:r>
            <a:r>
              <a:rPr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scene</a:t>
            </a:r>
            <a:r>
              <a:rPr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4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users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they</a:t>
            </a:r>
            <a:r>
              <a:rPr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33" dirty="0">
                <a:solidFill>
                  <a:srgbClr val="006FC0"/>
                </a:solidFill>
                <a:latin typeface="Trebuchet MS"/>
                <a:cs typeface="Trebuchet MS"/>
              </a:rPr>
              <a:t>do</a:t>
            </a:r>
            <a:r>
              <a:rPr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not </a:t>
            </a:r>
            <a:r>
              <a:rPr sz="1400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13" dirty="0">
                <a:solidFill>
                  <a:srgbClr val="006FC0"/>
                </a:solidFill>
                <a:latin typeface="Trebuchet MS"/>
                <a:cs typeface="Trebuchet MS"/>
              </a:rPr>
              <a:t>exist.</a:t>
            </a:r>
            <a:endParaRPr sz="1400" dirty="0">
              <a:latin typeface="Trebuchet MS"/>
              <a:cs typeface="Trebuchet MS"/>
            </a:endParaRPr>
          </a:p>
          <a:p>
            <a:pPr marL="1134505" lvl="1" indent="-509681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Infrastructure</a:t>
            </a:r>
            <a:r>
              <a:rPr sz="14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isn't</a:t>
            </a:r>
            <a:r>
              <a:rPr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3" dirty="0">
                <a:solidFill>
                  <a:srgbClr val="006FC0"/>
                </a:solidFill>
                <a:latin typeface="Trebuchet MS"/>
                <a:cs typeface="Trebuchet MS"/>
              </a:rPr>
              <a:t>responsibility.</a:t>
            </a:r>
            <a:endParaRPr sz="1400" dirty="0"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endParaRPr lang="en-US" sz="1400" spc="53" dirty="0">
              <a:solidFill>
                <a:srgbClr val="006FC0"/>
              </a:solidFill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Scaling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performance</a:t>
            </a:r>
            <a:r>
              <a:rPr sz="1400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automatically</a:t>
            </a:r>
            <a:r>
              <a:rPr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taken</a:t>
            </a:r>
            <a:r>
              <a:rPr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care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of.</a:t>
            </a:r>
            <a:endParaRPr sz="1400" dirty="0">
              <a:latin typeface="Trebuchet MS"/>
              <a:cs typeface="Trebuchet MS"/>
            </a:endParaRPr>
          </a:p>
          <a:p>
            <a:pPr marL="1134505" lvl="1" indent="-509681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4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takes</a:t>
            </a:r>
            <a:r>
              <a:rPr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care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4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servers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7" dirty="0">
                <a:solidFill>
                  <a:srgbClr val="006FC0"/>
                </a:solidFill>
                <a:latin typeface="Trebuchet MS"/>
                <a:cs typeface="Trebuchet MS"/>
              </a:rPr>
              <a:t>how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resources</a:t>
            </a:r>
            <a:r>
              <a:rPr sz="14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allocated</a:t>
            </a:r>
            <a:r>
              <a:rPr sz="1400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" dirty="0">
                <a:solidFill>
                  <a:srgbClr val="006FC0"/>
                </a:solidFill>
                <a:latin typeface="Trebuchet MS"/>
                <a:cs typeface="Trebuchet MS"/>
              </a:rPr>
              <a:t>deallocated.</a:t>
            </a:r>
            <a:endParaRPr sz="1400" dirty="0"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endParaRPr lang="en-US" sz="1400" spc="27" dirty="0">
              <a:solidFill>
                <a:srgbClr val="006FC0"/>
              </a:solidFill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Micro-billing: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006FC0"/>
                </a:solidFill>
                <a:latin typeface="Trebuchet MS"/>
                <a:cs typeface="Trebuchet MS"/>
              </a:rPr>
              <a:t>Pay</a:t>
            </a:r>
            <a:r>
              <a:rPr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only</a:t>
            </a:r>
            <a:r>
              <a:rPr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3" dirty="0">
                <a:solidFill>
                  <a:srgbClr val="006FC0"/>
                </a:solidFill>
                <a:latin typeface="Trebuchet MS"/>
                <a:cs typeface="Trebuchet MS"/>
              </a:rPr>
              <a:t>time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6FC0"/>
                </a:solidFill>
                <a:latin typeface="Trebuchet MS"/>
                <a:cs typeface="Trebuchet MS"/>
              </a:rPr>
              <a:t>their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code</a:t>
            </a:r>
            <a:r>
              <a:rPr sz="1400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runs.</a:t>
            </a:r>
            <a:endParaRPr sz="1400" dirty="0">
              <a:latin typeface="Trebuchet MS"/>
              <a:cs typeface="Trebuchet MS"/>
            </a:endParaRPr>
          </a:p>
          <a:p>
            <a:pPr marL="1134505" marR="6773" lvl="1" indent="-508834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400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13" dirty="0">
                <a:solidFill>
                  <a:srgbClr val="006FC0"/>
                </a:solidFill>
                <a:latin typeface="Trebuchet MS"/>
                <a:cs typeface="Trebuchet MS"/>
              </a:rPr>
              <a:t>example,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if</a:t>
            </a:r>
            <a:r>
              <a:rPr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code</a:t>
            </a:r>
            <a:r>
              <a:rPr sz="1400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runs</a:t>
            </a:r>
            <a:r>
              <a:rPr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once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day</a:t>
            </a:r>
            <a:r>
              <a:rPr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4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two</a:t>
            </a:r>
            <a:r>
              <a:rPr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006FC0"/>
                </a:solidFill>
                <a:latin typeface="Trebuchet MS"/>
                <a:cs typeface="Trebuchet MS"/>
              </a:rPr>
              <a:t>minutes,</a:t>
            </a:r>
            <a:r>
              <a:rPr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they're</a:t>
            </a:r>
            <a:r>
              <a:rPr sz="14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charged</a:t>
            </a:r>
            <a:r>
              <a:rPr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400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one</a:t>
            </a:r>
            <a:r>
              <a:rPr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execution</a:t>
            </a:r>
            <a:r>
              <a:rPr sz="14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two</a:t>
            </a:r>
            <a:r>
              <a:rPr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7" dirty="0">
                <a:solidFill>
                  <a:srgbClr val="006FC0"/>
                </a:solidFill>
                <a:latin typeface="Trebuchet MS"/>
                <a:cs typeface="Trebuchet MS"/>
              </a:rPr>
              <a:t>minutes</a:t>
            </a:r>
            <a:r>
              <a:rPr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006FC0"/>
                </a:solidFill>
                <a:latin typeface="Trebuchet MS"/>
                <a:cs typeface="Trebuchet MS"/>
              </a:rPr>
              <a:t>computing </a:t>
            </a:r>
            <a:r>
              <a:rPr sz="1400" spc="-38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Trebuchet MS"/>
                <a:cs typeface="Trebuchet MS"/>
              </a:rPr>
              <a:t>time.</a:t>
            </a:r>
            <a:endParaRPr sz="1400" dirty="0"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There</a:t>
            </a:r>
            <a:r>
              <a:rPr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isn't</a:t>
            </a:r>
            <a:r>
              <a:rPr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even</a:t>
            </a:r>
            <a:r>
              <a:rPr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53" dirty="0">
                <a:solidFill>
                  <a:srgbClr val="006FC0"/>
                </a:solidFill>
                <a:latin typeface="Trebuchet MS"/>
                <a:cs typeface="Trebuchet MS"/>
              </a:rPr>
              <a:t>need</a:t>
            </a:r>
            <a:r>
              <a:rPr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27" dirty="0">
                <a:solidFill>
                  <a:srgbClr val="006FC0"/>
                </a:solidFill>
                <a:latin typeface="Trebuchet MS"/>
                <a:cs typeface="Trebuchet MS"/>
              </a:rPr>
              <a:t>reserve</a:t>
            </a:r>
            <a:r>
              <a:rPr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400" spc="7" dirty="0">
                <a:solidFill>
                  <a:srgbClr val="006FC0"/>
                </a:solidFill>
                <a:latin typeface="Trebuchet MS"/>
                <a:cs typeface="Trebuchet MS"/>
              </a:rPr>
              <a:t>capacity.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C080-0AD3-B6BF-05DE-1C5F8E59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              </a:t>
            </a:r>
            <a:r>
              <a:rPr lang="en-US" sz="4400" b="1" u="sng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Serverless computing</a:t>
            </a:r>
            <a:r>
              <a:rPr lang="en-US" sz="4400" b="1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	</a:t>
            </a:r>
            <a:endParaRPr lang="en-US" b="1" spc="2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EDB1-340E-5730-DF0C-DC8C821B8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4786702"/>
          </a:xfrm>
        </p:spPr>
        <p:txBody>
          <a:bodyPr/>
          <a:lstStyle/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endParaRPr lang="en-US" sz="1333" spc="27" dirty="0">
              <a:solidFill>
                <a:srgbClr val="006FC0"/>
              </a:solidFill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endParaRPr lang="en-US" sz="1333" spc="27" dirty="0">
              <a:solidFill>
                <a:srgbClr val="006FC0"/>
              </a:solidFill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lang="en-US" sz="1400" spc="27" dirty="0">
                <a:solidFill>
                  <a:srgbClr val="006FC0"/>
                </a:solidFill>
                <a:latin typeface="Trebuchet MS"/>
                <a:cs typeface="Trebuchet MS"/>
              </a:rPr>
              <a:t>Event-driven: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0" dirty="0">
                <a:solidFill>
                  <a:srgbClr val="006FC0"/>
                </a:solidFill>
                <a:latin typeface="Trebuchet MS"/>
                <a:cs typeface="Trebuchet MS"/>
              </a:rPr>
              <a:t>Excellent</a:t>
            </a:r>
            <a:r>
              <a:rPr lang="en-US"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-20" dirty="0">
                <a:solidFill>
                  <a:srgbClr val="006FC0"/>
                </a:solidFill>
                <a:latin typeface="Trebuchet MS"/>
                <a:cs typeface="Trebuchet MS"/>
              </a:rPr>
              <a:t>fit </a:t>
            </a:r>
            <a:r>
              <a:rPr lang="en-US" sz="1400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lang="en-US" sz="14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47" dirty="0">
                <a:solidFill>
                  <a:srgbClr val="006FC0"/>
                </a:solidFill>
                <a:latin typeface="Trebuchet MS"/>
                <a:cs typeface="Trebuchet MS"/>
              </a:rPr>
              <a:t>workloads</a:t>
            </a:r>
            <a:r>
              <a:rPr lang="en-US" sz="1400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0" dirty="0">
                <a:solidFill>
                  <a:srgbClr val="006FC0"/>
                </a:solidFill>
                <a:latin typeface="Trebuchet MS"/>
                <a:cs typeface="Trebuchet MS"/>
              </a:rPr>
              <a:t>that</a:t>
            </a:r>
            <a:r>
              <a:rPr lang="en-US" sz="14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7" dirty="0">
                <a:solidFill>
                  <a:srgbClr val="006FC0"/>
                </a:solidFill>
                <a:latin typeface="Trebuchet MS"/>
                <a:cs typeface="Trebuchet MS"/>
              </a:rPr>
              <a:t>respond</a:t>
            </a:r>
            <a:r>
              <a:rPr lang="en-US"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53" dirty="0">
                <a:solidFill>
                  <a:srgbClr val="006FC0"/>
                </a:solidFill>
                <a:latin typeface="Trebuchet MS"/>
                <a:cs typeface="Trebuchet MS"/>
              </a:rPr>
              <a:t>incoming</a:t>
            </a:r>
            <a:r>
              <a:rPr lang="en-US"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13" dirty="0">
                <a:solidFill>
                  <a:srgbClr val="006FC0"/>
                </a:solidFill>
                <a:latin typeface="Trebuchet MS"/>
                <a:cs typeface="Trebuchet MS"/>
              </a:rPr>
              <a:t>events.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0" dirty="0">
                <a:solidFill>
                  <a:srgbClr val="006FC0"/>
                </a:solidFill>
                <a:latin typeface="Trebuchet MS"/>
                <a:cs typeface="Trebuchet MS"/>
              </a:rPr>
              <a:t>Events</a:t>
            </a:r>
            <a:r>
              <a:rPr lang="en-US"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7" dirty="0">
                <a:solidFill>
                  <a:srgbClr val="006FC0"/>
                </a:solidFill>
                <a:latin typeface="Trebuchet MS"/>
                <a:cs typeface="Trebuchet MS"/>
              </a:rPr>
              <a:t>include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40" dirty="0">
                <a:solidFill>
                  <a:srgbClr val="006FC0"/>
                </a:solidFill>
                <a:latin typeface="Trebuchet MS"/>
                <a:cs typeface="Trebuchet MS"/>
              </a:rPr>
              <a:t>triggers</a:t>
            </a:r>
            <a:r>
              <a:rPr lang="en-US" sz="14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-7" dirty="0">
                <a:solidFill>
                  <a:srgbClr val="006FC0"/>
                </a:solidFill>
                <a:latin typeface="Trebuchet MS"/>
                <a:cs typeface="Trebuchet MS"/>
              </a:rPr>
              <a:t>by:</a:t>
            </a:r>
            <a:endParaRPr lang="en-US" sz="1400" dirty="0">
              <a:latin typeface="Trebuchet MS"/>
              <a:cs typeface="Trebuchet MS"/>
            </a:endParaRPr>
          </a:p>
          <a:p>
            <a:pPr marL="1134505" lvl="1" indent="-509681">
              <a:spcBef>
                <a:spcPts val="407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lang="en-US" sz="1400" spc="7" dirty="0">
                <a:solidFill>
                  <a:srgbClr val="006FC0"/>
                </a:solidFill>
                <a:latin typeface="Trebuchet MS"/>
                <a:cs typeface="Trebuchet MS"/>
              </a:rPr>
              <a:t>Timers,</a:t>
            </a:r>
            <a:r>
              <a:rPr lang="en-US"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lang="en-US" sz="1400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13" dirty="0">
                <a:solidFill>
                  <a:srgbClr val="006FC0"/>
                </a:solidFill>
                <a:latin typeface="Trebuchet MS"/>
                <a:cs typeface="Trebuchet MS"/>
              </a:rPr>
              <a:t>example,</a:t>
            </a:r>
            <a:r>
              <a:rPr lang="en-US"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-20" dirty="0">
                <a:solidFill>
                  <a:srgbClr val="006FC0"/>
                </a:solidFill>
                <a:latin typeface="Trebuchet MS"/>
                <a:cs typeface="Trebuchet MS"/>
              </a:rPr>
              <a:t>if</a:t>
            </a:r>
            <a:r>
              <a:rPr lang="en-US"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lang="en-US"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33" dirty="0">
                <a:solidFill>
                  <a:srgbClr val="006FC0"/>
                </a:solidFill>
                <a:latin typeface="Trebuchet MS"/>
                <a:cs typeface="Trebuchet MS"/>
              </a:rPr>
              <a:t>function</a:t>
            </a:r>
            <a:r>
              <a:rPr lang="en-US" sz="1400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0" dirty="0">
                <a:solidFill>
                  <a:srgbClr val="006FC0"/>
                </a:solidFill>
                <a:latin typeface="Trebuchet MS"/>
                <a:cs typeface="Trebuchet MS"/>
              </a:rPr>
              <a:t>needs</a:t>
            </a:r>
            <a:r>
              <a:rPr lang="en-US"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lang="en-US" sz="14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47" dirty="0">
                <a:solidFill>
                  <a:srgbClr val="006FC0"/>
                </a:solidFill>
                <a:latin typeface="Trebuchet MS"/>
                <a:cs typeface="Trebuchet MS"/>
              </a:rPr>
              <a:t>run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7" dirty="0">
                <a:solidFill>
                  <a:srgbClr val="006FC0"/>
                </a:solidFill>
                <a:latin typeface="Trebuchet MS"/>
                <a:cs typeface="Trebuchet MS"/>
              </a:rPr>
              <a:t>every</a:t>
            </a:r>
            <a:r>
              <a:rPr lang="en-US"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0" dirty="0">
                <a:solidFill>
                  <a:srgbClr val="006FC0"/>
                </a:solidFill>
                <a:latin typeface="Trebuchet MS"/>
                <a:cs typeface="Trebuchet MS"/>
              </a:rPr>
              <a:t>day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7" dirty="0">
                <a:solidFill>
                  <a:srgbClr val="006FC0"/>
                </a:solidFill>
                <a:latin typeface="Trebuchet MS"/>
                <a:cs typeface="Trebuchet MS"/>
              </a:rPr>
              <a:t>at</a:t>
            </a:r>
            <a:r>
              <a:rPr lang="en-US"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73" dirty="0">
                <a:solidFill>
                  <a:srgbClr val="006FC0"/>
                </a:solidFill>
                <a:latin typeface="Trebuchet MS"/>
                <a:cs typeface="Trebuchet MS"/>
              </a:rPr>
              <a:t>10:00</a:t>
            </a:r>
            <a:r>
              <a:rPr lang="en-US"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67" dirty="0">
                <a:solidFill>
                  <a:srgbClr val="006FC0"/>
                </a:solidFill>
                <a:latin typeface="Trebuchet MS"/>
                <a:cs typeface="Trebuchet MS"/>
              </a:rPr>
              <a:t>AM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40" dirty="0">
                <a:solidFill>
                  <a:srgbClr val="006FC0"/>
                </a:solidFill>
                <a:latin typeface="Trebuchet MS"/>
                <a:cs typeface="Trebuchet MS"/>
              </a:rPr>
              <a:t>UTC.</a:t>
            </a:r>
            <a:endParaRPr lang="en-US" sz="1400" dirty="0">
              <a:latin typeface="Trebuchet MS"/>
              <a:cs typeface="Trebuchet MS"/>
            </a:endParaRPr>
          </a:p>
          <a:p>
            <a:pPr marL="1134505" lvl="1" indent="-509681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lang="en-US" sz="1400" spc="40" dirty="0">
                <a:solidFill>
                  <a:srgbClr val="006FC0"/>
                </a:solidFill>
                <a:latin typeface="Trebuchet MS"/>
                <a:cs typeface="Trebuchet MS"/>
              </a:rPr>
              <a:t>HTTP,</a:t>
            </a:r>
            <a:r>
              <a:rPr lang="en-US"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13" dirty="0">
                <a:solidFill>
                  <a:srgbClr val="006FC0"/>
                </a:solidFill>
                <a:latin typeface="Trebuchet MS"/>
                <a:cs typeface="Trebuchet MS"/>
              </a:rPr>
              <a:t>example,</a:t>
            </a:r>
            <a:r>
              <a:rPr lang="en-US"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120" dirty="0">
                <a:solidFill>
                  <a:srgbClr val="006FC0"/>
                </a:solidFill>
                <a:latin typeface="Trebuchet MS"/>
                <a:cs typeface="Trebuchet MS"/>
              </a:rPr>
              <a:t>API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lang="en-US"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0" dirty="0">
                <a:solidFill>
                  <a:srgbClr val="006FC0"/>
                </a:solidFill>
                <a:latin typeface="Trebuchet MS"/>
                <a:cs typeface="Trebuchet MS"/>
              </a:rPr>
              <a:t>webhook</a:t>
            </a:r>
            <a:r>
              <a:rPr lang="en-US"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7" dirty="0">
                <a:solidFill>
                  <a:srgbClr val="006FC0"/>
                </a:solidFill>
                <a:latin typeface="Trebuchet MS"/>
                <a:cs typeface="Trebuchet MS"/>
              </a:rPr>
              <a:t>scenarios.</a:t>
            </a:r>
            <a:endParaRPr lang="en-US" sz="1400" dirty="0">
              <a:latin typeface="Trebuchet MS"/>
              <a:cs typeface="Trebuchet MS"/>
            </a:endParaRPr>
          </a:p>
          <a:p>
            <a:pPr marL="1134505" lvl="1" indent="-509681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lang="en-US" sz="1400" spc="47" dirty="0">
                <a:solidFill>
                  <a:srgbClr val="006FC0"/>
                </a:solidFill>
                <a:latin typeface="Trebuchet MS"/>
                <a:cs typeface="Trebuchet MS"/>
              </a:rPr>
              <a:t>Queues,</a:t>
            </a:r>
            <a:r>
              <a:rPr lang="en-US"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lang="en-US"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13" dirty="0">
                <a:solidFill>
                  <a:srgbClr val="006FC0"/>
                </a:solidFill>
                <a:latin typeface="Trebuchet MS"/>
                <a:cs typeface="Trebuchet MS"/>
              </a:rPr>
              <a:t>example,</a:t>
            </a:r>
            <a:r>
              <a:rPr lang="en-US" sz="1400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13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lang="en-US"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33" dirty="0">
                <a:solidFill>
                  <a:srgbClr val="006FC0"/>
                </a:solidFill>
                <a:latin typeface="Trebuchet MS"/>
                <a:cs typeface="Trebuchet MS"/>
              </a:rPr>
              <a:t>order</a:t>
            </a:r>
            <a:r>
              <a:rPr lang="en-US" sz="14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40" dirty="0">
                <a:solidFill>
                  <a:srgbClr val="006FC0"/>
                </a:solidFill>
                <a:latin typeface="Trebuchet MS"/>
                <a:cs typeface="Trebuchet MS"/>
              </a:rPr>
              <a:t>processing.</a:t>
            </a:r>
            <a:endParaRPr lang="en-US" sz="1400" dirty="0">
              <a:latin typeface="Trebuchet MS"/>
              <a:cs typeface="Trebuchet MS"/>
            </a:endParaRPr>
          </a:p>
          <a:p>
            <a:pPr marL="1134505" lvl="1" indent="-509681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lang="en-US" sz="1400" spc="127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lang="en-US" sz="1400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80" dirty="0">
                <a:solidFill>
                  <a:srgbClr val="006FC0"/>
                </a:solidFill>
                <a:latin typeface="Trebuchet MS"/>
                <a:cs typeface="Trebuchet MS"/>
              </a:rPr>
              <a:t>much</a:t>
            </a:r>
            <a:r>
              <a:rPr lang="en-US"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7" dirty="0">
                <a:solidFill>
                  <a:srgbClr val="006FC0"/>
                </a:solidFill>
                <a:latin typeface="Trebuchet MS"/>
                <a:cs typeface="Trebuchet MS"/>
              </a:rPr>
              <a:t>more.</a:t>
            </a:r>
          </a:p>
          <a:p>
            <a:pPr marL="1134505" lvl="1" indent="-509681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endParaRPr lang="en-US" sz="1400" dirty="0"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lang="en-US" sz="1400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lang="en-US"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73" dirty="0">
                <a:solidFill>
                  <a:srgbClr val="006FC0"/>
                </a:solidFill>
                <a:latin typeface="Trebuchet MS"/>
                <a:cs typeface="Trebuchet MS"/>
              </a:rPr>
              <a:t>has</a:t>
            </a:r>
            <a:r>
              <a:rPr lang="en-US"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40" dirty="0">
                <a:solidFill>
                  <a:srgbClr val="006FC0"/>
                </a:solidFill>
                <a:latin typeface="Trebuchet MS"/>
                <a:cs typeface="Trebuchet MS"/>
              </a:rPr>
              <a:t>two</a:t>
            </a:r>
            <a:r>
              <a:rPr lang="en-US"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33" dirty="0">
                <a:solidFill>
                  <a:srgbClr val="006FC0"/>
                </a:solidFill>
                <a:latin typeface="Trebuchet MS"/>
                <a:cs typeface="Trebuchet MS"/>
              </a:rPr>
              <a:t>implementations</a:t>
            </a:r>
            <a:r>
              <a:rPr lang="en-US"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lang="en-US"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33" dirty="0">
                <a:solidFill>
                  <a:srgbClr val="006FC0"/>
                </a:solidFill>
                <a:latin typeface="Trebuchet MS"/>
                <a:cs typeface="Trebuchet MS"/>
              </a:rPr>
              <a:t>serverless</a:t>
            </a:r>
            <a:r>
              <a:rPr lang="en-US"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7" dirty="0">
                <a:solidFill>
                  <a:srgbClr val="006FC0"/>
                </a:solidFill>
                <a:latin typeface="Trebuchet MS"/>
                <a:cs typeface="Trebuchet MS"/>
              </a:rPr>
              <a:t>compute:</a:t>
            </a:r>
            <a:endParaRPr lang="en-US" sz="1400" dirty="0">
              <a:latin typeface="Trebuchet MS"/>
              <a:cs typeface="Trebuchet MS"/>
            </a:endParaRPr>
          </a:p>
          <a:p>
            <a:pPr marL="1134505" lvl="1" indent="-509681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lang="en-US" sz="1400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lang="en-US"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33" dirty="0">
                <a:solidFill>
                  <a:srgbClr val="006FC0"/>
                </a:solidFill>
                <a:latin typeface="Trebuchet MS"/>
                <a:cs typeface="Trebuchet MS"/>
              </a:rPr>
              <a:t>Functions:</a:t>
            </a:r>
            <a:r>
              <a:rPr lang="en-US" sz="1400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53" dirty="0">
                <a:solidFill>
                  <a:srgbClr val="006FC0"/>
                </a:solidFill>
                <a:latin typeface="Trebuchet MS"/>
                <a:cs typeface="Trebuchet MS"/>
              </a:rPr>
              <a:t>Functions</a:t>
            </a:r>
            <a:r>
              <a:rPr lang="en-US" sz="1400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lang="en-US"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7" dirty="0">
                <a:solidFill>
                  <a:srgbClr val="006FC0"/>
                </a:solidFill>
                <a:latin typeface="Trebuchet MS"/>
                <a:cs typeface="Trebuchet MS"/>
              </a:rPr>
              <a:t>execute</a:t>
            </a:r>
            <a:r>
              <a:rPr lang="en-US"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53" dirty="0">
                <a:solidFill>
                  <a:srgbClr val="006FC0"/>
                </a:solidFill>
                <a:latin typeface="Trebuchet MS"/>
                <a:cs typeface="Trebuchet MS"/>
              </a:rPr>
              <a:t>code</a:t>
            </a:r>
            <a:r>
              <a:rPr lang="en-US" sz="1400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40" dirty="0">
                <a:solidFill>
                  <a:srgbClr val="006FC0"/>
                </a:solidFill>
                <a:latin typeface="Trebuchet MS"/>
                <a:cs typeface="Trebuchet MS"/>
              </a:rPr>
              <a:t>almost</a:t>
            </a:r>
            <a:r>
              <a:rPr lang="en-US"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0" dirty="0">
                <a:solidFill>
                  <a:srgbClr val="006FC0"/>
                </a:solidFill>
                <a:latin typeface="Trebuchet MS"/>
                <a:cs typeface="Trebuchet MS"/>
              </a:rPr>
              <a:t>any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0" dirty="0">
                <a:solidFill>
                  <a:srgbClr val="006FC0"/>
                </a:solidFill>
                <a:latin typeface="Trebuchet MS"/>
                <a:cs typeface="Trebuchet MS"/>
              </a:rPr>
              <a:t>modern</a:t>
            </a:r>
            <a:r>
              <a:rPr lang="en-US" sz="14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40" dirty="0">
                <a:solidFill>
                  <a:srgbClr val="006FC0"/>
                </a:solidFill>
                <a:latin typeface="Trebuchet MS"/>
                <a:cs typeface="Trebuchet MS"/>
              </a:rPr>
              <a:t>language.</a:t>
            </a:r>
            <a:endParaRPr lang="en-US" sz="1400" dirty="0">
              <a:latin typeface="Trebuchet MS"/>
              <a:cs typeface="Trebuchet MS"/>
            </a:endParaRPr>
          </a:p>
          <a:p>
            <a:pPr marL="1134505" marR="403003" lvl="1" indent="-508834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lang="en-US" sz="1400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lang="en-US" sz="14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7" dirty="0">
                <a:solidFill>
                  <a:srgbClr val="006FC0"/>
                </a:solidFill>
                <a:latin typeface="Trebuchet MS"/>
                <a:cs typeface="Trebuchet MS"/>
              </a:rPr>
              <a:t>Logic</a:t>
            </a:r>
            <a:r>
              <a:rPr lang="en-US" sz="1400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7" dirty="0">
                <a:solidFill>
                  <a:srgbClr val="006FC0"/>
                </a:solidFill>
                <a:latin typeface="Trebuchet MS"/>
                <a:cs typeface="Trebuchet MS"/>
              </a:rPr>
              <a:t>Apps: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7" dirty="0">
                <a:solidFill>
                  <a:srgbClr val="006FC0"/>
                </a:solidFill>
                <a:latin typeface="Trebuchet MS"/>
                <a:cs typeface="Trebuchet MS"/>
              </a:rPr>
              <a:t>Logic</a:t>
            </a:r>
            <a:r>
              <a:rPr lang="en-US" sz="1400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80" dirty="0">
                <a:solidFill>
                  <a:srgbClr val="006FC0"/>
                </a:solidFill>
                <a:latin typeface="Trebuchet MS"/>
                <a:cs typeface="Trebuchet MS"/>
              </a:rPr>
              <a:t>apps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0" dirty="0">
                <a:solidFill>
                  <a:srgbClr val="006FC0"/>
                </a:solidFill>
                <a:latin typeface="Trebuchet MS"/>
                <a:cs typeface="Trebuchet MS"/>
              </a:rPr>
              <a:t>are</a:t>
            </a:r>
            <a:r>
              <a:rPr lang="en-US"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0" dirty="0">
                <a:solidFill>
                  <a:srgbClr val="006FC0"/>
                </a:solidFill>
                <a:latin typeface="Trebuchet MS"/>
                <a:cs typeface="Trebuchet MS"/>
              </a:rPr>
              <a:t>designed</a:t>
            </a:r>
            <a:r>
              <a:rPr lang="en-US"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lang="en-US"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7" dirty="0">
                <a:solidFill>
                  <a:srgbClr val="006FC0"/>
                </a:solidFill>
                <a:latin typeface="Trebuchet MS"/>
                <a:cs typeface="Trebuchet MS"/>
              </a:rPr>
              <a:t>web-based</a:t>
            </a:r>
            <a:r>
              <a:rPr lang="en-US"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47" dirty="0">
                <a:solidFill>
                  <a:srgbClr val="006FC0"/>
                </a:solidFill>
                <a:latin typeface="Trebuchet MS"/>
                <a:cs typeface="Trebuchet MS"/>
              </a:rPr>
              <a:t>designer</a:t>
            </a:r>
            <a:r>
              <a:rPr lang="en-US"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lang="en-US"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lang="en-US" sz="14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7" dirty="0">
                <a:solidFill>
                  <a:srgbClr val="006FC0"/>
                </a:solidFill>
                <a:latin typeface="Trebuchet MS"/>
                <a:cs typeface="Trebuchet MS"/>
              </a:rPr>
              <a:t>execute</a:t>
            </a:r>
            <a:r>
              <a:rPr lang="en-US" sz="1400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33" dirty="0">
                <a:solidFill>
                  <a:srgbClr val="006FC0"/>
                </a:solidFill>
                <a:latin typeface="Trebuchet MS"/>
                <a:cs typeface="Trebuchet MS"/>
              </a:rPr>
              <a:t>logic</a:t>
            </a:r>
            <a:r>
              <a:rPr lang="en-US" sz="1400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40" dirty="0">
                <a:solidFill>
                  <a:srgbClr val="006FC0"/>
                </a:solidFill>
                <a:latin typeface="Trebuchet MS"/>
                <a:cs typeface="Trebuchet MS"/>
              </a:rPr>
              <a:t>triggered</a:t>
            </a:r>
            <a:r>
              <a:rPr lang="en-US" sz="1400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7" dirty="0">
                <a:solidFill>
                  <a:srgbClr val="006FC0"/>
                </a:solidFill>
                <a:latin typeface="Trebuchet MS"/>
                <a:cs typeface="Trebuchet MS"/>
              </a:rPr>
              <a:t>by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lang="en-US" sz="1400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33" dirty="0">
                <a:solidFill>
                  <a:srgbClr val="006FC0"/>
                </a:solidFill>
                <a:latin typeface="Trebuchet MS"/>
                <a:cs typeface="Trebuchet MS"/>
              </a:rPr>
              <a:t>services </a:t>
            </a:r>
            <a:r>
              <a:rPr lang="en-US" sz="1400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7" dirty="0">
                <a:solidFill>
                  <a:srgbClr val="006FC0"/>
                </a:solidFill>
                <a:latin typeface="Trebuchet MS"/>
                <a:cs typeface="Trebuchet MS"/>
              </a:rPr>
              <a:t>without</a:t>
            </a:r>
            <a:r>
              <a:rPr lang="en-US" sz="1400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20" dirty="0">
                <a:solidFill>
                  <a:srgbClr val="006FC0"/>
                </a:solidFill>
                <a:latin typeface="Trebuchet MS"/>
                <a:cs typeface="Trebuchet MS"/>
              </a:rPr>
              <a:t>writing</a:t>
            </a:r>
            <a:r>
              <a:rPr lang="en-US" sz="1400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60" dirty="0">
                <a:solidFill>
                  <a:srgbClr val="006FC0"/>
                </a:solidFill>
                <a:latin typeface="Trebuchet MS"/>
                <a:cs typeface="Trebuchet MS"/>
              </a:rPr>
              <a:t>any</a:t>
            </a:r>
            <a:r>
              <a:rPr lang="en-US" sz="1400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lang="en-US" sz="1400" spc="13" dirty="0">
                <a:solidFill>
                  <a:srgbClr val="006FC0"/>
                </a:solidFill>
                <a:latin typeface="Trebuchet MS"/>
                <a:cs typeface="Trebuchet MS"/>
              </a:rPr>
              <a:t>code.</a:t>
            </a:r>
            <a:endParaRPr lang="en-US" sz="14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5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lluminated server room panel">
            <a:extLst>
              <a:ext uri="{FF2B5EF4-FFF2-40B4-BE49-F238E27FC236}">
                <a16:creationId xmlns:a16="http://schemas.microsoft.com/office/drawing/2014/main" id="{E825F118-C889-95C6-1C6C-EFDFC79227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7778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60958" algn="ctr"/>
            <a:r>
              <a:rPr lang="en-US" sz="5600" spc="-207" dirty="0"/>
              <a:t>Azure</a:t>
            </a:r>
            <a:r>
              <a:rPr lang="en-US" sz="5600" spc="-152" dirty="0"/>
              <a:t> </a:t>
            </a:r>
            <a:r>
              <a:rPr lang="en-US" sz="5600" spc="-287" dirty="0"/>
              <a:t>Function</a:t>
            </a:r>
          </a:p>
          <a:p>
            <a:pPr algn="ctr"/>
            <a:r>
              <a:rPr lang="en-US" sz="3200" spc="-100" dirty="0"/>
              <a:t>Azure</a:t>
            </a:r>
            <a:r>
              <a:rPr lang="en-US" sz="3200" spc="33" dirty="0"/>
              <a:t> </a:t>
            </a:r>
            <a:r>
              <a:rPr lang="en-US" sz="3200" spc="-147" dirty="0"/>
              <a:t>Functions</a:t>
            </a:r>
            <a:r>
              <a:rPr lang="en-US" sz="3200" spc="-267" dirty="0"/>
              <a:t> </a:t>
            </a:r>
            <a:r>
              <a:rPr lang="en-US" sz="3200" spc="-167" dirty="0"/>
              <a:t>provide</a:t>
            </a:r>
            <a:r>
              <a:rPr lang="en-US" sz="3200" spc="-247" dirty="0"/>
              <a:t> </a:t>
            </a:r>
            <a:r>
              <a:rPr lang="en-US" sz="3200" spc="-180" dirty="0"/>
              <a:t>a</a:t>
            </a:r>
            <a:r>
              <a:rPr lang="en-US" sz="3200" spc="-247" dirty="0"/>
              <a:t> </a:t>
            </a:r>
            <a:r>
              <a:rPr lang="en-US" sz="3200" spc="-180" dirty="0"/>
              <a:t>serverless</a:t>
            </a:r>
            <a:r>
              <a:rPr lang="en-US" sz="3200" spc="-267" dirty="0"/>
              <a:t> </a:t>
            </a:r>
            <a:r>
              <a:rPr lang="en-US" sz="3200" spc="-200" dirty="0"/>
              <a:t>compute</a:t>
            </a:r>
            <a:r>
              <a:rPr lang="en-US" sz="3200" spc="-233" dirty="0"/>
              <a:t> </a:t>
            </a:r>
            <a:r>
              <a:rPr lang="en-US" sz="3200" spc="-207" dirty="0"/>
              <a:t>experience</a:t>
            </a:r>
            <a:r>
              <a:rPr lang="en-US" sz="5600" spc="-207" dirty="0"/>
              <a:t>.</a:t>
            </a:r>
            <a:endParaRPr lang="en-US" sz="56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6537" y="96192"/>
            <a:ext cx="2601807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3467" spc="-367" dirty="0">
                <a:solidFill>
                  <a:srgbClr val="006FC0"/>
                </a:solidFill>
              </a:rPr>
              <a:t>Azure</a:t>
            </a:r>
            <a:r>
              <a:rPr sz="3467" spc="360" dirty="0">
                <a:solidFill>
                  <a:srgbClr val="006FC0"/>
                </a:solidFill>
              </a:rPr>
              <a:t> </a:t>
            </a:r>
            <a:r>
              <a:rPr sz="3467" spc="-540" dirty="0">
                <a:solidFill>
                  <a:srgbClr val="006FC0"/>
                </a:solidFill>
              </a:rPr>
              <a:t>Functions</a:t>
            </a:r>
            <a:endParaRPr sz="3467"/>
          </a:p>
        </p:txBody>
      </p:sp>
      <p:grpSp>
        <p:nvGrpSpPr>
          <p:cNvPr id="3" name="object 3"/>
          <p:cNvGrpSpPr/>
          <p:nvPr/>
        </p:nvGrpSpPr>
        <p:grpSpPr>
          <a:xfrm>
            <a:off x="2553970" y="529273"/>
            <a:ext cx="6931660" cy="77892"/>
            <a:chOff x="1915477" y="396954"/>
            <a:chExt cx="5198745" cy="58419"/>
          </a:xfrm>
        </p:grpSpPr>
        <p:sp>
          <p:nvSpPr>
            <p:cNvPr id="4" name="object 4"/>
            <p:cNvSpPr/>
            <p:nvPr/>
          </p:nvSpPr>
          <p:spPr>
            <a:xfrm>
              <a:off x="3954779" y="426720"/>
              <a:ext cx="3154680" cy="24130"/>
            </a:xfrm>
            <a:custGeom>
              <a:avLst/>
              <a:gdLst/>
              <a:ahLst/>
              <a:cxnLst/>
              <a:rect l="l" t="t" r="r" b="b"/>
              <a:pathLst>
                <a:path w="3154679" h="24129">
                  <a:moveTo>
                    <a:pt x="-4762" y="11910"/>
                  </a:moveTo>
                  <a:lnTo>
                    <a:pt x="3159442" y="11910"/>
                  </a:lnTo>
                </a:path>
              </a:pathLst>
            </a:custGeom>
            <a:ln w="3334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3308603" y="401717"/>
              <a:ext cx="3177540" cy="29845"/>
            </a:xfrm>
            <a:custGeom>
              <a:avLst/>
              <a:gdLst/>
              <a:ahLst/>
              <a:cxnLst/>
              <a:rect l="l" t="t" r="r" b="b"/>
              <a:pathLst>
                <a:path w="3177540" h="29845">
                  <a:moveTo>
                    <a:pt x="0" y="29574"/>
                  </a:moveTo>
                  <a:lnTo>
                    <a:pt x="50302" y="26859"/>
                  </a:lnTo>
                  <a:lnTo>
                    <a:pt x="100613" y="24300"/>
                  </a:lnTo>
                  <a:lnTo>
                    <a:pt x="150932" y="21893"/>
                  </a:lnTo>
                  <a:lnTo>
                    <a:pt x="201260" y="19634"/>
                  </a:lnTo>
                  <a:lnTo>
                    <a:pt x="251596" y="17520"/>
                  </a:lnTo>
                  <a:lnTo>
                    <a:pt x="301939" y="15547"/>
                  </a:lnTo>
                  <a:lnTo>
                    <a:pt x="352290" y="13712"/>
                  </a:lnTo>
                  <a:lnTo>
                    <a:pt x="402649" y="12010"/>
                  </a:lnTo>
                  <a:lnTo>
                    <a:pt x="453014" y="10438"/>
                  </a:lnTo>
                  <a:lnTo>
                    <a:pt x="503387" y="8993"/>
                  </a:lnTo>
                  <a:lnTo>
                    <a:pt x="553766" y="7671"/>
                  </a:lnTo>
                  <a:lnTo>
                    <a:pt x="604151" y="6468"/>
                  </a:lnTo>
                  <a:lnTo>
                    <a:pt x="654543" y="5380"/>
                  </a:lnTo>
                  <a:lnTo>
                    <a:pt x="704941" y="4405"/>
                  </a:lnTo>
                  <a:lnTo>
                    <a:pt x="755345" y="3537"/>
                  </a:lnTo>
                  <a:lnTo>
                    <a:pt x="805755" y="2775"/>
                  </a:lnTo>
                  <a:lnTo>
                    <a:pt x="856170" y="2113"/>
                  </a:lnTo>
                  <a:lnTo>
                    <a:pt x="906591" y="1548"/>
                  </a:lnTo>
                  <a:lnTo>
                    <a:pt x="957016" y="1077"/>
                  </a:lnTo>
                  <a:lnTo>
                    <a:pt x="1007446" y="696"/>
                  </a:lnTo>
                  <a:lnTo>
                    <a:pt x="1057881" y="402"/>
                  </a:lnTo>
                  <a:lnTo>
                    <a:pt x="1108321" y="190"/>
                  </a:lnTo>
                  <a:lnTo>
                    <a:pt x="1158764" y="57"/>
                  </a:lnTo>
                  <a:lnTo>
                    <a:pt x="1209212" y="0"/>
                  </a:lnTo>
                  <a:lnTo>
                    <a:pt x="1259663" y="14"/>
                  </a:lnTo>
                  <a:lnTo>
                    <a:pt x="1310118" y="96"/>
                  </a:lnTo>
                  <a:lnTo>
                    <a:pt x="1360576" y="243"/>
                  </a:lnTo>
                  <a:lnTo>
                    <a:pt x="1411037" y="450"/>
                  </a:lnTo>
                  <a:lnTo>
                    <a:pt x="1461502" y="715"/>
                  </a:lnTo>
                  <a:lnTo>
                    <a:pt x="1511969" y="1033"/>
                  </a:lnTo>
                  <a:lnTo>
                    <a:pt x="1562438" y="1401"/>
                  </a:lnTo>
                  <a:lnTo>
                    <a:pt x="1612910" y="1815"/>
                  </a:lnTo>
                  <a:lnTo>
                    <a:pt x="1663384" y="2272"/>
                  </a:lnTo>
                  <a:lnTo>
                    <a:pt x="1713860" y="2767"/>
                  </a:lnTo>
                  <a:lnTo>
                    <a:pt x="1764338" y="3298"/>
                  </a:lnTo>
                  <a:lnTo>
                    <a:pt x="1814817" y="3860"/>
                  </a:lnTo>
                  <a:lnTo>
                    <a:pt x="1865297" y="4450"/>
                  </a:lnTo>
                  <a:lnTo>
                    <a:pt x="1915779" y="5065"/>
                  </a:lnTo>
                  <a:lnTo>
                    <a:pt x="1966261" y="5700"/>
                  </a:lnTo>
                  <a:lnTo>
                    <a:pt x="2016744" y="6352"/>
                  </a:lnTo>
                  <a:lnTo>
                    <a:pt x="2067227" y="7018"/>
                  </a:lnTo>
                  <a:lnTo>
                    <a:pt x="2117710" y="7693"/>
                  </a:lnTo>
                  <a:lnTo>
                    <a:pt x="2168194" y="8374"/>
                  </a:lnTo>
                  <a:lnTo>
                    <a:pt x="2218677" y="9057"/>
                  </a:lnTo>
                  <a:lnTo>
                    <a:pt x="2269160" y="9739"/>
                  </a:lnTo>
                  <a:lnTo>
                    <a:pt x="2319642" y="10416"/>
                  </a:lnTo>
                  <a:lnTo>
                    <a:pt x="2370124" y="11085"/>
                  </a:lnTo>
                  <a:lnTo>
                    <a:pt x="2420604" y="11741"/>
                  </a:lnTo>
                  <a:lnTo>
                    <a:pt x="2471083" y="12382"/>
                  </a:lnTo>
                  <a:lnTo>
                    <a:pt x="2521561" y="13003"/>
                  </a:lnTo>
                  <a:lnTo>
                    <a:pt x="2572036" y="13601"/>
                  </a:lnTo>
                  <a:lnTo>
                    <a:pt x="2622510" y="14172"/>
                  </a:lnTo>
                  <a:lnTo>
                    <a:pt x="2672982" y="14712"/>
                  </a:lnTo>
                  <a:lnTo>
                    <a:pt x="2723452" y="15218"/>
                  </a:lnTo>
                  <a:lnTo>
                    <a:pt x="2773919" y="15687"/>
                  </a:lnTo>
                  <a:lnTo>
                    <a:pt x="2824383" y="16114"/>
                  </a:lnTo>
                  <a:lnTo>
                    <a:pt x="2874845" y="16496"/>
                  </a:lnTo>
                  <a:lnTo>
                    <a:pt x="2925303" y="16829"/>
                  </a:lnTo>
                  <a:lnTo>
                    <a:pt x="2975758" y="17110"/>
                  </a:lnTo>
                  <a:lnTo>
                    <a:pt x="3026209" y="17335"/>
                  </a:lnTo>
                  <a:lnTo>
                    <a:pt x="3076657" y="17500"/>
                  </a:lnTo>
                  <a:lnTo>
                    <a:pt x="3127100" y="17601"/>
                  </a:lnTo>
                  <a:lnTo>
                    <a:pt x="3177540" y="17636"/>
                  </a:lnTo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1920239" y="420624"/>
              <a:ext cx="3153410" cy="25400"/>
            </a:xfrm>
            <a:custGeom>
              <a:avLst/>
              <a:gdLst/>
              <a:ahLst/>
              <a:cxnLst/>
              <a:rect l="l" t="t" r="r" b="b"/>
              <a:pathLst>
                <a:path w="3153410" h="25400">
                  <a:moveTo>
                    <a:pt x="-4762" y="12651"/>
                  </a:moveTo>
                  <a:lnTo>
                    <a:pt x="3157918" y="12651"/>
                  </a:lnTo>
                </a:path>
              </a:pathLst>
            </a:custGeom>
            <a:ln w="34827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2826" y="1171788"/>
            <a:ext cx="7814733" cy="483705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It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serverless</a:t>
            </a:r>
            <a:r>
              <a:rPr sz="1333" spc="-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platform</a:t>
            </a:r>
            <a:endParaRPr sz="1333" dirty="0"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Execute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code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when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needed</a:t>
            </a:r>
            <a:endParaRPr sz="1333" dirty="0"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Event-driven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solution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execution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code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triggered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by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specific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type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event.</a:t>
            </a:r>
            <a:endParaRPr sz="1333" dirty="0"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Pay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only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time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spent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running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code.</a:t>
            </a:r>
            <a:endParaRPr sz="1333" dirty="0">
              <a:latin typeface="Trebuchet MS"/>
              <a:cs typeface="Trebuchet MS"/>
            </a:endParaRPr>
          </a:p>
          <a:p>
            <a:pPr marL="524074" marR="155781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152" dirty="0">
                <a:solidFill>
                  <a:srgbClr val="006FC0"/>
                </a:solidFill>
                <a:latin typeface="Trebuchet MS"/>
                <a:cs typeface="Trebuchet MS"/>
              </a:rPr>
              <a:t>No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worry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about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configuration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management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underlying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physical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application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infrastructure.</a:t>
            </a:r>
            <a:endParaRPr sz="1333" dirty="0"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Functions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triggered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by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various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event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types,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including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HTTP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requests.</a:t>
            </a:r>
            <a:endParaRPr sz="1333" dirty="0"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Functions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scale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automatically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based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demand</a:t>
            </a:r>
            <a:endParaRPr sz="1333" dirty="0">
              <a:latin typeface="Trebuchet MS"/>
              <a:cs typeface="Trebuchet MS"/>
            </a:endParaRPr>
          </a:p>
          <a:p>
            <a:pPr marL="524920" indent="-507987">
              <a:spcBef>
                <a:spcPts val="120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Functions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be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either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stateless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stateful.</a:t>
            </a:r>
            <a:endParaRPr sz="1333" dirty="0"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Resilience: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If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one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of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functions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fails,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it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has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no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effect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other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functions.</a:t>
            </a:r>
            <a:endParaRPr sz="1333" dirty="0"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User</a:t>
            </a:r>
            <a:r>
              <a:rPr sz="1333" spc="-1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Case:</a:t>
            </a:r>
            <a:endParaRPr sz="1333" dirty="0">
              <a:latin typeface="Trebuchet MS"/>
              <a:cs typeface="Trebuchet MS"/>
            </a:endParaRPr>
          </a:p>
          <a:p>
            <a:pPr marL="1134505" lvl="1" indent="-509681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67" dirty="0">
                <a:solidFill>
                  <a:srgbClr val="006FC0"/>
                </a:solidFill>
                <a:latin typeface="Trebuchet MS"/>
                <a:cs typeface="Trebuchet MS"/>
              </a:rPr>
              <a:t>Process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file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uploads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07" dirty="0">
                <a:solidFill>
                  <a:srgbClr val="006FC0"/>
                </a:solidFill>
                <a:latin typeface="Trebuchet MS"/>
                <a:cs typeface="Trebuchet MS"/>
              </a:rPr>
              <a:t>Run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code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when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file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uploaded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changed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blob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storage</a:t>
            </a:r>
            <a:endParaRPr sz="1333" dirty="0">
              <a:latin typeface="Trebuchet MS"/>
              <a:cs typeface="Trebuchet MS"/>
            </a:endParaRPr>
          </a:p>
          <a:p>
            <a:pPr marL="1134505" marR="6773" lvl="1" indent="-508834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Build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web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20" dirty="0">
                <a:solidFill>
                  <a:srgbClr val="006FC0"/>
                </a:solidFill>
                <a:latin typeface="Trebuchet MS"/>
                <a:cs typeface="Trebuchet MS"/>
              </a:rPr>
              <a:t>API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Implement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endpoint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web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applications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using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HTTP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trigger</a:t>
            </a:r>
            <a:endParaRPr sz="1333" dirty="0">
              <a:latin typeface="Trebuchet MS"/>
              <a:cs typeface="Trebuchet MS"/>
            </a:endParaRPr>
          </a:p>
          <a:p>
            <a:pPr marL="1134505" marR="155781" lvl="1" indent="-508834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87" dirty="0">
                <a:solidFill>
                  <a:srgbClr val="006FC0"/>
                </a:solidFill>
                <a:latin typeface="Trebuchet MS"/>
                <a:cs typeface="Trebuchet MS"/>
              </a:rPr>
              <a:t>Respond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database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changes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07" dirty="0">
                <a:solidFill>
                  <a:srgbClr val="006FC0"/>
                </a:solidFill>
                <a:latin typeface="Trebuchet MS"/>
                <a:cs typeface="Trebuchet MS"/>
              </a:rPr>
              <a:t>Run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custom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logic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when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document</a:t>
            </a:r>
            <a:r>
              <a:rPr sz="1333" spc="-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is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created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 </a:t>
            </a:r>
            <a:r>
              <a:rPr sz="1333" spc="-38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updated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93" dirty="0">
                <a:solidFill>
                  <a:srgbClr val="006FC0"/>
                </a:solidFill>
                <a:latin typeface="Trebuchet MS"/>
                <a:cs typeface="Trebuchet MS"/>
              </a:rPr>
              <a:t>Cosmos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67" dirty="0">
                <a:solidFill>
                  <a:srgbClr val="006FC0"/>
                </a:solidFill>
                <a:latin typeface="Trebuchet MS"/>
                <a:cs typeface="Trebuchet MS"/>
              </a:rPr>
              <a:t>DB</a:t>
            </a:r>
            <a:endParaRPr sz="1333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7263" y="2426207"/>
            <a:ext cx="2383536" cy="20055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pendulum on an orange background">
            <a:extLst>
              <a:ext uri="{FF2B5EF4-FFF2-40B4-BE49-F238E27FC236}">
                <a16:creationId xmlns:a16="http://schemas.microsoft.com/office/drawing/2014/main" id="{05B8CB7D-E82E-2D3B-96CC-74B23E88F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3" r="918" b="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R="65192"/>
            <a:r>
              <a:rPr lang="en-US" spc="-2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n-US" spc="-25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r>
              <a:rPr lang="en-US" spc="-19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en-US" spc="-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pc="-3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pc="-14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pc="8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spc="-29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</a:t>
            </a:r>
            <a:r>
              <a:rPr lang="en-US" spc="-2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</a:p>
          <a:p>
            <a:r>
              <a:rPr lang="en-US" sz="3600" spc="-11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Quick</a:t>
            </a:r>
            <a:r>
              <a:rPr lang="en-US" sz="3600" spc="-7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ly</a:t>
            </a:r>
            <a:r>
              <a:rPr lang="en-US" sz="3600" spc="5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spc="-16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</a:t>
            </a:r>
            <a:r>
              <a:rPr lang="en-US" sz="3600" spc="-9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ild</a:t>
            </a:r>
            <a:r>
              <a:rPr lang="en-US" sz="3600" spc="-26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spc="-13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en-US" sz="3600" spc="-27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r>
              <a:rPr lang="en-US" sz="3600" spc="-36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r>
              <a:rPr lang="en-US" sz="3600" spc="-14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erful</a:t>
            </a:r>
            <a:r>
              <a:rPr lang="en-US" sz="3600" spc="-2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spc="-15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</a:t>
            </a:r>
            <a:r>
              <a:rPr lang="en-US" sz="3600" spc="-19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en-US" sz="3600" spc="-11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sz="3600" spc="-17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sz="3600" spc="-18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sz="3600" spc="-16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ion</a:t>
            </a:r>
            <a:r>
              <a:rPr lang="en-US" sz="3600" spc="-2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spc="-193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</a:t>
            </a:r>
            <a:r>
              <a:rPr lang="en-US" sz="3600" spc="-14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lu</a:t>
            </a:r>
            <a:r>
              <a:rPr lang="en-US" sz="3600" spc="-18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sz="3600" spc="-167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ions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4956" y="96192"/>
            <a:ext cx="4990253" cy="551498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  <a:tabLst>
                <a:tab pos="1564601" algn="l"/>
                <a:tab pos="4972348" algn="l"/>
              </a:tabLst>
            </a:pPr>
            <a:r>
              <a:rPr sz="3467" u="heavy" spc="51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	</a:t>
            </a:r>
            <a:r>
              <a:rPr sz="3467" u="heavy" spc="-47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Logic</a:t>
            </a:r>
            <a:r>
              <a:rPr sz="3467" u="heavy" spc="-207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467" u="heavy" spc="-453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Apps	</a:t>
            </a:r>
            <a:endParaRPr sz="3467"/>
          </a:p>
        </p:txBody>
      </p:sp>
      <p:sp>
        <p:nvSpPr>
          <p:cNvPr id="3" name="object 3"/>
          <p:cNvSpPr txBox="1"/>
          <p:nvPr/>
        </p:nvSpPr>
        <p:spPr>
          <a:xfrm>
            <a:off x="602825" y="4119033"/>
            <a:ext cx="11120120" cy="21701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524920" indent="-507987">
              <a:spcBef>
                <a:spcPts val="127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Designed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automate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business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scenarios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logic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apps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execute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workflows</a:t>
            </a:r>
            <a:endParaRPr sz="1333">
              <a:latin typeface="Trebuchet MS"/>
              <a:cs typeface="Trebuchet MS"/>
            </a:endParaRPr>
          </a:p>
          <a:p>
            <a:pPr marL="1134505" lvl="1" indent="-509681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Workflow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includes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actions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like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data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53" dirty="0">
                <a:solidFill>
                  <a:srgbClr val="006FC0"/>
                </a:solidFill>
                <a:latin typeface="Trebuchet MS"/>
                <a:cs typeface="Trebuchet MS"/>
              </a:rPr>
              <a:t>conversions</a:t>
            </a:r>
            <a:r>
              <a:rPr sz="13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flow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controls,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such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conditional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statements,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switch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statements,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loops,</a:t>
            </a:r>
            <a:endParaRPr sz="1333">
              <a:latin typeface="Trebuchet MS"/>
              <a:cs typeface="Trebuchet MS"/>
            </a:endParaRPr>
          </a:p>
          <a:p>
            <a:pPr marL="1134505"/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9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branching.</a:t>
            </a:r>
            <a:endParaRPr sz="1333">
              <a:latin typeface="Trebuchet MS"/>
              <a:cs typeface="Trebuchet MS"/>
            </a:endParaRPr>
          </a:p>
          <a:p>
            <a:pPr marL="1134505" lvl="1" indent="-509681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80" dirty="0">
                <a:solidFill>
                  <a:srgbClr val="006FC0"/>
                </a:solidFill>
                <a:latin typeface="Trebuchet MS"/>
                <a:cs typeface="Trebuchet MS"/>
              </a:rPr>
              <a:t>Design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using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visual</a:t>
            </a:r>
            <a:r>
              <a:rPr sz="1333" spc="-6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designer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33" spc="-5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Azure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portal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Visual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Studio</a:t>
            </a:r>
            <a:endParaRPr sz="1333">
              <a:latin typeface="Trebuchet MS"/>
              <a:cs typeface="Trebuchet MS"/>
            </a:endParaRPr>
          </a:p>
          <a:p>
            <a:pPr marL="1134505" lvl="1" indent="-509681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Built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predefined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logic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20" dirty="0">
                <a:solidFill>
                  <a:srgbClr val="006FC0"/>
                </a:solidFill>
                <a:latin typeface="Trebuchet MS"/>
                <a:cs typeface="Trebuchet MS"/>
              </a:rPr>
              <a:t>blocks.</a:t>
            </a:r>
            <a:endParaRPr sz="1333">
              <a:latin typeface="Trebuchet MS"/>
              <a:cs typeface="Trebuchet MS"/>
            </a:endParaRPr>
          </a:p>
          <a:p>
            <a:pPr marL="1134505" lvl="1" indent="-509681">
              <a:spcBef>
                <a:spcPts val="400"/>
              </a:spcBef>
              <a:buFont typeface="Segoe UI Symbol"/>
              <a:buChar char="⮚"/>
              <a:tabLst>
                <a:tab pos="1134505" algn="l"/>
                <a:tab pos="1135352" algn="l"/>
              </a:tabLst>
            </a:pPr>
            <a:r>
              <a:rPr sz="1333" spc="107" dirty="0">
                <a:solidFill>
                  <a:srgbClr val="006FC0"/>
                </a:solidFill>
                <a:latin typeface="Trebuchet MS"/>
                <a:cs typeface="Trebuchet MS"/>
              </a:rPr>
              <a:t>More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than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3" dirty="0">
                <a:solidFill>
                  <a:srgbClr val="006FC0"/>
                </a:solidFill>
                <a:latin typeface="Trebuchet MS"/>
                <a:cs typeface="Trebuchet MS"/>
              </a:rPr>
              <a:t>200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different</a:t>
            </a:r>
            <a:r>
              <a:rPr sz="1333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connectors</a:t>
            </a:r>
            <a:r>
              <a:rPr sz="1333" spc="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3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333" spc="-4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60" dirty="0">
                <a:solidFill>
                  <a:srgbClr val="006FC0"/>
                </a:solidFill>
                <a:latin typeface="Trebuchet MS"/>
                <a:cs typeface="Trebuchet MS"/>
              </a:rPr>
              <a:t>processing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blocks</a:t>
            </a:r>
            <a:r>
              <a:rPr sz="1333" spc="-1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to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7" dirty="0">
                <a:solidFill>
                  <a:srgbClr val="006FC0"/>
                </a:solidFill>
                <a:latin typeface="Trebuchet MS"/>
                <a:cs typeface="Trebuchet MS"/>
              </a:rPr>
              <a:t>interact</a:t>
            </a:r>
            <a:r>
              <a:rPr sz="1333" spc="-2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333" spc="-3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different</a:t>
            </a:r>
            <a:r>
              <a:rPr sz="1333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services.</a:t>
            </a:r>
            <a:endParaRPr sz="1333">
              <a:latin typeface="Trebuchet MS"/>
              <a:cs typeface="Trebuchet MS"/>
            </a:endParaRPr>
          </a:p>
          <a:p>
            <a:pPr marL="524920" indent="-507987">
              <a:spcBef>
                <a:spcPts val="1200"/>
              </a:spcBef>
              <a:buFont typeface="Segoe UI Symbol"/>
              <a:buChar char="⮚"/>
              <a:tabLst>
                <a:tab pos="524074" algn="l"/>
                <a:tab pos="524920" algn="l"/>
              </a:tabLst>
            </a:pPr>
            <a:r>
              <a:rPr sz="1333" spc="47" dirty="0">
                <a:solidFill>
                  <a:srgbClr val="006FC0"/>
                </a:solidFill>
                <a:latin typeface="Trebuchet MS"/>
                <a:cs typeface="Trebuchet MS"/>
              </a:rPr>
              <a:t>Starts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13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333" spc="-67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4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1333" spc="-73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33" spc="33" dirty="0">
                <a:solidFill>
                  <a:srgbClr val="006FC0"/>
                </a:solidFill>
                <a:latin typeface="Trebuchet MS"/>
                <a:cs typeface="Trebuchet MS"/>
              </a:rPr>
              <a:t>trigger</a:t>
            </a:r>
            <a:endParaRPr sz="1333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9" y="1070864"/>
            <a:ext cx="6675119" cy="28549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4815" y="1205354"/>
            <a:ext cx="1960880" cy="23892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790</Words>
  <Application>Microsoft Office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Segoe UI Symbol</vt:lpstr>
      <vt:lpstr>Tahoma</vt:lpstr>
      <vt:lpstr>Trebuchet MS</vt:lpstr>
      <vt:lpstr>Wingdings</vt:lpstr>
      <vt:lpstr>Office Theme</vt:lpstr>
      <vt:lpstr>AZ-900 Microsoft Azure Fundamentals</vt:lpstr>
      <vt:lpstr>PowerPoint Presentation</vt:lpstr>
      <vt:lpstr>Azure Serverless Technologies</vt:lpstr>
      <vt:lpstr>  Serverless computing </vt:lpstr>
      <vt:lpstr>               Serverless computing </vt:lpstr>
      <vt:lpstr>Azure Function Azure Functions provide a serverless compute experience.</vt:lpstr>
      <vt:lpstr>Azure Functions</vt:lpstr>
      <vt:lpstr>Logic Apps Quickly build powerful integration solutions</vt:lpstr>
      <vt:lpstr>  Logic Apps </vt:lpstr>
      <vt:lpstr>PowerPoint Presentation</vt:lpstr>
      <vt:lpstr>Azure networking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Serverless Technologies</dc:title>
  <dc:creator>Pooja Sharma</dc:creator>
  <cp:lastModifiedBy>Pooja Sharma</cp:lastModifiedBy>
  <cp:revision>2</cp:revision>
  <dcterms:created xsi:type="dcterms:W3CDTF">2023-03-12T17:24:45Z</dcterms:created>
  <dcterms:modified xsi:type="dcterms:W3CDTF">2023-03-13T07:39:56Z</dcterms:modified>
</cp:coreProperties>
</file>