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02" r:id="rId2"/>
    <p:sldId id="503" r:id="rId3"/>
    <p:sldId id="504" r:id="rId4"/>
    <p:sldId id="505" r:id="rId5"/>
    <p:sldId id="506" r:id="rId6"/>
    <p:sldId id="507" r:id="rId7"/>
    <p:sldId id="508" r:id="rId8"/>
    <p:sldId id="509" r:id="rId9"/>
    <p:sldId id="510" r:id="rId10"/>
    <p:sldId id="51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C53E2-21B8-D295-22CC-EDBBF379A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925747-D0ED-5A38-7863-BECED5F61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9A6D5-7A65-836D-9696-F631701E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04BB-C333-4C45-A81B-08BD89108748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271E6-CCD8-293D-6208-0ADEF71BB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90CBE-5D75-2BF7-01EA-9967D1ED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1A37-3CC2-41E6-B63D-E3CAE5E5F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2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20C0B-73FD-4F53-B54A-C557F6675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11A559-55AA-351D-A90C-3B9F22DC6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BA6C3-572D-F4BE-1A85-D12AC510B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04BB-C333-4C45-A81B-08BD89108748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58AF0-8ED5-4510-456C-78F00D63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BCA80-A64D-F581-CB31-19D38B8BF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1A37-3CC2-41E6-B63D-E3CAE5E5F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30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0311BE-84A9-8663-9831-C4CAE6FD9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3D9255-3FAA-46F9-3C18-771A25034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2EFA5-DF0F-886A-EA6C-0C34343FA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04BB-C333-4C45-A81B-08BD89108748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4BD98-6EA0-B018-8493-F564C3310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88295-E93C-E387-3A4C-1A137722D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1A37-3CC2-41E6-B63D-E3CAE5E5F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2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F3853-DF74-7B94-0129-B18559575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4120A-91C9-92B0-60DC-5F24F7958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5D9EE-F01C-E99C-73FB-8A5E72715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04BB-C333-4C45-A81B-08BD89108748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1FA37-CC5C-74CA-818D-108F3EB83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E7253-0541-922C-B960-3F2810196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1A37-3CC2-41E6-B63D-E3CAE5E5F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52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BA862-D91A-FD0B-DC67-06F6D7B2C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7C60A-67FA-1A70-2532-5D7F0B207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4AE4A-151A-4DAB-DC8E-938CAF9FD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04BB-C333-4C45-A81B-08BD89108748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36F45-97CD-2AF0-3288-994575333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4F79B-C1C0-7DE9-B14E-40011285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1A37-3CC2-41E6-B63D-E3CAE5E5F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15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61BAC-0E1F-7568-ADB1-653B8DDF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B91DD-9FCE-C394-89F1-1DD6E23CAA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50A41A-3453-AA31-6166-B08173BF0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5BFB6-E00A-F915-FEC9-B33F6A486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04BB-C333-4C45-A81B-08BD89108748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FB553-DAE6-AB84-057F-003F08E38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C92E5-F694-576F-46FC-AD81618B1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1A37-3CC2-41E6-B63D-E3CAE5E5F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40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5754B-5894-1377-E40E-0D48D20CC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81699-1910-1F98-3CEF-9BD6C30C1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79B590-6086-F6F1-88D2-C899F6291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2D440-C4E5-7DB8-AE93-3C05AD78FA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8A2543-0268-9EBF-D323-2E809614C8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B069A0-4102-44BB-CADB-50626EB89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04BB-C333-4C45-A81B-08BD89108748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5A3D9B-938C-0D13-E07A-5DB2EDDF6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888E07-1510-50E4-68D1-3D2CFB78E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1A37-3CC2-41E6-B63D-E3CAE5E5F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53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8BB6-4FA4-30D3-E312-86C9FEAB6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08577F-7D7A-89C3-B318-6EC591AB8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04BB-C333-4C45-A81B-08BD89108748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88EB27-3C28-3458-8B7D-A68AB79CE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C97C80-31E5-CD5F-6598-4ED77C7BF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1A37-3CC2-41E6-B63D-E3CAE5E5F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81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01AC13-0597-1FDA-6B98-C08D549CC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04BB-C333-4C45-A81B-08BD89108748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8F32AA-B86F-18EA-9509-84D71A0CC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D94A35-80F2-D592-5C55-21584A882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1A37-3CC2-41E6-B63D-E3CAE5E5F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67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F38D2-ED88-44CE-EBE4-A90D9A350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70E0C-827D-522C-CAF1-96867E424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A317E-01FD-49A2-929E-E345F3FBA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8E99B-17A0-F8A1-82E1-1A1B68B91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04BB-C333-4C45-A81B-08BD89108748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6B554-785E-91EC-FFD0-3DB291E1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63BD3-BFCF-6297-3B30-C6FF7DD5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1A37-3CC2-41E6-B63D-E3CAE5E5F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83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B6FB2-33B6-47B9-ED51-941906086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4E9406-AB49-2E9C-F318-4687980D3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95724-E63E-AE59-6725-A199BACED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849A3-039A-90AE-405F-2B6E19BE0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04BB-C333-4C45-A81B-08BD89108748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51DCDD-BBB3-BB1B-2565-3D10F57A6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5359B-AF0B-8F6E-236D-F3CED89F7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1A37-3CC2-41E6-B63D-E3CAE5E5F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72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94142C-591B-8210-0FBE-876819C6B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A8E54-FEC0-F444-E08A-E4DD60F22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0AB6D-9C53-27E3-36FA-30375082FB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B04BB-C333-4C45-A81B-08BD89108748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073CD-3A9D-4086-9394-DC12FC8E93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E6CB0-AF80-CDF6-D6AF-CFEE0F49FE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01A37-3CC2-41E6-B63D-E3CAE5E5F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73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2912" y="3720762"/>
            <a:ext cx="3124200" cy="55064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467" b="1" spc="-353" dirty="0">
                <a:solidFill>
                  <a:srgbClr val="006FC0"/>
                </a:solidFill>
                <a:latin typeface="Trebuchet MS"/>
                <a:cs typeface="Trebuchet MS"/>
              </a:rPr>
              <a:t>Learning</a:t>
            </a:r>
            <a:r>
              <a:rPr sz="3467" b="1" spc="3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3467" b="1" spc="-573" dirty="0">
                <a:solidFill>
                  <a:srgbClr val="006FC0"/>
                </a:solidFill>
                <a:latin typeface="Trebuchet MS"/>
                <a:cs typeface="Trebuchet MS"/>
              </a:rPr>
              <a:t>Objectives</a:t>
            </a:r>
            <a:endParaRPr sz="3467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35879" y="2970953"/>
            <a:ext cx="3805767" cy="723938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524920" indent="-507987">
              <a:spcBef>
                <a:spcPts val="127"/>
              </a:spcBef>
              <a:buSzPct val="90000"/>
              <a:buFont typeface="Wingdings"/>
              <a:buChar char=""/>
              <a:tabLst>
                <a:tab pos="524074" algn="l"/>
                <a:tab pos="524920" algn="l"/>
              </a:tabLst>
            </a:pP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Azure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Role-based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access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control</a:t>
            </a:r>
            <a:r>
              <a:rPr sz="13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87" dirty="0">
                <a:solidFill>
                  <a:srgbClr val="006FC0"/>
                </a:solidFill>
                <a:latin typeface="Trebuchet MS"/>
                <a:cs typeface="Trebuchet MS"/>
              </a:rPr>
              <a:t>(RBAC)</a:t>
            </a:r>
            <a:endParaRPr sz="1333">
              <a:latin typeface="Trebuchet MS"/>
              <a:cs typeface="Trebuchet MS"/>
            </a:endParaRPr>
          </a:p>
          <a:p>
            <a:pPr>
              <a:spcBef>
                <a:spcPts val="13"/>
              </a:spcBef>
              <a:buClr>
                <a:srgbClr val="006FC0"/>
              </a:buClr>
              <a:buFont typeface="Wingdings"/>
              <a:buChar char=""/>
            </a:pPr>
            <a:endParaRPr sz="1933">
              <a:latin typeface="Trebuchet MS"/>
              <a:cs typeface="Trebuchet MS"/>
            </a:endParaRPr>
          </a:p>
          <a:p>
            <a:pPr marL="524920" indent="-507987">
              <a:buSzPct val="90000"/>
              <a:buFont typeface="Wingdings"/>
              <a:buChar char=""/>
              <a:tabLst>
                <a:tab pos="524074" algn="l"/>
                <a:tab pos="524920" algn="l"/>
              </a:tabLst>
            </a:pP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Resource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Lock</a:t>
            </a:r>
            <a:endParaRPr sz="1333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35879" y="3952747"/>
            <a:ext cx="927947" cy="22136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524920" indent="-507987">
              <a:spcBef>
                <a:spcPts val="127"/>
              </a:spcBef>
              <a:buSzPct val="90000"/>
              <a:buFont typeface="Wingdings"/>
              <a:buChar char=""/>
              <a:tabLst>
                <a:tab pos="524074" algn="l"/>
                <a:tab pos="524920" algn="l"/>
              </a:tabLst>
            </a:pP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T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333" spc="160" dirty="0">
                <a:solidFill>
                  <a:srgbClr val="006FC0"/>
                </a:solidFill>
                <a:latin typeface="Trebuchet MS"/>
                <a:cs typeface="Trebuchet MS"/>
              </a:rPr>
              <a:t>g</a:t>
            </a:r>
            <a:r>
              <a:rPr sz="1333" spc="93" dirty="0">
                <a:solidFill>
                  <a:srgbClr val="006FC0"/>
                </a:solidFill>
                <a:latin typeface="Trebuchet MS"/>
                <a:cs typeface="Trebuchet MS"/>
              </a:rPr>
              <a:t>s</a:t>
            </a:r>
            <a:endParaRPr sz="1333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35879" y="4444492"/>
            <a:ext cx="2766060" cy="1226512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524920" indent="-507987">
              <a:spcBef>
                <a:spcPts val="127"/>
              </a:spcBef>
              <a:buSzPct val="90000"/>
              <a:buFont typeface="Wingdings"/>
              <a:buChar char=""/>
              <a:tabLst>
                <a:tab pos="524074" algn="l"/>
                <a:tab pos="524920" algn="l"/>
              </a:tabLst>
            </a:pP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Azure</a:t>
            </a:r>
            <a:r>
              <a:rPr sz="1333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Policy</a:t>
            </a:r>
            <a:endParaRPr sz="1333">
              <a:latin typeface="Trebuchet MS"/>
              <a:cs typeface="Trebuchet MS"/>
            </a:endParaRPr>
          </a:p>
          <a:p>
            <a:pPr>
              <a:spcBef>
                <a:spcPts val="13"/>
              </a:spcBef>
              <a:buClr>
                <a:srgbClr val="006FC0"/>
              </a:buClr>
              <a:buFont typeface="Wingdings"/>
              <a:buChar char=""/>
            </a:pPr>
            <a:endParaRPr sz="1933">
              <a:latin typeface="Trebuchet MS"/>
              <a:cs typeface="Trebuchet MS"/>
            </a:endParaRPr>
          </a:p>
          <a:p>
            <a:pPr marL="524920" indent="-507987">
              <a:buSzPct val="90000"/>
              <a:buFont typeface="Wingdings"/>
              <a:buChar char=""/>
              <a:tabLst>
                <a:tab pos="524074" algn="l"/>
                <a:tab pos="524920" algn="l"/>
              </a:tabLst>
            </a:pP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Azure</a:t>
            </a:r>
            <a:r>
              <a:rPr sz="1333" spc="-8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Blueprints</a:t>
            </a:r>
            <a:endParaRPr sz="1333">
              <a:latin typeface="Trebuchet MS"/>
              <a:cs typeface="Trebuchet MS"/>
            </a:endParaRPr>
          </a:p>
          <a:p>
            <a:pPr>
              <a:spcBef>
                <a:spcPts val="27"/>
              </a:spcBef>
              <a:buClr>
                <a:srgbClr val="006FC0"/>
              </a:buClr>
              <a:buFont typeface="Wingdings"/>
              <a:buChar char=""/>
            </a:pPr>
            <a:endParaRPr sz="1933">
              <a:latin typeface="Trebuchet MS"/>
              <a:cs typeface="Trebuchet MS"/>
            </a:endParaRPr>
          </a:p>
          <a:p>
            <a:pPr marL="524920" indent="-507987">
              <a:buSzPct val="90000"/>
              <a:buFont typeface="Wingdings"/>
              <a:buChar char=""/>
              <a:tabLst>
                <a:tab pos="524074" algn="l"/>
                <a:tab pos="524920" algn="l"/>
              </a:tabLst>
            </a:pP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Cloud</a:t>
            </a:r>
            <a:r>
              <a:rPr sz="1333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Adoption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Framework</a:t>
            </a:r>
            <a:endParaRPr sz="1333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298857" y="2487134"/>
            <a:ext cx="136313" cy="3611033"/>
            <a:chOff x="3224142" y="1865350"/>
            <a:chExt cx="102235" cy="270827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24142" y="1865350"/>
              <a:ext cx="102029" cy="270824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277362" y="1875281"/>
              <a:ext cx="0" cy="2646680"/>
            </a:xfrm>
            <a:custGeom>
              <a:avLst/>
              <a:gdLst/>
              <a:ahLst/>
              <a:cxnLst/>
              <a:rect l="l" t="t" r="r" b="b"/>
              <a:pathLst>
                <a:path h="2646679">
                  <a:moveTo>
                    <a:pt x="0" y="0"/>
                  </a:moveTo>
                  <a:lnTo>
                    <a:pt x="0" y="2646184"/>
                  </a:lnTo>
                </a:path>
              </a:pathLst>
            </a:custGeom>
            <a:ln w="38100">
              <a:solidFill>
                <a:srgbClr val="00839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54439" y="725085"/>
            <a:ext cx="9480973" cy="1226512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573067" algn="ctr">
              <a:spcBef>
                <a:spcPts val="127"/>
              </a:spcBef>
            </a:pPr>
            <a:r>
              <a:rPr sz="1333" b="1" spc="20" dirty="0">
                <a:solidFill>
                  <a:srgbClr val="006FC0"/>
                </a:solidFill>
                <a:latin typeface="Trebuchet MS"/>
                <a:cs typeface="Trebuchet MS"/>
              </a:rPr>
              <a:t>Governance</a:t>
            </a:r>
            <a:endParaRPr sz="1333">
              <a:latin typeface="Trebuchet MS"/>
              <a:cs typeface="Trebuchet MS"/>
            </a:endParaRPr>
          </a:p>
          <a:p>
            <a:pPr>
              <a:spcBef>
                <a:spcPts val="7"/>
              </a:spcBef>
            </a:pPr>
            <a:endParaRPr sz="1933">
              <a:latin typeface="Trebuchet MS"/>
              <a:cs typeface="Trebuchet MS"/>
            </a:endParaRPr>
          </a:p>
          <a:p>
            <a:pPr marL="524920" indent="-507987">
              <a:spcBef>
                <a:spcPts val="7"/>
              </a:spcBef>
              <a:buSzPct val="90000"/>
              <a:buFont typeface="Wingdings"/>
              <a:buChar char=""/>
              <a:tabLst>
                <a:tab pos="524074" algn="l"/>
                <a:tab pos="524920" algn="l"/>
              </a:tabLst>
            </a:pP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The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term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governance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refers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to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the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process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of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establishing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enforcing</a:t>
            </a:r>
            <a:r>
              <a:rPr sz="13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rules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dirty="0">
                <a:solidFill>
                  <a:srgbClr val="006FC0"/>
                </a:solidFill>
                <a:latin typeface="Trebuchet MS"/>
                <a:cs typeface="Trebuchet MS"/>
              </a:rPr>
              <a:t>policies.</a:t>
            </a:r>
            <a:endParaRPr sz="1333">
              <a:latin typeface="Trebuchet MS"/>
              <a:cs typeface="Trebuchet MS"/>
            </a:endParaRPr>
          </a:p>
          <a:p>
            <a:pPr>
              <a:spcBef>
                <a:spcPts val="20"/>
              </a:spcBef>
              <a:buClr>
                <a:srgbClr val="006FC0"/>
              </a:buClr>
              <a:buFont typeface="Wingdings"/>
              <a:buChar char=""/>
            </a:pPr>
            <a:endParaRPr sz="1933">
              <a:latin typeface="Trebuchet MS"/>
              <a:cs typeface="Trebuchet MS"/>
            </a:endParaRPr>
          </a:p>
          <a:p>
            <a:pPr marL="524920" indent="-507987">
              <a:spcBef>
                <a:spcPts val="7"/>
              </a:spcBef>
              <a:buSzPct val="90000"/>
              <a:buFont typeface="Wingdings"/>
              <a:buChar char=""/>
              <a:tabLst>
                <a:tab pos="524074" algn="l"/>
                <a:tab pos="524920" algn="l"/>
              </a:tabLst>
            </a:pPr>
            <a:r>
              <a:rPr sz="1333" spc="207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00" dirty="0">
                <a:solidFill>
                  <a:srgbClr val="006FC0"/>
                </a:solidFill>
                <a:latin typeface="Trebuchet MS"/>
                <a:cs typeface="Trebuchet MS"/>
              </a:rPr>
              <a:t>good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governance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strategy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helps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you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maintain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control</a:t>
            </a:r>
            <a:r>
              <a:rPr sz="1333" spc="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over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the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cloud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applications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333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resources</a:t>
            </a:r>
            <a:r>
              <a:rPr sz="13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you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manage.</a:t>
            </a:r>
            <a:endParaRPr sz="1333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7815" y="2927367"/>
            <a:ext cx="2848187" cy="55149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3467" b="1" spc="-353" dirty="0">
                <a:solidFill>
                  <a:srgbClr val="006FC0"/>
                </a:solidFill>
                <a:latin typeface="Trebuchet MS"/>
                <a:cs typeface="Trebuchet MS"/>
              </a:rPr>
              <a:t>Learning</a:t>
            </a:r>
            <a:r>
              <a:rPr sz="3467" b="1" spc="3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3467" b="1" spc="-747" dirty="0">
                <a:solidFill>
                  <a:srgbClr val="006FC0"/>
                </a:solidFill>
                <a:latin typeface="Trebuchet MS"/>
                <a:cs typeface="Trebuchet MS"/>
              </a:rPr>
              <a:t>Outcome</a:t>
            </a:r>
            <a:endParaRPr sz="3467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69834" y="435017"/>
            <a:ext cx="2645833" cy="22136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524920" indent="-507987">
              <a:spcBef>
                <a:spcPts val="127"/>
              </a:spcBef>
              <a:buSzPct val="90000"/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Role-based</a:t>
            </a:r>
            <a:r>
              <a:rPr sz="1333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access</a:t>
            </a:r>
            <a:r>
              <a:rPr sz="1333" spc="-8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control</a:t>
            </a:r>
            <a:endParaRPr sz="1333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27034" y="1194985"/>
            <a:ext cx="104140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200" dirty="0">
                <a:solidFill>
                  <a:srgbClr val="006FC0"/>
                </a:solidFill>
                <a:latin typeface="Wingdings"/>
                <a:cs typeface="Wingdings"/>
              </a:rPr>
              <a:t>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27034" y="806872"/>
            <a:ext cx="3895513" cy="59319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524920" indent="-507987">
              <a:spcBef>
                <a:spcPts val="127"/>
              </a:spcBef>
              <a:buSzPct val="90000"/>
              <a:buFont typeface="Wingdings"/>
              <a:buChar char=""/>
              <a:tabLst>
                <a:tab pos="524074" algn="l"/>
                <a:tab pos="524920" algn="l"/>
              </a:tabLst>
            </a:pPr>
            <a:r>
              <a:rPr sz="1333" spc="127" dirty="0">
                <a:solidFill>
                  <a:srgbClr val="006FC0"/>
                </a:solidFill>
                <a:latin typeface="Trebuchet MS"/>
                <a:cs typeface="Trebuchet MS"/>
              </a:rPr>
              <a:t>Who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has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access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to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which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Azure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resources</a:t>
            </a:r>
            <a:endParaRPr sz="1333">
              <a:latin typeface="Trebuchet MS"/>
              <a:cs typeface="Trebuchet MS"/>
            </a:endParaRPr>
          </a:p>
          <a:p>
            <a:pPr marL="524920">
              <a:spcBef>
                <a:spcPts val="1325"/>
              </a:spcBef>
            </a:pP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Security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" dirty="0">
                <a:solidFill>
                  <a:srgbClr val="006FC0"/>
                </a:solidFill>
                <a:latin typeface="Trebuchet MS"/>
                <a:cs typeface="Trebuchet MS"/>
              </a:rPr>
              <a:t>Principle,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Roles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333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80" dirty="0">
                <a:solidFill>
                  <a:srgbClr val="006FC0"/>
                </a:solidFill>
                <a:latin typeface="Trebuchet MS"/>
                <a:cs typeface="Trebuchet MS"/>
              </a:rPr>
              <a:t>Scope</a:t>
            </a:r>
            <a:endParaRPr sz="1333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69833" y="2312923"/>
            <a:ext cx="165947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200" dirty="0">
                <a:solidFill>
                  <a:srgbClr val="006FC0"/>
                </a:solidFill>
                <a:latin typeface="Segoe UI Symbol"/>
                <a:cs typeface="Segoe UI Symbol"/>
              </a:rPr>
              <a:t>⮚</a:t>
            </a:r>
            <a:endParaRPr sz="1200">
              <a:latin typeface="Segoe UI Symbol"/>
              <a:cs typeface="Segoe UI 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69834" y="1552617"/>
            <a:ext cx="6006253" cy="917516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524920" indent="-507987">
              <a:spcBef>
                <a:spcPts val="127"/>
              </a:spcBef>
              <a:buSzPct val="90000"/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Resource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Locks</a:t>
            </a:r>
            <a:endParaRPr sz="1333">
              <a:latin typeface="Trebuchet MS"/>
              <a:cs typeface="Trebuchet MS"/>
            </a:endParaRPr>
          </a:p>
          <a:p>
            <a:pPr marL="524920" marR="6773" lvl="1" indent="-50799">
              <a:lnSpc>
                <a:spcPct val="183000"/>
              </a:lnSpc>
              <a:buSzPct val="90000"/>
              <a:buFont typeface="Wingdings"/>
              <a:buChar char=""/>
              <a:tabLst>
                <a:tab pos="704409" algn="l"/>
              </a:tabLst>
            </a:pP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Help</a:t>
            </a:r>
            <a:r>
              <a:rPr sz="1333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prevent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accidental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" dirty="0">
                <a:solidFill>
                  <a:srgbClr val="006FC0"/>
                </a:solidFill>
                <a:latin typeface="Trebuchet MS"/>
                <a:cs typeface="Trebuchet MS"/>
              </a:rPr>
              <a:t>delete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or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update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of</a:t>
            </a:r>
            <a:r>
              <a:rPr sz="13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your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Azure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resources. </a:t>
            </a:r>
            <a:r>
              <a:rPr sz="1333" spc="-38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80" dirty="0">
                <a:solidFill>
                  <a:srgbClr val="006FC0"/>
                </a:solidFill>
                <a:latin typeface="Trebuchet MS"/>
                <a:cs typeface="Trebuchet MS"/>
              </a:rPr>
              <a:t>Tags</a:t>
            </a:r>
            <a:endParaRPr sz="1333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69834" y="2670555"/>
            <a:ext cx="4505113" cy="59319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703562" indent="-230288">
              <a:spcBef>
                <a:spcPts val="127"/>
              </a:spcBef>
              <a:buSzPct val="90000"/>
              <a:buFont typeface="Wingdings"/>
              <a:buChar char=""/>
              <a:tabLst>
                <a:tab pos="704409" algn="l"/>
              </a:tabLst>
            </a:pP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Name-value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dirty="0">
                <a:solidFill>
                  <a:srgbClr val="006FC0"/>
                </a:solidFill>
                <a:latin typeface="Trebuchet MS"/>
                <a:cs typeface="Trebuchet MS"/>
              </a:rPr>
              <a:t>pairs,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80" dirty="0">
                <a:solidFill>
                  <a:srgbClr val="006FC0"/>
                </a:solidFill>
                <a:latin typeface="Trebuchet MS"/>
                <a:cs typeface="Trebuchet MS"/>
              </a:rPr>
              <a:t>group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classify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resources</a:t>
            </a:r>
            <a:endParaRPr sz="1333">
              <a:latin typeface="Trebuchet MS"/>
              <a:cs typeface="Trebuchet MS"/>
            </a:endParaRPr>
          </a:p>
          <a:p>
            <a:pPr marL="524920" indent="-507987">
              <a:spcBef>
                <a:spcPts val="1325"/>
              </a:spcBef>
              <a:buSzPct val="90000"/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Azure</a:t>
            </a:r>
            <a:r>
              <a:rPr sz="1333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Policy</a:t>
            </a:r>
            <a:endParaRPr sz="1333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69833" y="3414776"/>
            <a:ext cx="7899400" cy="2286481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982109" indent="-507987">
              <a:spcBef>
                <a:spcPts val="127"/>
              </a:spcBef>
              <a:buSzPct val="90000"/>
              <a:buFont typeface="Wingdings"/>
              <a:buChar char=""/>
              <a:tabLst>
                <a:tab pos="981262" algn="l"/>
                <a:tab pos="982109" algn="l"/>
              </a:tabLst>
            </a:pP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Control</a:t>
            </a:r>
            <a:r>
              <a:rPr sz="1333" spc="-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or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" dirty="0">
                <a:solidFill>
                  <a:srgbClr val="006FC0"/>
                </a:solidFill>
                <a:latin typeface="Trebuchet MS"/>
                <a:cs typeface="Trebuchet MS"/>
              </a:rPr>
              <a:t>restrict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or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audit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your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resources</a:t>
            </a:r>
            <a:endParaRPr sz="1333">
              <a:latin typeface="Trebuchet MS"/>
              <a:cs typeface="Trebuchet MS"/>
            </a:endParaRPr>
          </a:p>
          <a:p>
            <a:pPr marL="524920" indent="-507987">
              <a:spcBef>
                <a:spcPts val="1347"/>
              </a:spcBef>
              <a:buSzPct val="90000"/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Azure</a:t>
            </a:r>
            <a:r>
              <a:rPr sz="1333" spc="-8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Blueprints</a:t>
            </a:r>
            <a:endParaRPr sz="1333">
              <a:latin typeface="Trebuchet MS"/>
              <a:cs typeface="Trebuchet MS"/>
            </a:endParaRPr>
          </a:p>
          <a:p>
            <a:pPr marL="982109" marR="6773" lvl="1" indent="-507987">
              <a:lnSpc>
                <a:spcPct val="150000"/>
              </a:lnSpc>
              <a:spcBef>
                <a:spcPts val="527"/>
              </a:spcBef>
              <a:buSzPct val="90000"/>
              <a:buFont typeface="Wingdings"/>
              <a:buChar char=""/>
              <a:tabLst>
                <a:tab pos="981262" algn="l"/>
                <a:tab pos="982109" algn="l"/>
              </a:tabLst>
            </a:pP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Large-scale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Azure</a:t>
            </a:r>
            <a:r>
              <a:rPr sz="13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deployments</a:t>
            </a:r>
            <a:r>
              <a:rPr sz="13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across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subscriptions</a:t>
            </a:r>
            <a:r>
              <a:rPr sz="13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by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putting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together</a:t>
            </a:r>
            <a:r>
              <a:rPr sz="1333" spc="-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environment </a:t>
            </a:r>
            <a:r>
              <a:rPr sz="1333" spc="-3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artifacts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in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single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blueprint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dirty="0">
                <a:solidFill>
                  <a:srgbClr val="006FC0"/>
                </a:solidFill>
                <a:latin typeface="Trebuchet MS"/>
                <a:cs typeface="Trebuchet MS"/>
              </a:rPr>
              <a:t>definition.</a:t>
            </a:r>
            <a:endParaRPr sz="1333">
              <a:latin typeface="Trebuchet MS"/>
              <a:cs typeface="Trebuchet MS"/>
            </a:endParaRPr>
          </a:p>
          <a:p>
            <a:pPr marL="524920" indent="-507987">
              <a:spcBef>
                <a:spcPts val="1325"/>
              </a:spcBef>
              <a:buSzPct val="90000"/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Cloud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Adoption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Framework</a:t>
            </a:r>
            <a:endParaRPr sz="1333">
              <a:latin typeface="Trebuchet MS"/>
              <a:cs typeface="Trebuchet MS"/>
            </a:endParaRPr>
          </a:p>
          <a:p>
            <a:pPr marL="982109" marR="336964" lvl="1" indent="-507987">
              <a:lnSpc>
                <a:spcPct val="150000"/>
              </a:lnSpc>
              <a:spcBef>
                <a:spcPts val="545"/>
              </a:spcBef>
              <a:buSzPct val="90000"/>
              <a:buFont typeface="Wingdings"/>
              <a:buChar char=""/>
              <a:tabLst>
                <a:tab pos="981262" algn="l"/>
                <a:tab pos="982109" algn="l"/>
              </a:tabLst>
            </a:pP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Set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of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dirty="0">
                <a:solidFill>
                  <a:srgbClr val="006FC0"/>
                </a:solidFill>
                <a:latin typeface="Trebuchet MS"/>
                <a:cs typeface="Trebuchet MS"/>
              </a:rPr>
              <a:t>tools,</a:t>
            </a:r>
            <a:r>
              <a:rPr sz="1333" spc="-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best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practices,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guidelines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documentation</a:t>
            </a:r>
            <a:r>
              <a:rPr sz="1333" spc="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to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help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companies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with </a:t>
            </a:r>
            <a:r>
              <a:rPr sz="1333" spc="-3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dirty="0">
                <a:solidFill>
                  <a:srgbClr val="006FC0"/>
                </a:solidFill>
                <a:latin typeface="Trebuchet MS"/>
                <a:cs typeface="Trebuchet MS"/>
              </a:rPr>
              <a:t>their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migration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journey</a:t>
            </a:r>
            <a:endParaRPr sz="1333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750217" y="1570702"/>
            <a:ext cx="136313" cy="3611033"/>
            <a:chOff x="2812662" y="1178026"/>
            <a:chExt cx="102235" cy="270827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12662" y="1178026"/>
              <a:ext cx="102029" cy="270824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865881" y="1187957"/>
              <a:ext cx="0" cy="2646680"/>
            </a:xfrm>
            <a:custGeom>
              <a:avLst/>
              <a:gdLst/>
              <a:ahLst/>
              <a:cxnLst/>
              <a:rect l="l" t="t" r="r" b="b"/>
              <a:pathLst>
                <a:path h="2646679">
                  <a:moveTo>
                    <a:pt x="0" y="0"/>
                  </a:moveTo>
                  <a:lnTo>
                    <a:pt x="0" y="2646172"/>
                  </a:lnTo>
                </a:path>
              </a:pathLst>
            </a:custGeom>
            <a:ln w="38100">
              <a:solidFill>
                <a:srgbClr val="00839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lue scheduled pillbox">
            <a:extLst>
              <a:ext uri="{FF2B5EF4-FFF2-40B4-BE49-F238E27FC236}">
                <a16:creationId xmlns:a16="http://schemas.microsoft.com/office/drawing/2014/main" id="{1728B507-C494-004D-AF10-948F1A4B4A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72812"/>
            <a:r>
              <a:rPr lang="en-US" spc="80"/>
              <a:t>A</a:t>
            </a:r>
            <a:r>
              <a:rPr lang="en-US" spc="-227"/>
              <a:t>zu</a:t>
            </a:r>
            <a:r>
              <a:rPr lang="en-US" spc="-293"/>
              <a:t>r</a:t>
            </a:r>
            <a:r>
              <a:rPr lang="en-US" spc="-387"/>
              <a:t>e</a:t>
            </a:r>
            <a:r>
              <a:rPr lang="en-US" spc="-107"/>
              <a:t> </a:t>
            </a:r>
            <a:r>
              <a:rPr lang="en-US" spc="-339"/>
              <a:t>T</a:t>
            </a:r>
            <a:r>
              <a:rPr lang="en-US" spc="-272"/>
              <a:t>a</a:t>
            </a:r>
            <a:r>
              <a:rPr lang="en-US" spc="-100"/>
              <a:t>g</a:t>
            </a:r>
            <a:r>
              <a:rPr lang="en-US" spc="-240"/>
              <a:t>s</a:t>
            </a:r>
          </a:p>
          <a:p>
            <a:pPr marL="72812"/>
            <a:r>
              <a:rPr lang="en-US" spc="-147"/>
              <a:t>name-value</a:t>
            </a:r>
            <a:r>
              <a:rPr lang="en-US" spc="-180"/>
              <a:t> </a:t>
            </a:r>
            <a:r>
              <a:rPr lang="en-US" spc="-87"/>
              <a:t>pairs</a:t>
            </a:r>
            <a:r>
              <a:rPr lang="en-US" spc="-167"/>
              <a:t> </a:t>
            </a:r>
            <a:r>
              <a:rPr lang="en-US" spc="-127"/>
              <a:t>that</a:t>
            </a:r>
            <a:r>
              <a:rPr lang="en-US" spc="-167"/>
              <a:t> </a:t>
            </a:r>
            <a:r>
              <a:rPr lang="en-US" spc="-113"/>
              <a:t>help</a:t>
            </a:r>
            <a:r>
              <a:rPr lang="en-US" spc="-180"/>
              <a:t> </a:t>
            </a:r>
            <a:r>
              <a:rPr lang="en-US" spc="-133"/>
              <a:t>to</a:t>
            </a:r>
            <a:r>
              <a:rPr lang="en-US" spc="-152"/>
              <a:t> </a:t>
            </a:r>
            <a:r>
              <a:rPr lang="en-US" spc="-107"/>
              <a:t>organize</a:t>
            </a:r>
            <a:r>
              <a:rPr lang="en-US" spc="-180"/>
              <a:t> </a:t>
            </a:r>
            <a:r>
              <a:rPr lang="en-US" spc="-140"/>
              <a:t>the</a:t>
            </a:r>
            <a:r>
              <a:rPr lang="en-US" spc="-173"/>
              <a:t> </a:t>
            </a:r>
            <a:r>
              <a:rPr lang="en-US" spc="-100"/>
              <a:t>Azure</a:t>
            </a:r>
            <a:r>
              <a:rPr lang="en-US" spc="-180"/>
              <a:t> </a:t>
            </a:r>
            <a:r>
              <a:rPr lang="en-US" spc="-113"/>
              <a:t>resources</a:t>
            </a: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0780" y="27103"/>
            <a:ext cx="1975273" cy="551498"/>
          </a:xfrm>
          <a:prstGeom prst="rect">
            <a:avLst/>
          </a:prstGeom>
        </p:spPr>
        <p:txBody>
          <a:bodyPr vert="horz" wrap="square" lIns="0" tIns="17780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40"/>
              </a:spcBef>
            </a:pPr>
            <a:r>
              <a:rPr sz="3467" spc="-367" dirty="0">
                <a:solidFill>
                  <a:srgbClr val="006FC0"/>
                </a:solidFill>
              </a:rPr>
              <a:t>Azure</a:t>
            </a:r>
            <a:r>
              <a:rPr sz="3467" spc="327" dirty="0">
                <a:solidFill>
                  <a:srgbClr val="006FC0"/>
                </a:solidFill>
              </a:rPr>
              <a:t> </a:t>
            </a:r>
            <a:r>
              <a:rPr sz="3467" spc="-287" dirty="0">
                <a:solidFill>
                  <a:srgbClr val="006FC0"/>
                </a:solidFill>
              </a:rPr>
              <a:t>Tags</a:t>
            </a:r>
            <a:endParaRPr sz="3467"/>
          </a:p>
        </p:txBody>
      </p:sp>
      <p:grpSp>
        <p:nvGrpSpPr>
          <p:cNvPr id="3" name="object 3"/>
          <p:cNvGrpSpPr/>
          <p:nvPr/>
        </p:nvGrpSpPr>
        <p:grpSpPr>
          <a:xfrm>
            <a:off x="3714242" y="563816"/>
            <a:ext cx="4887805" cy="72813"/>
            <a:chOff x="2785681" y="422862"/>
            <a:chExt cx="3665854" cy="54610"/>
          </a:xfrm>
        </p:grpSpPr>
        <p:sp>
          <p:nvSpPr>
            <p:cNvPr id="4" name="object 4"/>
            <p:cNvSpPr/>
            <p:nvPr/>
          </p:nvSpPr>
          <p:spPr>
            <a:xfrm>
              <a:off x="3215640" y="431291"/>
              <a:ext cx="3153410" cy="25400"/>
            </a:xfrm>
            <a:custGeom>
              <a:avLst/>
              <a:gdLst/>
              <a:ahLst/>
              <a:cxnLst/>
              <a:rect l="l" t="t" r="r" b="b"/>
              <a:pathLst>
                <a:path w="3153410" h="25400">
                  <a:moveTo>
                    <a:pt x="-4762" y="12651"/>
                  </a:moveTo>
                  <a:lnTo>
                    <a:pt x="3157918" y="12651"/>
                  </a:lnTo>
                </a:path>
              </a:pathLst>
            </a:custGeom>
            <a:ln w="34827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" name="object 5"/>
            <p:cNvSpPr/>
            <p:nvPr/>
          </p:nvSpPr>
          <p:spPr>
            <a:xfrm>
              <a:off x="2790444" y="442865"/>
              <a:ext cx="3179445" cy="29845"/>
            </a:xfrm>
            <a:custGeom>
              <a:avLst/>
              <a:gdLst/>
              <a:ahLst/>
              <a:cxnLst/>
              <a:rect l="l" t="t" r="r" b="b"/>
              <a:pathLst>
                <a:path w="3179445" h="29845">
                  <a:moveTo>
                    <a:pt x="0" y="29574"/>
                  </a:moveTo>
                  <a:lnTo>
                    <a:pt x="50320" y="26859"/>
                  </a:lnTo>
                  <a:lnTo>
                    <a:pt x="100650" y="24300"/>
                  </a:lnTo>
                  <a:lnTo>
                    <a:pt x="150989" y="21893"/>
                  </a:lnTo>
                  <a:lnTo>
                    <a:pt x="201336" y="19634"/>
                  </a:lnTo>
                  <a:lnTo>
                    <a:pt x="251691" y="17520"/>
                  </a:lnTo>
                  <a:lnTo>
                    <a:pt x="302055" y="15547"/>
                  </a:lnTo>
                  <a:lnTo>
                    <a:pt x="352426" y="13712"/>
                  </a:lnTo>
                  <a:lnTo>
                    <a:pt x="402805" y="12010"/>
                  </a:lnTo>
                  <a:lnTo>
                    <a:pt x="453192" y="10438"/>
                  </a:lnTo>
                  <a:lnTo>
                    <a:pt x="503586" y="8993"/>
                  </a:lnTo>
                  <a:lnTo>
                    <a:pt x="553986" y="7671"/>
                  </a:lnTo>
                  <a:lnTo>
                    <a:pt x="604394" y="6468"/>
                  </a:lnTo>
                  <a:lnTo>
                    <a:pt x="654808" y="5380"/>
                  </a:lnTo>
                  <a:lnTo>
                    <a:pt x="705229" y="4405"/>
                  </a:lnTo>
                  <a:lnTo>
                    <a:pt x="755656" y="3537"/>
                  </a:lnTo>
                  <a:lnTo>
                    <a:pt x="806088" y="2775"/>
                  </a:lnTo>
                  <a:lnTo>
                    <a:pt x="856527" y="2113"/>
                  </a:lnTo>
                  <a:lnTo>
                    <a:pt x="906971" y="1548"/>
                  </a:lnTo>
                  <a:lnTo>
                    <a:pt x="957420" y="1077"/>
                  </a:lnTo>
                  <a:lnTo>
                    <a:pt x="1007874" y="696"/>
                  </a:lnTo>
                  <a:lnTo>
                    <a:pt x="1058333" y="402"/>
                  </a:lnTo>
                  <a:lnTo>
                    <a:pt x="1108796" y="190"/>
                  </a:lnTo>
                  <a:lnTo>
                    <a:pt x="1159264" y="57"/>
                  </a:lnTo>
                  <a:lnTo>
                    <a:pt x="1209737" y="0"/>
                  </a:lnTo>
                  <a:lnTo>
                    <a:pt x="1260213" y="14"/>
                  </a:lnTo>
                  <a:lnTo>
                    <a:pt x="1310693" y="96"/>
                  </a:lnTo>
                  <a:lnTo>
                    <a:pt x="1361176" y="243"/>
                  </a:lnTo>
                  <a:lnTo>
                    <a:pt x="1411663" y="450"/>
                  </a:lnTo>
                  <a:lnTo>
                    <a:pt x="1462152" y="715"/>
                  </a:lnTo>
                  <a:lnTo>
                    <a:pt x="1512645" y="1033"/>
                  </a:lnTo>
                  <a:lnTo>
                    <a:pt x="1563140" y="1401"/>
                  </a:lnTo>
                  <a:lnTo>
                    <a:pt x="1613638" y="1815"/>
                  </a:lnTo>
                  <a:lnTo>
                    <a:pt x="1664137" y="2272"/>
                  </a:lnTo>
                  <a:lnTo>
                    <a:pt x="1714639" y="2767"/>
                  </a:lnTo>
                  <a:lnTo>
                    <a:pt x="1765143" y="3298"/>
                  </a:lnTo>
                  <a:lnTo>
                    <a:pt x="1815648" y="3860"/>
                  </a:lnTo>
                  <a:lnTo>
                    <a:pt x="1866154" y="4450"/>
                  </a:lnTo>
                  <a:lnTo>
                    <a:pt x="1916662" y="5065"/>
                  </a:lnTo>
                  <a:lnTo>
                    <a:pt x="1967170" y="5700"/>
                  </a:lnTo>
                  <a:lnTo>
                    <a:pt x="2017679" y="6352"/>
                  </a:lnTo>
                  <a:lnTo>
                    <a:pt x="2068188" y="7018"/>
                  </a:lnTo>
                  <a:lnTo>
                    <a:pt x="2118698" y="7693"/>
                  </a:lnTo>
                  <a:lnTo>
                    <a:pt x="2169208" y="8374"/>
                  </a:lnTo>
                  <a:lnTo>
                    <a:pt x="2219717" y="9057"/>
                  </a:lnTo>
                  <a:lnTo>
                    <a:pt x="2270226" y="9739"/>
                  </a:lnTo>
                  <a:lnTo>
                    <a:pt x="2320735" y="10416"/>
                  </a:lnTo>
                  <a:lnTo>
                    <a:pt x="2371242" y="11085"/>
                  </a:lnTo>
                  <a:lnTo>
                    <a:pt x="2421749" y="11741"/>
                  </a:lnTo>
                  <a:lnTo>
                    <a:pt x="2472254" y="12382"/>
                  </a:lnTo>
                  <a:lnTo>
                    <a:pt x="2522757" y="13003"/>
                  </a:lnTo>
                  <a:lnTo>
                    <a:pt x="2573259" y="13601"/>
                  </a:lnTo>
                  <a:lnTo>
                    <a:pt x="2623759" y="14172"/>
                  </a:lnTo>
                  <a:lnTo>
                    <a:pt x="2674256" y="14712"/>
                  </a:lnTo>
                  <a:lnTo>
                    <a:pt x="2724752" y="15218"/>
                  </a:lnTo>
                  <a:lnTo>
                    <a:pt x="2775244" y="15687"/>
                  </a:lnTo>
                  <a:lnTo>
                    <a:pt x="2825734" y="16114"/>
                  </a:lnTo>
                  <a:lnTo>
                    <a:pt x="2876220" y="16496"/>
                  </a:lnTo>
                  <a:lnTo>
                    <a:pt x="2926704" y="16829"/>
                  </a:lnTo>
                  <a:lnTo>
                    <a:pt x="2977184" y="17110"/>
                  </a:lnTo>
                  <a:lnTo>
                    <a:pt x="3027660" y="17335"/>
                  </a:lnTo>
                  <a:lnTo>
                    <a:pt x="3078132" y="17500"/>
                  </a:lnTo>
                  <a:lnTo>
                    <a:pt x="3128600" y="17601"/>
                  </a:lnTo>
                  <a:lnTo>
                    <a:pt x="3179064" y="17636"/>
                  </a:lnTo>
                </a:path>
              </a:pathLst>
            </a:custGeom>
            <a:ln w="952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" name="object 6"/>
            <p:cNvSpPr/>
            <p:nvPr/>
          </p:nvSpPr>
          <p:spPr>
            <a:xfrm>
              <a:off x="3159252" y="431291"/>
              <a:ext cx="3153410" cy="25400"/>
            </a:xfrm>
            <a:custGeom>
              <a:avLst/>
              <a:gdLst/>
              <a:ahLst/>
              <a:cxnLst/>
              <a:rect l="l" t="t" r="r" b="b"/>
              <a:pathLst>
                <a:path w="3153410" h="25400">
                  <a:moveTo>
                    <a:pt x="-4762" y="12651"/>
                  </a:moveTo>
                  <a:lnTo>
                    <a:pt x="3157918" y="12651"/>
                  </a:lnTo>
                </a:path>
              </a:pathLst>
            </a:custGeom>
            <a:ln w="34827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" name="object 7"/>
            <p:cNvSpPr/>
            <p:nvPr/>
          </p:nvSpPr>
          <p:spPr>
            <a:xfrm>
              <a:off x="3268980" y="427625"/>
              <a:ext cx="3177540" cy="29845"/>
            </a:xfrm>
            <a:custGeom>
              <a:avLst/>
              <a:gdLst/>
              <a:ahLst/>
              <a:cxnLst/>
              <a:rect l="l" t="t" r="r" b="b"/>
              <a:pathLst>
                <a:path w="3177540" h="29845">
                  <a:moveTo>
                    <a:pt x="0" y="29574"/>
                  </a:moveTo>
                  <a:lnTo>
                    <a:pt x="50302" y="26859"/>
                  </a:lnTo>
                  <a:lnTo>
                    <a:pt x="100613" y="24300"/>
                  </a:lnTo>
                  <a:lnTo>
                    <a:pt x="150932" y="21893"/>
                  </a:lnTo>
                  <a:lnTo>
                    <a:pt x="201260" y="19634"/>
                  </a:lnTo>
                  <a:lnTo>
                    <a:pt x="251596" y="17520"/>
                  </a:lnTo>
                  <a:lnTo>
                    <a:pt x="301939" y="15547"/>
                  </a:lnTo>
                  <a:lnTo>
                    <a:pt x="352290" y="13712"/>
                  </a:lnTo>
                  <a:lnTo>
                    <a:pt x="402649" y="12010"/>
                  </a:lnTo>
                  <a:lnTo>
                    <a:pt x="453014" y="10438"/>
                  </a:lnTo>
                  <a:lnTo>
                    <a:pt x="503387" y="8993"/>
                  </a:lnTo>
                  <a:lnTo>
                    <a:pt x="553766" y="7671"/>
                  </a:lnTo>
                  <a:lnTo>
                    <a:pt x="604151" y="6468"/>
                  </a:lnTo>
                  <a:lnTo>
                    <a:pt x="654543" y="5380"/>
                  </a:lnTo>
                  <a:lnTo>
                    <a:pt x="704941" y="4405"/>
                  </a:lnTo>
                  <a:lnTo>
                    <a:pt x="755345" y="3537"/>
                  </a:lnTo>
                  <a:lnTo>
                    <a:pt x="805755" y="2775"/>
                  </a:lnTo>
                  <a:lnTo>
                    <a:pt x="856170" y="2113"/>
                  </a:lnTo>
                  <a:lnTo>
                    <a:pt x="906591" y="1548"/>
                  </a:lnTo>
                  <a:lnTo>
                    <a:pt x="957016" y="1077"/>
                  </a:lnTo>
                  <a:lnTo>
                    <a:pt x="1007446" y="696"/>
                  </a:lnTo>
                  <a:lnTo>
                    <a:pt x="1057881" y="402"/>
                  </a:lnTo>
                  <a:lnTo>
                    <a:pt x="1108321" y="190"/>
                  </a:lnTo>
                  <a:lnTo>
                    <a:pt x="1158764" y="57"/>
                  </a:lnTo>
                  <a:lnTo>
                    <a:pt x="1209212" y="0"/>
                  </a:lnTo>
                  <a:lnTo>
                    <a:pt x="1259663" y="14"/>
                  </a:lnTo>
                  <a:lnTo>
                    <a:pt x="1310118" y="96"/>
                  </a:lnTo>
                  <a:lnTo>
                    <a:pt x="1360576" y="243"/>
                  </a:lnTo>
                  <a:lnTo>
                    <a:pt x="1411037" y="450"/>
                  </a:lnTo>
                  <a:lnTo>
                    <a:pt x="1461502" y="715"/>
                  </a:lnTo>
                  <a:lnTo>
                    <a:pt x="1511969" y="1033"/>
                  </a:lnTo>
                  <a:lnTo>
                    <a:pt x="1562438" y="1401"/>
                  </a:lnTo>
                  <a:lnTo>
                    <a:pt x="1612910" y="1815"/>
                  </a:lnTo>
                  <a:lnTo>
                    <a:pt x="1663384" y="2272"/>
                  </a:lnTo>
                  <a:lnTo>
                    <a:pt x="1713860" y="2767"/>
                  </a:lnTo>
                  <a:lnTo>
                    <a:pt x="1764338" y="3298"/>
                  </a:lnTo>
                  <a:lnTo>
                    <a:pt x="1814817" y="3860"/>
                  </a:lnTo>
                  <a:lnTo>
                    <a:pt x="1865297" y="4450"/>
                  </a:lnTo>
                  <a:lnTo>
                    <a:pt x="1915779" y="5065"/>
                  </a:lnTo>
                  <a:lnTo>
                    <a:pt x="1966261" y="5700"/>
                  </a:lnTo>
                  <a:lnTo>
                    <a:pt x="2016744" y="6352"/>
                  </a:lnTo>
                  <a:lnTo>
                    <a:pt x="2067227" y="7018"/>
                  </a:lnTo>
                  <a:lnTo>
                    <a:pt x="2117710" y="7693"/>
                  </a:lnTo>
                  <a:lnTo>
                    <a:pt x="2168194" y="8374"/>
                  </a:lnTo>
                  <a:lnTo>
                    <a:pt x="2218677" y="9057"/>
                  </a:lnTo>
                  <a:lnTo>
                    <a:pt x="2269160" y="9739"/>
                  </a:lnTo>
                  <a:lnTo>
                    <a:pt x="2319642" y="10416"/>
                  </a:lnTo>
                  <a:lnTo>
                    <a:pt x="2370124" y="11085"/>
                  </a:lnTo>
                  <a:lnTo>
                    <a:pt x="2420604" y="11741"/>
                  </a:lnTo>
                  <a:lnTo>
                    <a:pt x="2471083" y="12382"/>
                  </a:lnTo>
                  <a:lnTo>
                    <a:pt x="2521561" y="13003"/>
                  </a:lnTo>
                  <a:lnTo>
                    <a:pt x="2572036" y="13601"/>
                  </a:lnTo>
                  <a:lnTo>
                    <a:pt x="2622510" y="14172"/>
                  </a:lnTo>
                  <a:lnTo>
                    <a:pt x="2672982" y="14712"/>
                  </a:lnTo>
                  <a:lnTo>
                    <a:pt x="2723452" y="15218"/>
                  </a:lnTo>
                  <a:lnTo>
                    <a:pt x="2773919" y="15687"/>
                  </a:lnTo>
                  <a:lnTo>
                    <a:pt x="2824383" y="16114"/>
                  </a:lnTo>
                  <a:lnTo>
                    <a:pt x="2874845" y="16496"/>
                  </a:lnTo>
                  <a:lnTo>
                    <a:pt x="2925303" y="16829"/>
                  </a:lnTo>
                  <a:lnTo>
                    <a:pt x="2975758" y="17110"/>
                  </a:lnTo>
                  <a:lnTo>
                    <a:pt x="3026209" y="17335"/>
                  </a:lnTo>
                  <a:lnTo>
                    <a:pt x="3076657" y="17500"/>
                  </a:lnTo>
                  <a:lnTo>
                    <a:pt x="3127100" y="17601"/>
                  </a:lnTo>
                  <a:lnTo>
                    <a:pt x="3177540" y="17636"/>
                  </a:lnTo>
                </a:path>
              </a:pathLst>
            </a:custGeom>
            <a:ln w="952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98028" y="1377865"/>
            <a:ext cx="10133753" cy="466501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524920" indent="-508834">
              <a:spcBef>
                <a:spcPts val="127"/>
              </a:spcBef>
              <a:buSzPct val="90000"/>
              <a:buFont typeface="Segoe UI Symbol"/>
              <a:buChar char="⮚"/>
              <a:tabLst>
                <a:tab pos="524920" algn="l"/>
                <a:tab pos="525767" algn="l"/>
              </a:tabLst>
            </a:pP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Azure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tags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are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the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name-value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pairs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that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help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to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organize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the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Azure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resources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in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the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Azure</a:t>
            </a:r>
            <a:r>
              <a:rPr sz="13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-7" dirty="0">
                <a:solidFill>
                  <a:srgbClr val="006FC0"/>
                </a:solidFill>
                <a:latin typeface="Trebuchet MS"/>
                <a:cs typeface="Trebuchet MS"/>
              </a:rPr>
              <a:t>portal.</a:t>
            </a:r>
            <a:endParaRPr sz="1333">
              <a:latin typeface="Trebuchet MS"/>
              <a:cs typeface="Trebuchet MS"/>
            </a:endParaRPr>
          </a:p>
          <a:p>
            <a:pPr>
              <a:spcBef>
                <a:spcPts val="13"/>
              </a:spcBef>
              <a:buClr>
                <a:srgbClr val="006FC0"/>
              </a:buClr>
              <a:buFont typeface="Segoe UI Symbol"/>
              <a:buChar char="⮚"/>
            </a:pPr>
            <a:endParaRPr sz="1933">
              <a:latin typeface="Trebuchet MS"/>
              <a:cs typeface="Trebuchet MS"/>
            </a:endParaRPr>
          </a:p>
          <a:p>
            <a:pPr marL="524920" indent="-508834">
              <a:buSzPct val="90000"/>
              <a:buFont typeface="Segoe UI Symbol"/>
              <a:buChar char="⮚"/>
              <a:tabLst>
                <a:tab pos="524920" algn="l"/>
                <a:tab pos="525767" algn="l"/>
              </a:tabLst>
            </a:pP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Azure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80" dirty="0">
                <a:solidFill>
                  <a:srgbClr val="006FC0"/>
                </a:solidFill>
                <a:latin typeface="Trebuchet MS"/>
                <a:cs typeface="Trebuchet MS"/>
              </a:rPr>
              <a:t>Tags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are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simply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labels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that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you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can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attach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to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your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Azure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resources.</a:t>
            </a:r>
            <a:endParaRPr sz="1333">
              <a:latin typeface="Trebuchet MS"/>
              <a:cs typeface="Trebuchet MS"/>
            </a:endParaRPr>
          </a:p>
          <a:p>
            <a:pPr>
              <a:spcBef>
                <a:spcPts val="27"/>
              </a:spcBef>
              <a:buClr>
                <a:srgbClr val="006FC0"/>
              </a:buClr>
              <a:buFont typeface="Segoe UI Symbol"/>
              <a:buChar char="⮚"/>
            </a:pPr>
            <a:endParaRPr sz="1933">
              <a:latin typeface="Trebuchet MS"/>
              <a:cs typeface="Trebuchet MS"/>
            </a:endParaRPr>
          </a:p>
          <a:p>
            <a:pPr marL="524920" indent="-508834">
              <a:buSzPct val="90000"/>
              <a:buFont typeface="Segoe UI Symbol"/>
              <a:buChar char="⮚"/>
              <a:tabLst>
                <a:tab pos="524920" algn="l"/>
                <a:tab pos="525767" algn="l"/>
              </a:tabLst>
            </a:pPr>
            <a:r>
              <a:rPr sz="1333" spc="80" dirty="0">
                <a:solidFill>
                  <a:srgbClr val="006FC0"/>
                </a:solidFill>
                <a:latin typeface="Trebuchet MS"/>
                <a:cs typeface="Trebuchet MS"/>
              </a:rPr>
              <a:t>You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can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use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tags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to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easily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80" dirty="0">
                <a:solidFill>
                  <a:srgbClr val="006FC0"/>
                </a:solidFill>
                <a:latin typeface="Trebuchet MS"/>
                <a:cs typeface="Trebuchet MS"/>
              </a:rPr>
              <a:t>group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classify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resources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assets</a:t>
            </a:r>
            <a:r>
              <a:rPr sz="1333" spc="-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in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Azure.</a:t>
            </a:r>
            <a:endParaRPr sz="1333">
              <a:latin typeface="Trebuchet MS"/>
              <a:cs typeface="Trebuchet MS"/>
            </a:endParaRPr>
          </a:p>
          <a:p>
            <a:pPr>
              <a:spcBef>
                <a:spcPts val="27"/>
              </a:spcBef>
              <a:buClr>
                <a:srgbClr val="006FC0"/>
              </a:buClr>
              <a:buFont typeface="Segoe UI Symbol"/>
              <a:buChar char="⮚"/>
            </a:pPr>
            <a:endParaRPr sz="1933">
              <a:latin typeface="Trebuchet MS"/>
              <a:cs typeface="Trebuchet MS"/>
            </a:endParaRPr>
          </a:p>
          <a:p>
            <a:pPr marL="1134505" lvl="1" indent="-508834">
              <a:buSzPct val="90000"/>
              <a:buFont typeface="Segoe UI Symbol"/>
              <a:buChar char="⮚"/>
              <a:tabLst>
                <a:tab pos="1134505" algn="l"/>
                <a:tab pos="1135352" algn="l"/>
              </a:tabLst>
            </a:pP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For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example,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explore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of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the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costs</a:t>
            </a:r>
            <a:r>
              <a:rPr sz="13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generated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by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resources</a:t>
            </a:r>
            <a:r>
              <a:rPr sz="13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having</a:t>
            </a:r>
            <a:r>
              <a:rPr sz="1333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the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same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tag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" dirty="0">
                <a:solidFill>
                  <a:srgbClr val="006FC0"/>
                </a:solidFill>
                <a:latin typeface="Trebuchet MS"/>
                <a:cs typeface="Trebuchet MS"/>
              </a:rPr>
              <a:t>applied.</a:t>
            </a:r>
            <a:endParaRPr sz="1333">
              <a:latin typeface="Trebuchet MS"/>
              <a:cs typeface="Trebuchet MS"/>
            </a:endParaRPr>
          </a:p>
          <a:p>
            <a:pPr lvl="1">
              <a:spcBef>
                <a:spcPts val="13"/>
              </a:spcBef>
              <a:buClr>
                <a:srgbClr val="006FC0"/>
              </a:buClr>
              <a:buFont typeface="Segoe UI Symbol"/>
              <a:buChar char="⮚"/>
            </a:pPr>
            <a:endParaRPr sz="1933">
              <a:latin typeface="Trebuchet MS"/>
              <a:cs typeface="Trebuchet MS"/>
            </a:endParaRPr>
          </a:p>
          <a:p>
            <a:pPr marL="1134505" lvl="1" indent="-508834">
              <a:buSzPct val="90000"/>
              <a:buFont typeface="Segoe UI Symbol"/>
              <a:buChar char="⮚"/>
              <a:tabLst>
                <a:tab pos="1134505" algn="l"/>
                <a:tab pos="1135352" algn="l"/>
              </a:tabLst>
            </a:pPr>
            <a:r>
              <a:rPr sz="1333" spc="80" dirty="0">
                <a:solidFill>
                  <a:srgbClr val="006FC0"/>
                </a:solidFill>
                <a:latin typeface="Trebuchet MS"/>
                <a:cs typeface="Trebuchet MS"/>
              </a:rPr>
              <a:t>Tagging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is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primary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way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to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understand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the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data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in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any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cost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or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billing</a:t>
            </a:r>
            <a:r>
              <a:rPr sz="1333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reporting.</a:t>
            </a:r>
            <a:endParaRPr sz="1333">
              <a:latin typeface="Trebuchet MS"/>
              <a:cs typeface="Trebuchet MS"/>
            </a:endParaRPr>
          </a:p>
          <a:p>
            <a:pPr lvl="1">
              <a:spcBef>
                <a:spcPts val="27"/>
              </a:spcBef>
              <a:buClr>
                <a:srgbClr val="006FC0"/>
              </a:buClr>
              <a:buFont typeface="Segoe UI Symbol"/>
              <a:buChar char="⮚"/>
            </a:pPr>
            <a:endParaRPr sz="1933">
              <a:latin typeface="Trebuchet MS"/>
              <a:cs typeface="Trebuchet MS"/>
            </a:endParaRPr>
          </a:p>
          <a:p>
            <a:pPr marL="524920" indent="-508834">
              <a:buSzPct val="90000"/>
              <a:buFont typeface="Segoe UI Symbol"/>
              <a:buChar char="⮚"/>
              <a:tabLst>
                <a:tab pos="524920" algn="l"/>
                <a:tab pos="525767" algn="l"/>
              </a:tabLst>
            </a:pP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Resources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" dirty="0">
                <a:solidFill>
                  <a:srgbClr val="006FC0"/>
                </a:solidFill>
                <a:latin typeface="Trebuchet MS"/>
                <a:cs typeface="Trebuchet MS"/>
              </a:rPr>
              <a:t>don’t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" dirty="0">
                <a:solidFill>
                  <a:srgbClr val="006FC0"/>
                </a:solidFill>
                <a:latin typeface="Trebuchet MS"/>
                <a:cs typeface="Trebuchet MS"/>
              </a:rPr>
              <a:t>inherit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any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Azure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tags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applied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" dirty="0">
                <a:solidFill>
                  <a:srgbClr val="006FC0"/>
                </a:solidFill>
                <a:latin typeface="Trebuchet MS"/>
                <a:cs typeface="Trebuchet MS"/>
              </a:rPr>
              <a:t>at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the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Resource</a:t>
            </a:r>
            <a:r>
              <a:rPr sz="13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Group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level.</a:t>
            </a:r>
            <a:endParaRPr sz="1333">
              <a:latin typeface="Trebuchet MS"/>
              <a:cs typeface="Trebuchet MS"/>
            </a:endParaRPr>
          </a:p>
          <a:p>
            <a:pPr>
              <a:spcBef>
                <a:spcPts val="27"/>
              </a:spcBef>
              <a:buClr>
                <a:srgbClr val="006FC0"/>
              </a:buClr>
              <a:buFont typeface="Segoe UI Symbol"/>
              <a:buChar char="⮚"/>
            </a:pPr>
            <a:endParaRPr sz="1933">
              <a:latin typeface="Trebuchet MS"/>
              <a:cs typeface="Trebuchet MS"/>
            </a:endParaRPr>
          </a:p>
          <a:p>
            <a:pPr marL="524920" indent="-508834">
              <a:spcBef>
                <a:spcPts val="7"/>
              </a:spcBef>
              <a:buSzPct val="90000"/>
              <a:buFont typeface="Segoe UI Symbol"/>
              <a:buChar char="⮚"/>
              <a:tabLst>
                <a:tab pos="524920" algn="l"/>
                <a:tab pos="525767" algn="l"/>
              </a:tabLst>
            </a:pP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It’s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fundamental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part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of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any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well-manage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environment.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It’s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also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the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dirty="0">
                <a:solidFill>
                  <a:srgbClr val="006FC0"/>
                </a:solidFill>
                <a:latin typeface="Trebuchet MS"/>
                <a:cs typeface="Trebuchet MS"/>
              </a:rPr>
              <a:t>first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step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in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establishing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proper</a:t>
            </a:r>
            <a:r>
              <a:rPr sz="1333" spc="-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governance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of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any</a:t>
            </a:r>
            <a:endParaRPr sz="1333">
              <a:latin typeface="Trebuchet MS"/>
              <a:cs typeface="Trebuchet MS"/>
            </a:endParaRPr>
          </a:p>
          <a:p>
            <a:pPr>
              <a:spcBef>
                <a:spcPts val="53"/>
              </a:spcBef>
              <a:buClr>
                <a:srgbClr val="006FC0"/>
              </a:buClr>
              <a:buFont typeface="Segoe UI Symbol"/>
              <a:buChar char="⮚"/>
            </a:pPr>
            <a:endParaRPr sz="1333">
              <a:latin typeface="Trebuchet MS"/>
              <a:cs typeface="Trebuchet MS"/>
            </a:endParaRPr>
          </a:p>
          <a:p>
            <a:pPr marL="524920"/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environment.</a:t>
            </a:r>
            <a:endParaRPr sz="1333">
              <a:latin typeface="Trebuchet MS"/>
              <a:cs typeface="Trebuchet MS"/>
            </a:endParaRPr>
          </a:p>
          <a:p>
            <a:pPr>
              <a:spcBef>
                <a:spcPts val="7"/>
              </a:spcBef>
            </a:pPr>
            <a:endParaRPr sz="1933">
              <a:latin typeface="Trebuchet MS"/>
              <a:cs typeface="Trebuchet MS"/>
            </a:endParaRPr>
          </a:p>
          <a:p>
            <a:pPr marL="524920" indent="-508834">
              <a:buSzPct val="90000"/>
              <a:buFont typeface="Segoe UI Symbol"/>
              <a:buChar char="⮚"/>
              <a:tabLst>
                <a:tab pos="524920" algn="l"/>
                <a:tab pos="525767" algn="l"/>
              </a:tabLst>
            </a:pP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Azure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Policy</a:t>
            </a:r>
            <a:r>
              <a:rPr sz="13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can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be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used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to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enforce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tagging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rules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conventions.</a:t>
            </a:r>
            <a:endParaRPr sz="1333">
              <a:latin typeface="Trebuchet MS"/>
              <a:cs typeface="Trebuchet MS"/>
            </a:endParaRPr>
          </a:p>
          <a:p>
            <a:pPr>
              <a:spcBef>
                <a:spcPts val="27"/>
              </a:spcBef>
              <a:buClr>
                <a:srgbClr val="006FC0"/>
              </a:buClr>
              <a:buFont typeface="Segoe UI Symbol"/>
              <a:buChar char="⮚"/>
            </a:pPr>
            <a:endParaRPr sz="1933">
              <a:latin typeface="Trebuchet MS"/>
              <a:cs typeface="Trebuchet MS"/>
            </a:endParaRPr>
          </a:p>
          <a:p>
            <a:pPr marL="1134505" lvl="1" indent="-508834">
              <a:buSzPct val="90000"/>
              <a:buFont typeface="Segoe UI Symbol"/>
              <a:buChar char="⮚"/>
              <a:tabLst>
                <a:tab pos="1134505" algn="l"/>
                <a:tab pos="1135352" algn="l"/>
              </a:tabLst>
            </a:pP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For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example,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you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can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require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that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certain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tags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be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added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to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new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resources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as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they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are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provisioned.</a:t>
            </a:r>
            <a:endParaRPr sz="1333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92054" y="2283725"/>
            <a:ext cx="1182151" cy="118215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7F748C-7360-268A-6CE9-1FCC3CFCBA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575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71965"/>
            <a:r>
              <a:rPr lang="en-US" sz="3700" spc="-207"/>
              <a:t>Azure</a:t>
            </a:r>
            <a:r>
              <a:rPr lang="en-US" sz="3700" spc="-152"/>
              <a:t> </a:t>
            </a:r>
            <a:r>
              <a:rPr lang="en-US" sz="3700" spc="-227"/>
              <a:t>Policy</a:t>
            </a:r>
          </a:p>
          <a:p>
            <a:pPr marL="70272"/>
            <a:r>
              <a:rPr lang="en-US" sz="3700" spc="-120"/>
              <a:t>Achieve</a:t>
            </a:r>
            <a:r>
              <a:rPr lang="en-US" sz="3700" spc="-167"/>
              <a:t> </a:t>
            </a:r>
            <a:r>
              <a:rPr lang="en-US" sz="3700" spc="-120"/>
              <a:t>real-time</a:t>
            </a:r>
            <a:r>
              <a:rPr lang="en-US" sz="3700" spc="-160"/>
              <a:t> </a:t>
            </a:r>
            <a:r>
              <a:rPr lang="en-US" sz="3700" spc="-100"/>
              <a:t>cloud</a:t>
            </a:r>
            <a:r>
              <a:rPr lang="en-US" sz="3700" spc="-147"/>
              <a:t> </a:t>
            </a:r>
            <a:r>
              <a:rPr lang="en-US" sz="3700" spc="-113"/>
              <a:t>compliance</a:t>
            </a:r>
            <a:r>
              <a:rPr lang="en-US" sz="3700" spc="-167"/>
              <a:t> </a:t>
            </a:r>
            <a:r>
              <a:rPr lang="en-US" sz="3700" spc="-120"/>
              <a:t>at</a:t>
            </a:r>
            <a:r>
              <a:rPr lang="en-US" sz="3700" spc="-160"/>
              <a:t> </a:t>
            </a:r>
            <a:r>
              <a:rPr lang="en-US" sz="3700" spc="-107"/>
              <a:t>scale</a:t>
            </a:r>
            <a:r>
              <a:rPr lang="en-US" sz="3700" spc="-147"/>
              <a:t> with</a:t>
            </a:r>
            <a:r>
              <a:rPr lang="en-US" sz="3700" spc="-173"/>
              <a:t> </a:t>
            </a:r>
            <a:r>
              <a:rPr lang="en-US" sz="3700" spc="-120"/>
              <a:t>consistent</a:t>
            </a:r>
            <a:r>
              <a:rPr lang="en-US" sz="3700" spc="-187"/>
              <a:t> </a:t>
            </a:r>
            <a:r>
              <a:rPr lang="en-US" sz="3700" spc="-113"/>
              <a:t>resource</a:t>
            </a:r>
            <a:r>
              <a:rPr lang="en-US" sz="3700" spc="-173"/>
              <a:t> </a:t>
            </a:r>
            <a:r>
              <a:rPr lang="en-US" sz="3700" spc="-127"/>
              <a:t>governance</a:t>
            </a:r>
            <a:endParaRPr lang="en-US" sz="37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40301" y="27103"/>
            <a:ext cx="2039620" cy="551498"/>
          </a:xfrm>
          <a:prstGeom prst="rect">
            <a:avLst/>
          </a:prstGeom>
        </p:spPr>
        <p:txBody>
          <a:bodyPr vert="horz" wrap="square" lIns="0" tIns="17780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40"/>
              </a:spcBef>
            </a:pPr>
            <a:r>
              <a:rPr sz="3467" spc="-367" dirty="0">
                <a:solidFill>
                  <a:srgbClr val="006FC0"/>
                </a:solidFill>
              </a:rPr>
              <a:t>Azure</a:t>
            </a:r>
            <a:r>
              <a:rPr sz="3467" spc="333" dirty="0">
                <a:solidFill>
                  <a:srgbClr val="006FC0"/>
                </a:solidFill>
              </a:rPr>
              <a:t> </a:t>
            </a:r>
            <a:r>
              <a:rPr sz="3467" spc="-600" dirty="0">
                <a:solidFill>
                  <a:srgbClr val="006FC0"/>
                </a:solidFill>
              </a:rPr>
              <a:t>POlicy</a:t>
            </a:r>
            <a:endParaRPr sz="3467"/>
          </a:p>
        </p:txBody>
      </p:sp>
      <p:grpSp>
        <p:nvGrpSpPr>
          <p:cNvPr id="3" name="object 3"/>
          <p:cNvGrpSpPr/>
          <p:nvPr/>
        </p:nvGrpSpPr>
        <p:grpSpPr>
          <a:xfrm>
            <a:off x="3714242" y="563816"/>
            <a:ext cx="4887805" cy="72813"/>
            <a:chOff x="2785681" y="422862"/>
            <a:chExt cx="3665854" cy="54610"/>
          </a:xfrm>
        </p:grpSpPr>
        <p:sp>
          <p:nvSpPr>
            <p:cNvPr id="4" name="object 4"/>
            <p:cNvSpPr/>
            <p:nvPr/>
          </p:nvSpPr>
          <p:spPr>
            <a:xfrm>
              <a:off x="3215640" y="431291"/>
              <a:ext cx="3153410" cy="25400"/>
            </a:xfrm>
            <a:custGeom>
              <a:avLst/>
              <a:gdLst/>
              <a:ahLst/>
              <a:cxnLst/>
              <a:rect l="l" t="t" r="r" b="b"/>
              <a:pathLst>
                <a:path w="3153410" h="25400">
                  <a:moveTo>
                    <a:pt x="-4762" y="12651"/>
                  </a:moveTo>
                  <a:lnTo>
                    <a:pt x="3157918" y="12651"/>
                  </a:lnTo>
                </a:path>
              </a:pathLst>
            </a:custGeom>
            <a:ln w="34827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" name="object 5"/>
            <p:cNvSpPr/>
            <p:nvPr/>
          </p:nvSpPr>
          <p:spPr>
            <a:xfrm>
              <a:off x="2790444" y="442865"/>
              <a:ext cx="3179445" cy="29845"/>
            </a:xfrm>
            <a:custGeom>
              <a:avLst/>
              <a:gdLst/>
              <a:ahLst/>
              <a:cxnLst/>
              <a:rect l="l" t="t" r="r" b="b"/>
              <a:pathLst>
                <a:path w="3179445" h="29845">
                  <a:moveTo>
                    <a:pt x="0" y="29574"/>
                  </a:moveTo>
                  <a:lnTo>
                    <a:pt x="50320" y="26859"/>
                  </a:lnTo>
                  <a:lnTo>
                    <a:pt x="100650" y="24300"/>
                  </a:lnTo>
                  <a:lnTo>
                    <a:pt x="150989" y="21893"/>
                  </a:lnTo>
                  <a:lnTo>
                    <a:pt x="201336" y="19634"/>
                  </a:lnTo>
                  <a:lnTo>
                    <a:pt x="251691" y="17520"/>
                  </a:lnTo>
                  <a:lnTo>
                    <a:pt x="302055" y="15547"/>
                  </a:lnTo>
                  <a:lnTo>
                    <a:pt x="352426" y="13712"/>
                  </a:lnTo>
                  <a:lnTo>
                    <a:pt x="402805" y="12010"/>
                  </a:lnTo>
                  <a:lnTo>
                    <a:pt x="453192" y="10438"/>
                  </a:lnTo>
                  <a:lnTo>
                    <a:pt x="503586" y="8993"/>
                  </a:lnTo>
                  <a:lnTo>
                    <a:pt x="553986" y="7671"/>
                  </a:lnTo>
                  <a:lnTo>
                    <a:pt x="604394" y="6468"/>
                  </a:lnTo>
                  <a:lnTo>
                    <a:pt x="654808" y="5380"/>
                  </a:lnTo>
                  <a:lnTo>
                    <a:pt x="705229" y="4405"/>
                  </a:lnTo>
                  <a:lnTo>
                    <a:pt x="755656" y="3537"/>
                  </a:lnTo>
                  <a:lnTo>
                    <a:pt x="806088" y="2775"/>
                  </a:lnTo>
                  <a:lnTo>
                    <a:pt x="856527" y="2113"/>
                  </a:lnTo>
                  <a:lnTo>
                    <a:pt x="906971" y="1548"/>
                  </a:lnTo>
                  <a:lnTo>
                    <a:pt x="957420" y="1077"/>
                  </a:lnTo>
                  <a:lnTo>
                    <a:pt x="1007874" y="696"/>
                  </a:lnTo>
                  <a:lnTo>
                    <a:pt x="1058333" y="402"/>
                  </a:lnTo>
                  <a:lnTo>
                    <a:pt x="1108796" y="190"/>
                  </a:lnTo>
                  <a:lnTo>
                    <a:pt x="1159264" y="57"/>
                  </a:lnTo>
                  <a:lnTo>
                    <a:pt x="1209737" y="0"/>
                  </a:lnTo>
                  <a:lnTo>
                    <a:pt x="1260213" y="14"/>
                  </a:lnTo>
                  <a:lnTo>
                    <a:pt x="1310693" y="96"/>
                  </a:lnTo>
                  <a:lnTo>
                    <a:pt x="1361176" y="243"/>
                  </a:lnTo>
                  <a:lnTo>
                    <a:pt x="1411663" y="450"/>
                  </a:lnTo>
                  <a:lnTo>
                    <a:pt x="1462152" y="715"/>
                  </a:lnTo>
                  <a:lnTo>
                    <a:pt x="1512645" y="1033"/>
                  </a:lnTo>
                  <a:lnTo>
                    <a:pt x="1563140" y="1401"/>
                  </a:lnTo>
                  <a:lnTo>
                    <a:pt x="1613638" y="1815"/>
                  </a:lnTo>
                  <a:lnTo>
                    <a:pt x="1664137" y="2272"/>
                  </a:lnTo>
                  <a:lnTo>
                    <a:pt x="1714639" y="2767"/>
                  </a:lnTo>
                  <a:lnTo>
                    <a:pt x="1765143" y="3298"/>
                  </a:lnTo>
                  <a:lnTo>
                    <a:pt x="1815648" y="3860"/>
                  </a:lnTo>
                  <a:lnTo>
                    <a:pt x="1866154" y="4450"/>
                  </a:lnTo>
                  <a:lnTo>
                    <a:pt x="1916662" y="5065"/>
                  </a:lnTo>
                  <a:lnTo>
                    <a:pt x="1967170" y="5700"/>
                  </a:lnTo>
                  <a:lnTo>
                    <a:pt x="2017679" y="6352"/>
                  </a:lnTo>
                  <a:lnTo>
                    <a:pt x="2068188" y="7018"/>
                  </a:lnTo>
                  <a:lnTo>
                    <a:pt x="2118698" y="7693"/>
                  </a:lnTo>
                  <a:lnTo>
                    <a:pt x="2169208" y="8374"/>
                  </a:lnTo>
                  <a:lnTo>
                    <a:pt x="2219717" y="9057"/>
                  </a:lnTo>
                  <a:lnTo>
                    <a:pt x="2270226" y="9739"/>
                  </a:lnTo>
                  <a:lnTo>
                    <a:pt x="2320735" y="10416"/>
                  </a:lnTo>
                  <a:lnTo>
                    <a:pt x="2371242" y="11085"/>
                  </a:lnTo>
                  <a:lnTo>
                    <a:pt x="2421749" y="11741"/>
                  </a:lnTo>
                  <a:lnTo>
                    <a:pt x="2472254" y="12382"/>
                  </a:lnTo>
                  <a:lnTo>
                    <a:pt x="2522757" y="13003"/>
                  </a:lnTo>
                  <a:lnTo>
                    <a:pt x="2573259" y="13601"/>
                  </a:lnTo>
                  <a:lnTo>
                    <a:pt x="2623759" y="14172"/>
                  </a:lnTo>
                  <a:lnTo>
                    <a:pt x="2674256" y="14712"/>
                  </a:lnTo>
                  <a:lnTo>
                    <a:pt x="2724752" y="15218"/>
                  </a:lnTo>
                  <a:lnTo>
                    <a:pt x="2775244" y="15687"/>
                  </a:lnTo>
                  <a:lnTo>
                    <a:pt x="2825734" y="16114"/>
                  </a:lnTo>
                  <a:lnTo>
                    <a:pt x="2876220" y="16496"/>
                  </a:lnTo>
                  <a:lnTo>
                    <a:pt x="2926704" y="16829"/>
                  </a:lnTo>
                  <a:lnTo>
                    <a:pt x="2977184" y="17110"/>
                  </a:lnTo>
                  <a:lnTo>
                    <a:pt x="3027660" y="17335"/>
                  </a:lnTo>
                  <a:lnTo>
                    <a:pt x="3078132" y="17500"/>
                  </a:lnTo>
                  <a:lnTo>
                    <a:pt x="3128600" y="17601"/>
                  </a:lnTo>
                  <a:lnTo>
                    <a:pt x="3179064" y="17636"/>
                  </a:lnTo>
                </a:path>
              </a:pathLst>
            </a:custGeom>
            <a:ln w="952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" name="object 6"/>
            <p:cNvSpPr/>
            <p:nvPr/>
          </p:nvSpPr>
          <p:spPr>
            <a:xfrm>
              <a:off x="3159252" y="431291"/>
              <a:ext cx="3153410" cy="25400"/>
            </a:xfrm>
            <a:custGeom>
              <a:avLst/>
              <a:gdLst/>
              <a:ahLst/>
              <a:cxnLst/>
              <a:rect l="l" t="t" r="r" b="b"/>
              <a:pathLst>
                <a:path w="3153410" h="25400">
                  <a:moveTo>
                    <a:pt x="-4762" y="12651"/>
                  </a:moveTo>
                  <a:lnTo>
                    <a:pt x="3157918" y="12651"/>
                  </a:lnTo>
                </a:path>
              </a:pathLst>
            </a:custGeom>
            <a:ln w="34827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" name="object 7"/>
            <p:cNvSpPr/>
            <p:nvPr/>
          </p:nvSpPr>
          <p:spPr>
            <a:xfrm>
              <a:off x="3268980" y="427625"/>
              <a:ext cx="3177540" cy="29845"/>
            </a:xfrm>
            <a:custGeom>
              <a:avLst/>
              <a:gdLst/>
              <a:ahLst/>
              <a:cxnLst/>
              <a:rect l="l" t="t" r="r" b="b"/>
              <a:pathLst>
                <a:path w="3177540" h="29845">
                  <a:moveTo>
                    <a:pt x="0" y="29574"/>
                  </a:moveTo>
                  <a:lnTo>
                    <a:pt x="50302" y="26859"/>
                  </a:lnTo>
                  <a:lnTo>
                    <a:pt x="100613" y="24300"/>
                  </a:lnTo>
                  <a:lnTo>
                    <a:pt x="150932" y="21893"/>
                  </a:lnTo>
                  <a:lnTo>
                    <a:pt x="201260" y="19634"/>
                  </a:lnTo>
                  <a:lnTo>
                    <a:pt x="251596" y="17520"/>
                  </a:lnTo>
                  <a:lnTo>
                    <a:pt x="301939" y="15547"/>
                  </a:lnTo>
                  <a:lnTo>
                    <a:pt x="352290" y="13712"/>
                  </a:lnTo>
                  <a:lnTo>
                    <a:pt x="402649" y="12010"/>
                  </a:lnTo>
                  <a:lnTo>
                    <a:pt x="453014" y="10438"/>
                  </a:lnTo>
                  <a:lnTo>
                    <a:pt x="503387" y="8993"/>
                  </a:lnTo>
                  <a:lnTo>
                    <a:pt x="553766" y="7671"/>
                  </a:lnTo>
                  <a:lnTo>
                    <a:pt x="604151" y="6468"/>
                  </a:lnTo>
                  <a:lnTo>
                    <a:pt x="654543" y="5380"/>
                  </a:lnTo>
                  <a:lnTo>
                    <a:pt x="704941" y="4405"/>
                  </a:lnTo>
                  <a:lnTo>
                    <a:pt x="755345" y="3537"/>
                  </a:lnTo>
                  <a:lnTo>
                    <a:pt x="805755" y="2775"/>
                  </a:lnTo>
                  <a:lnTo>
                    <a:pt x="856170" y="2113"/>
                  </a:lnTo>
                  <a:lnTo>
                    <a:pt x="906591" y="1548"/>
                  </a:lnTo>
                  <a:lnTo>
                    <a:pt x="957016" y="1077"/>
                  </a:lnTo>
                  <a:lnTo>
                    <a:pt x="1007446" y="696"/>
                  </a:lnTo>
                  <a:lnTo>
                    <a:pt x="1057881" y="402"/>
                  </a:lnTo>
                  <a:lnTo>
                    <a:pt x="1108321" y="190"/>
                  </a:lnTo>
                  <a:lnTo>
                    <a:pt x="1158764" y="57"/>
                  </a:lnTo>
                  <a:lnTo>
                    <a:pt x="1209212" y="0"/>
                  </a:lnTo>
                  <a:lnTo>
                    <a:pt x="1259663" y="14"/>
                  </a:lnTo>
                  <a:lnTo>
                    <a:pt x="1310118" y="96"/>
                  </a:lnTo>
                  <a:lnTo>
                    <a:pt x="1360576" y="243"/>
                  </a:lnTo>
                  <a:lnTo>
                    <a:pt x="1411037" y="450"/>
                  </a:lnTo>
                  <a:lnTo>
                    <a:pt x="1461502" y="715"/>
                  </a:lnTo>
                  <a:lnTo>
                    <a:pt x="1511969" y="1033"/>
                  </a:lnTo>
                  <a:lnTo>
                    <a:pt x="1562438" y="1401"/>
                  </a:lnTo>
                  <a:lnTo>
                    <a:pt x="1612910" y="1815"/>
                  </a:lnTo>
                  <a:lnTo>
                    <a:pt x="1663384" y="2272"/>
                  </a:lnTo>
                  <a:lnTo>
                    <a:pt x="1713860" y="2767"/>
                  </a:lnTo>
                  <a:lnTo>
                    <a:pt x="1764338" y="3298"/>
                  </a:lnTo>
                  <a:lnTo>
                    <a:pt x="1814817" y="3860"/>
                  </a:lnTo>
                  <a:lnTo>
                    <a:pt x="1865297" y="4450"/>
                  </a:lnTo>
                  <a:lnTo>
                    <a:pt x="1915779" y="5065"/>
                  </a:lnTo>
                  <a:lnTo>
                    <a:pt x="1966261" y="5700"/>
                  </a:lnTo>
                  <a:lnTo>
                    <a:pt x="2016744" y="6352"/>
                  </a:lnTo>
                  <a:lnTo>
                    <a:pt x="2067227" y="7018"/>
                  </a:lnTo>
                  <a:lnTo>
                    <a:pt x="2117710" y="7693"/>
                  </a:lnTo>
                  <a:lnTo>
                    <a:pt x="2168194" y="8374"/>
                  </a:lnTo>
                  <a:lnTo>
                    <a:pt x="2218677" y="9057"/>
                  </a:lnTo>
                  <a:lnTo>
                    <a:pt x="2269160" y="9739"/>
                  </a:lnTo>
                  <a:lnTo>
                    <a:pt x="2319642" y="10416"/>
                  </a:lnTo>
                  <a:lnTo>
                    <a:pt x="2370124" y="11085"/>
                  </a:lnTo>
                  <a:lnTo>
                    <a:pt x="2420604" y="11741"/>
                  </a:lnTo>
                  <a:lnTo>
                    <a:pt x="2471083" y="12382"/>
                  </a:lnTo>
                  <a:lnTo>
                    <a:pt x="2521561" y="13003"/>
                  </a:lnTo>
                  <a:lnTo>
                    <a:pt x="2572036" y="13601"/>
                  </a:lnTo>
                  <a:lnTo>
                    <a:pt x="2622510" y="14172"/>
                  </a:lnTo>
                  <a:lnTo>
                    <a:pt x="2672982" y="14712"/>
                  </a:lnTo>
                  <a:lnTo>
                    <a:pt x="2723452" y="15218"/>
                  </a:lnTo>
                  <a:lnTo>
                    <a:pt x="2773919" y="15687"/>
                  </a:lnTo>
                  <a:lnTo>
                    <a:pt x="2824383" y="16114"/>
                  </a:lnTo>
                  <a:lnTo>
                    <a:pt x="2874845" y="16496"/>
                  </a:lnTo>
                  <a:lnTo>
                    <a:pt x="2925303" y="16829"/>
                  </a:lnTo>
                  <a:lnTo>
                    <a:pt x="2975758" y="17110"/>
                  </a:lnTo>
                  <a:lnTo>
                    <a:pt x="3026209" y="17335"/>
                  </a:lnTo>
                  <a:lnTo>
                    <a:pt x="3076657" y="17500"/>
                  </a:lnTo>
                  <a:lnTo>
                    <a:pt x="3127100" y="17601"/>
                  </a:lnTo>
                  <a:lnTo>
                    <a:pt x="3177540" y="17636"/>
                  </a:lnTo>
                </a:path>
              </a:pathLst>
            </a:custGeom>
            <a:ln w="952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36634" y="1017355"/>
            <a:ext cx="9462345" cy="5432792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524920" indent="-507987">
              <a:spcBef>
                <a:spcPts val="127"/>
              </a:spcBef>
              <a:buSzPct val="90000"/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Azure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Policy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can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help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you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control</a:t>
            </a:r>
            <a:r>
              <a:rPr sz="1333" spc="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or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" dirty="0">
                <a:solidFill>
                  <a:srgbClr val="006FC0"/>
                </a:solidFill>
                <a:latin typeface="Trebuchet MS"/>
                <a:cs typeface="Trebuchet MS"/>
              </a:rPr>
              <a:t>restrict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or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audit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your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resources.</a:t>
            </a:r>
            <a:endParaRPr sz="1333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006FC0"/>
              </a:buClr>
              <a:buFont typeface="Segoe UI Symbol"/>
              <a:buChar char="⮚"/>
            </a:pPr>
            <a:endParaRPr sz="1267">
              <a:latin typeface="Trebuchet MS"/>
              <a:cs typeface="Trebuchet MS"/>
            </a:endParaRPr>
          </a:p>
          <a:p>
            <a:pPr marL="524920" indent="-507987">
              <a:buSzPct val="90000"/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Enforce</a:t>
            </a:r>
            <a:r>
              <a:rPr sz="13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rules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on</a:t>
            </a:r>
            <a:r>
              <a:rPr sz="13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Azure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resources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configurations</a:t>
            </a:r>
            <a:r>
              <a:rPr sz="1333" spc="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to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make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sure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they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remain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compliant</a:t>
            </a:r>
            <a:r>
              <a:rPr sz="1333" spc="-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with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corporate</a:t>
            </a:r>
            <a:r>
              <a:rPr sz="1333" spc="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standards.</a:t>
            </a:r>
            <a:endParaRPr sz="1333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006FC0"/>
              </a:buClr>
              <a:buFont typeface="Segoe UI Symbol"/>
              <a:buChar char="⮚"/>
            </a:pPr>
            <a:endParaRPr sz="1267">
              <a:latin typeface="Trebuchet MS"/>
              <a:cs typeface="Trebuchet MS"/>
            </a:endParaRPr>
          </a:p>
          <a:p>
            <a:pPr marL="524920" indent="-507987">
              <a:buSzPct val="90000"/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spc="80" dirty="0">
                <a:solidFill>
                  <a:srgbClr val="006FC0"/>
                </a:solidFill>
                <a:latin typeface="Trebuchet MS"/>
                <a:cs typeface="Trebuchet MS"/>
              </a:rPr>
              <a:t>You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can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apply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individual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policy</a:t>
            </a:r>
            <a:r>
              <a:rPr sz="13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or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80" dirty="0">
                <a:solidFill>
                  <a:srgbClr val="006FC0"/>
                </a:solidFill>
                <a:latin typeface="Trebuchet MS"/>
                <a:cs typeface="Trebuchet MS"/>
              </a:rPr>
              <a:t>group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of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policy</a:t>
            </a:r>
            <a:r>
              <a:rPr sz="13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(initiatives).</a:t>
            </a:r>
            <a:endParaRPr sz="1333">
              <a:latin typeface="Trebuchet MS"/>
              <a:cs typeface="Trebuchet MS"/>
            </a:endParaRPr>
          </a:p>
          <a:p>
            <a:pPr>
              <a:spcBef>
                <a:spcPts val="60"/>
              </a:spcBef>
              <a:buClr>
                <a:srgbClr val="006FC0"/>
              </a:buClr>
              <a:buFont typeface="Segoe UI Symbol"/>
              <a:buChar char="⮚"/>
            </a:pPr>
            <a:endParaRPr sz="1200">
              <a:latin typeface="Trebuchet MS"/>
              <a:cs typeface="Trebuchet MS"/>
            </a:endParaRPr>
          </a:p>
          <a:p>
            <a:pPr marL="524920" indent="-507987">
              <a:spcBef>
                <a:spcPts val="7"/>
              </a:spcBef>
              <a:buSzPct val="90000"/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T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wo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i</a:t>
            </a:r>
            <a:r>
              <a:rPr sz="1333" spc="107" dirty="0">
                <a:solidFill>
                  <a:srgbClr val="006FC0"/>
                </a:solidFill>
                <a:latin typeface="Trebuchet MS"/>
                <a:cs typeface="Trebuchet MS"/>
              </a:rPr>
              <a:t>m</a:t>
            </a:r>
            <a:r>
              <a:rPr sz="1333" spc="93" dirty="0">
                <a:solidFill>
                  <a:srgbClr val="006FC0"/>
                </a:solidFill>
                <a:latin typeface="Trebuchet MS"/>
                <a:cs typeface="Trebuchet MS"/>
              </a:rPr>
              <a:t>p</a:t>
            </a:r>
            <a:r>
              <a:rPr sz="1333" spc="-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" dirty="0">
                <a:solidFill>
                  <a:srgbClr val="006FC0"/>
                </a:solidFill>
                <a:latin typeface="Trebuchet MS"/>
                <a:cs typeface="Trebuchet MS"/>
              </a:rPr>
              <a:t>t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s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k</a:t>
            </a:r>
            <a:r>
              <a:rPr sz="1333" spc="93" dirty="0">
                <a:solidFill>
                  <a:srgbClr val="006FC0"/>
                </a:solidFill>
                <a:latin typeface="Trebuchet MS"/>
                <a:cs typeface="Trebuchet MS"/>
              </a:rPr>
              <a:t>s</a:t>
            </a:r>
            <a:endParaRPr sz="1333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006FC0"/>
              </a:buClr>
              <a:buFont typeface="Segoe UI Symbol"/>
              <a:buChar char="⮚"/>
            </a:pPr>
            <a:endParaRPr sz="1267">
              <a:latin typeface="Trebuchet MS"/>
              <a:cs typeface="Trebuchet MS"/>
            </a:endParaRPr>
          </a:p>
          <a:p>
            <a:pPr marL="1134505" lvl="1" indent="-507987">
              <a:buSzPct val="90000"/>
              <a:buFont typeface="Segoe UI Symbol"/>
              <a:buChar char="⮚"/>
              <a:tabLst>
                <a:tab pos="1133658" algn="l"/>
                <a:tab pos="1134505" algn="l"/>
              </a:tabLst>
            </a:pP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Prevent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noncompliant</a:t>
            </a:r>
            <a:r>
              <a:rPr sz="1333" spc="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resources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from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being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created</a:t>
            </a:r>
            <a:endParaRPr sz="1333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buClr>
                <a:srgbClr val="006FC0"/>
              </a:buClr>
              <a:buFont typeface="Segoe UI Symbol"/>
              <a:buChar char="⮚"/>
            </a:pPr>
            <a:endParaRPr sz="1267">
              <a:latin typeface="Trebuchet MS"/>
              <a:cs typeface="Trebuchet MS"/>
            </a:endParaRPr>
          </a:p>
          <a:p>
            <a:pPr marL="1134505" lvl="1" indent="-507987">
              <a:buSzPct val="90000"/>
              <a:buFont typeface="Segoe UI Symbol"/>
              <a:buChar char="⮚"/>
              <a:tabLst>
                <a:tab pos="1133658" algn="l"/>
                <a:tab pos="1134505" algn="l"/>
              </a:tabLst>
            </a:pP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Highlights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existing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resources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that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aren't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compliant</a:t>
            </a:r>
            <a:r>
              <a:rPr sz="13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with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the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dirty="0">
                <a:solidFill>
                  <a:srgbClr val="006FC0"/>
                </a:solidFill>
                <a:latin typeface="Trebuchet MS"/>
                <a:cs typeface="Trebuchet MS"/>
              </a:rPr>
              <a:t>policies.</a:t>
            </a:r>
            <a:endParaRPr sz="1333">
              <a:latin typeface="Trebuchet MS"/>
              <a:cs typeface="Trebuchet MS"/>
            </a:endParaRPr>
          </a:p>
          <a:p>
            <a:pPr lvl="1">
              <a:spcBef>
                <a:spcPts val="67"/>
              </a:spcBef>
              <a:buClr>
                <a:srgbClr val="006FC0"/>
              </a:buClr>
              <a:buFont typeface="Segoe UI Symbol"/>
              <a:buChar char="⮚"/>
            </a:pPr>
            <a:endParaRPr sz="1200">
              <a:latin typeface="Trebuchet MS"/>
              <a:cs typeface="Trebuchet MS"/>
            </a:endParaRPr>
          </a:p>
          <a:p>
            <a:pPr marL="524920" indent="-507987">
              <a:buSzPct val="90000"/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Examples:</a:t>
            </a:r>
            <a:endParaRPr sz="1333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006FC0"/>
              </a:buClr>
              <a:buFont typeface="Segoe UI Symbol"/>
              <a:buChar char="⮚"/>
            </a:pPr>
            <a:endParaRPr sz="1267">
              <a:latin typeface="Trebuchet MS"/>
              <a:cs typeface="Trebuchet MS"/>
            </a:endParaRPr>
          </a:p>
          <a:p>
            <a:pPr marL="1134505" lvl="1" indent="-507987">
              <a:spcBef>
                <a:spcPts val="7"/>
              </a:spcBef>
              <a:buSzPct val="90000"/>
              <a:buFont typeface="Segoe UI Symbol"/>
              <a:buChar char="⮚"/>
              <a:tabLst>
                <a:tab pos="1133658" algn="l"/>
                <a:tab pos="1134505" algn="l"/>
              </a:tabLst>
            </a:pP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Allows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only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certain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47" dirty="0">
                <a:solidFill>
                  <a:srgbClr val="006FC0"/>
                </a:solidFill>
                <a:latin typeface="Trebuchet MS"/>
                <a:cs typeface="Trebuchet MS"/>
              </a:rPr>
              <a:t>SKU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size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for</a:t>
            </a:r>
            <a:r>
              <a:rPr sz="13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the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dirty="0">
                <a:solidFill>
                  <a:srgbClr val="006FC0"/>
                </a:solidFill>
                <a:latin typeface="Trebuchet MS"/>
                <a:cs typeface="Trebuchet MS"/>
              </a:rPr>
              <a:t>virtual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machines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80" dirty="0">
                <a:solidFill>
                  <a:srgbClr val="006FC0"/>
                </a:solidFill>
                <a:latin typeface="Trebuchet MS"/>
                <a:cs typeface="Trebuchet MS"/>
              </a:rPr>
              <a:t>(VMs)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to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be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provisioned.</a:t>
            </a:r>
            <a:endParaRPr sz="1333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buClr>
                <a:srgbClr val="006FC0"/>
              </a:buClr>
              <a:buFont typeface="Segoe UI Symbol"/>
              <a:buChar char="⮚"/>
            </a:pPr>
            <a:endParaRPr sz="1267">
              <a:latin typeface="Trebuchet MS"/>
              <a:cs typeface="Trebuchet MS"/>
            </a:endParaRPr>
          </a:p>
          <a:p>
            <a:pPr marL="1134505" lvl="1" indent="-507987">
              <a:buSzPct val="90000"/>
              <a:buFont typeface="Segoe UI Symbol"/>
              <a:buChar char="⮚"/>
              <a:tabLst>
                <a:tab pos="1133658" algn="l"/>
                <a:tab pos="1134505" algn="l"/>
              </a:tabLst>
            </a:pP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Mandatory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tags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to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be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created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" dirty="0">
                <a:solidFill>
                  <a:srgbClr val="006FC0"/>
                </a:solidFill>
                <a:latin typeface="Trebuchet MS"/>
                <a:cs typeface="Trebuchet MS"/>
              </a:rPr>
              <a:t>while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provisioning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resources</a:t>
            </a:r>
            <a:endParaRPr sz="1333">
              <a:latin typeface="Trebuchet MS"/>
              <a:cs typeface="Trebuchet MS"/>
            </a:endParaRPr>
          </a:p>
          <a:p>
            <a:pPr lvl="1">
              <a:spcBef>
                <a:spcPts val="60"/>
              </a:spcBef>
              <a:buClr>
                <a:srgbClr val="006FC0"/>
              </a:buClr>
              <a:buFont typeface="Segoe UI Symbol"/>
              <a:buChar char="⮚"/>
            </a:pPr>
            <a:endParaRPr sz="1200">
              <a:latin typeface="Trebuchet MS"/>
              <a:cs typeface="Trebuchet MS"/>
            </a:endParaRPr>
          </a:p>
          <a:p>
            <a:pPr marL="1134505" lvl="1" indent="-507987">
              <a:buSzPct val="90000"/>
              <a:buFont typeface="Segoe UI Symbol"/>
              <a:buChar char="⮚"/>
              <a:tabLst>
                <a:tab pos="1133658" algn="l"/>
                <a:tab pos="1134505" algn="l"/>
              </a:tabLst>
            </a:pPr>
            <a:r>
              <a:rPr sz="1333" spc="207" dirty="0">
                <a:solidFill>
                  <a:srgbClr val="006FC0"/>
                </a:solidFill>
                <a:latin typeface="Trebuchet MS"/>
                <a:cs typeface="Trebuchet MS"/>
              </a:rPr>
              <a:t>MFA</a:t>
            </a:r>
            <a:r>
              <a:rPr sz="13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should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be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enabled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on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accounts</a:t>
            </a:r>
            <a:r>
              <a:rPr sz="1333" spc="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with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dirty="0">
                <a:solidFill>
                  <a:srgbClr val="006FC0"/>
                </a:solidFill>
                <a:latin typeface="Trebuchet MS"/>
                <a:cs typeface="Trebuchet MS"/>
              </a:rPr>
              <a:t>write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permissions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on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your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subscription</a:t>
            </a:r>
            <a:endParaRPr sz="1333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buClr>
                <a:srgbClr val="006FC0"/>
              </a:buClr>
              <a:buFont typeface="Segoe UI Symbol"/>
              <a:buChar char="⮚"/>
            </a:pPr>
            <a:endParaRPr sz="1267">
              <a:latin typeface="Trebuchet MS"/>
              <a:cs typeface="Trebuchet MS"/>
            </a:endParaRPr>
          </a:p>
          <a:p>
            <a:pPr marL="524920" indent="-507987">
              <a:buSzPct val="90000"/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spc="93" dirty="0">
                <a:solidFill>
                  <a:srgbClr val="006FC0"/>
                </a:solidFill>
                <a:latin typeface="Trebuchet MS"/>
                <a:cs typeface="Trebuchet MS"/>
              </a:rPr>
              <a:t>Assign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policy</a:t>
            </a:r>
            <a:r>
              <a:rPr sz="13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within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specific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scope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(management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group,</a:t>
            </a:r>
            <a:r>
              <a:rPr sz="13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single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subscription,</a:t>
            </a:r>
            <a:r>
              <a:rPr sz="13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or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resource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group.)</a:t>
            </a:r>
            <a:endParaRPr sz="1333">
              <a:latin typeface="Trebuchet MS"/>
              <a:cs typeface="Trebuchet MS"/>
            </a:endParaRPr>
          </a:p>
          <a:p>
            <a:pPr>
              <a:spcBef>
                <a:spcPts val="7"/>
              </a:spcBef>
              <a:buClr>
                <a:srgbClr val="006FC0"/>
              </a:buClr>
              <a:buFont typeface="Segoe UI Symbol"/>
              <a:buChar char="⮚"/>
            </a:pPr>
            <a:endParaRPr sz="1267">
              <a:latin typeface="Trebuchet MS"/>
              <a:cs typeface="Trebuchet MS"/>
            </a:endParaRPr>
          </a:p>
          <a:p>
            <a:pPr marL="524920" indent="-507987">
              <a:buSzPct val="90000"/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Policy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assignments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are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inherited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by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all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child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resources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within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that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scope</a:t>
            </a:r>
            <a:endParaRPr sz="1333">
              <a:latin typeface="Trebuchet MS"/>
              <a:cs typeface="Trebuchet MS"/>
            </a:endParaRPr>
          </a:p>
          <a:p>
            <a:pPr>
              <a:spcBef>
                <a:spcPts val="60"/>
              </a:spcBef>
              <a:buClr>
                <a:srgbClr val="006FC0"/>
              </a:buClr>
              <a:buFont typeface="Segoe UI Symbol"/>
              <a:buChar char="⮚"/>
            </a:pPr>
            <a:endParaRPr sz="1200">
              <a:latin typeface="Trebuchet MS"/>
              <a:cs typeface="Trebuchet MS"/>
            </a:endParaRPr>
          </a:p>
          <a:p>
            <a:pPr marL="1134505" lvl="1" indent="-507987">
              <a:buSzPct val="90000"/>
              <a:buFont typeface="Segoe UI Symbol"/>
              <a:buChar char="⮚"/>
              <a:tabLst>
                <a:tab pos="1133658" algn="l"/>
                <a:tab pos="1134505" algn="l"/>
              </a:tabLst>
            </a:pPr>
            <a:r>
              <a:rPr sz="1333" spc="80" dirty="0">
                <a:solidFill>
                  <a:srgbClr val="006FC0"/>
                </a:solidFill>
                <a:latin typeface="Trebuchet MS"/>
                <a:cs typeface="Trebuchet MS"/>
              </a:rPr>
              <a:t>You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can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exclude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specific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child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resources</a:t>
            </a:r>
            <a:r>
              <a:rPr sz="13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you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need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to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be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exempt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from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the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policy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assignment</a:t>
            </a:r>
            <a:endParaRPr sz="1333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buClr>
                <a:srgbClr val="006FC0"/>
              </a:buClr>
              <a:buFont typeface="Segoe UI Symbol"/>
              <a:buChar char="⮚"/>
            </a:pPr>
            <a:endParaRPr sz="1267">
              <a:latin typeface="Trebuchet MS"/>
              <a:cs typeface="Trebuchet MS"/>
            </a:endParaRPr>
          </a:p>
          <a:p>
            <a:pPr marL="524920" indent="-507987">
              <a:spcBef>
                <a:spcPts val="7"/>
              </a:spcBef>
              <a:buSzPct val="90000"/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spc="80" dirty="0">
                <a:solidFill>
                  <a:srgbClr val="006FC0"/>
                </a:solidFill>
                <a:latin typeface="Trebuchet MS"/>
                <a:cs typeface="Trebuchet MS"/>
              </a:rPr>
              <a:t>You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can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review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the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noncompliant</a:t>
            </a: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policy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results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take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any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action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that's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needed.</a:t>
            </a:r>
            <a:endParaRPr sz="1333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07767" y="2841692"/>
            <a:ext cx="1517227" cy="16187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82E17-05E4-3494-2AC0-F3C6942883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46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70272"/>
            <a:r>
              <a:rPr lang="en-US" sz="3700" spc="-207"/>
              <a:t>Azure</a:t>
            </a:r>
            <a:r>
              <a:rPr lang="en-US" sz="3700" spc="-140"/>
              <a:t> </a:t>
            </a:r>
            <a:r>
              <a:rPr lang="en-US" sz="3700" spc="-240"/>
              <a:t>Blueprints</a:t>
            </a:r>
          </a:p>
          <a:p>
            <a:pPr marL="69424"/>
            <a:r>
              <a:rPr lang="en-US" sz="3700" spc="-93"/>
              <a:t>Enabling</a:t>
            </a:r>
            <a:r>
              <a:rPr lang="en-US" sz="3700" spc="-200"/>
              <a:t> </a:t>
            </a:r>
            <a:r>
              <a:rPr lang="en-US" sz="3700" spc="-127"/>
              <a:t>quick,</a:t>
            </a:r>
            <a:r>
              <a:rPr lang="en-US" sz="3700" spc="-140"/>
              <a:t> </a:t>
            </a:r>
            <a:r>
              <a:rPr lang="en-US" sz="3700" spc="-113"/>
              <a:t>repeatable</a:t>
            </a:r>
            <a:r>
              <a:rPr lang="en-US" sz="3700" spc="-160"/>
              <a:t> </a:t>
            </a:r>
            <a:r>
              <a:rPr lang="en-US" sz="3700" spc="-107"/>
              <a:t>creation</a:t>
            </a:r>
            <a:r>
              <a:rPr lang="en-US" sz="3700" spc="-173"/>
              <a:t> </a:t>
            </a:r>
            <a:r>
              <a:rPr lang="en-US" sz="3700" spc="-107"/>
              <a:t>of</a:t>
            </a:r>
            <a:r>
              <a:rPr lang="en-US" sz="3700" spc="-147"/>
              <a:t> </a:t>
            </a:r>
            <a:r>
              <a:rPr lang="en-US" sz="3700" spc="-133"/>
              <a:t>governed</a:t>
            </a:r>
            <a:r>
              <a:rPr lang="en-US" sz="3700" spc="-173"/>
              <a:t> </a:t>
            </a:r>
            <a:r>
              <a:rPr lang="en-US" sz="3700" spc="-140"/>
              <a:t>environments</a:t>
            </a:r>
            <a:endParaRPr lang="en-US" sz="37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2009" y="27103"/>
            <a:ext cx="2793152" cy="551498"/>
          </a:xfrm>
          <a:prstGeom prst="rect">
            <a:avLst/>
          </a:prstGeom>
        </p:spPr>
        <p:txBody>
          <a:bodyPr vert="horz" wrap="square" lIns="0" tIns="17780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40"/>
              </a:spcBef>
            </a:pPr>
            <a:r>
              <a:rPr sz="3467" spc="-367" dirty="0">
                <a:solidFill>
                  <a:srgbClr val="006FC0"/>
                </a:solidFill>
              </a:rPr>
              <a:t>Azure</a:t>
            </a:r>
            <a:r>
              <a:rPr sz="3467" spc="305" dirty="0">
                <a:solidFill>
                  <a:srgbClr val="006FC0"/>
                </a:solidFill>
              </a:rPr>
              <a:t> </a:t>
            </a:r>
            <a:r>
              <a:rPr sz="3467" spc="-407" dirty="0">
                <a:solidFill>
                  <a:srgbClr val="006FC0"/>
                </a:solidFill>
              </a:rPr>
              <a:t>Blueprints</a:t>
            </a:r>
            <a:endParaRPr sz="3467"/>
          </a:p>
        </p:txBody>
      </p:sp>
      <p:grpSp>
        <p:nvGrpSpPr>
          <p:cNvPr id="3" name="object 3"/>
          <p:cNvGrpSpPr/>
          <p:nvPr/>
        </p:nvGrpSpPr>
        <p:grpSpPr>
          <a:xfrm>
            <a:off x="3714242" y="563816"/>
            <a:ext cx="4887805" cy="72813"/>
            <a:chOff x="2785681" y="422862"/>
            <a:chExt cx="3665854" cy="54610"/>
          </a:xfrm>
        </p:grpSpPr>
        <p:sp>
          <p:nvSpPr>
            <p:cNvPr id="4" name="object 4"/>
            <p:cNvSpPr/>
            <p:nvPr/>
          </p:nvSpPr>
          <p:spPr>
            <a:xfrm>
              <a:off x="3215640" y="431291"/>
              <a:ext cx="3153410" cy="25400"/>
            </a:xfrm>
            <a:custGeom>
              <a:avLst/>
              <a:gdLst/>
              <a:ahLst/>
              <a:cxnLst/>
              <a:rect l="l" t="t" r="r" b="b"/>
              <a:pathLst>
                <a:path w="3153410" h="25400">
                  <a:moveTo>
                    <a:pt x="-4762" y="12651"/>
                  </a:moveTo>
                  <a:lnTo>
                    <a:pt x="3157918" y="12651"/>
                  </a:lnTo>
                </a:path>
              </a:pathLst>
            </a:custGeom>
            <a:ln w="34827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" name="object 5"/>
            <p:cNvSpPr/>
            <p:nvPr/>
          </p:nvSpPr>
          <p:spPr>
            <a:xfrm>
              <a:off x="2790444" y="442865"/>
              <a:ext cx="3179445" cy="29845"/>
            </a:xfrm>
            <a:custGeom>
              <a:avLst/>
              <a:gdLst/>
              <a:ahLst/>
              <a:cxnLst/>
              <a:rect l="l" t="t" r="r" b="b"/>
              <a:pathLst>
                <a:path w="3179445" h="29845">
                  <a:moveTo>
                    <a:pt x="0" y="29574"/>
                  </a:moveTo>
                  <a:lnTo>
                    <a:pt x="50320" y="26859"/>
                  </a:lnTo>
                  <a:lnTo>
                    <a:pt x="100650" y="24300"/>
                  </a:lnTo>
                  <a:lnTo>
                    <a:pt x="150989" y="21893"/>
                  </a:lnTo>
                  <a:lnTo>
                    <a:pt x="201336" y="19634"/>
                  </a:lnTo>
                  <a:lnTo>
                    <a:pt x="251691" y="17520"/>
                  </a:lnTo>
                  <a:lnTo>
                    <a:pt x="302055" y="15547"/>
                  </a:lnTo>
                  <a:lnTo>
                    <a:pt x="352426" y="13712"/>
                  </a:lnTo>
                  <a:lnTo>
                    <a:pt x="402805" y="12010"/>
                  </a:lnTo>
                  <a:lnTo>
                    <a:pt x="453192" y="10438"/>
                  </a:lnTo>
                  <a:lnTo>
                    <a:pt x="503586" y="8993"/>
                  </a:lnTo>
                  <a:lnTo>
                    <a:pt x="553986" y="7671"/>
                  </a:lnTo>
                  <a:lnTo>
                    <a:pt x="604394" y="6468"/>
                  </a:lnTo>
                  <a:lnTo>
                    <a:pt x="654808" y="5380"/>
                  </a:lnTo>
                  <a:lnTo>
                    <a:pt x="705229" y="4405"/>
                  </a:lnTo>
                  <a:lnTo>
                    <a:pt x="755656" y="3537"/>
                  </a:lnTo>
                  <a:lnTo>
                    <a:pt x="806088" y="2775"/>
                  </a:lnTo>
                  <a:lnTo>
                    <a:pt x="856527" y="2113"/>
                  </a:lnTo>
                  <a:lnTo>
                    <a:pt x="906971" y="1548"/>
                  </a:lnTo>
                  <a:lnTo>
                    <a:pt x="957420" y="1077"/>
                  </a:lnTo>
                  <a:lnTo>
                    <a:pt x="1007874" y="696"/>
                  </a:lnTo>
                  <a:lnTo>
                    <a:pt x="1058333" y="402"/>
                  </a:lnTo>
                  <a:lnTo>
                    <a:pt x="1108796" y="190"/>
                  </a:lnTo>
                  <a:lnTo>
                    <a:pt x="1159264" y="57"/>
                  </a:lnTo>
                  <a:lnTo>
                    <a:pt x="1209737" y="0"/>
                  </a:lnTo>
                  <a:lnTo>
                    <a:pt x="1260213" y="14"/>
                  </a:lnTo>
                  <a:lnTo>
                    <a:pt x="1310693" y="96"/>
                  </a:lnTo>
                  <a:lnTo>
                    <a:pt x="1361176" y="243"/>
                  </a:lnTo>
                  <a:lnTo>
                    <a:pt x="1411663" y="450"/>
                  </a:lnTo>
                  <a:lnTo>
                    <a:pt x="1462152" y="715"/>
                  </a:lnTo>
                  <a:lnTo>
                    <a:pt x="1512645" y="1033"/>
                  </a:lnTo>
                  <a:lnTo>
                    <a:pt x="1563140" y="1401"/>
                  </a:lnTo>
                  <a:lnTo>
                    <a:pt x="1613638" y="1815"/>
                  </a:lnTo>
                  <a:lnTo>
                    <a:pt x="1664137" y="2272"/>
                  </a:lnTo>
                  <a:lnTo>
                    <a:pt x="1714639" y="2767"/>
                  </a:lnTo>
                  <a:lnTo>
                    <a:pt x="1765143" y="3298"/>
                  </a:lnTo>
                  <a:lnTo>
                    <a:pt x="1815648" y="3860"/>
                  </a:lnTo>
                  <a:lnTo>
                    <a:pt x="1866154" y="4450"/>
                  </a:lnTo>
                  <a:lnTo>
                    <a:pt x="1916662" y="5065"/>
                  </a:lnTo>
                  <a:lnTo>
                    <a:pt x="1967170" y="5700"/>
                  </a:lnTo>
                  <a:lnTo>
                    <a:pt x="2017679" y="6352"/>
                  </a:lnTo>
                  <a:lnTo>
                    <a:pt x="2068188" y="7018"/>
                  </a:lnTo>
                  <a:lnTo>
                    <a:pt x="2118698" y="7693"/>
                  </a:lnTo>
                  <a:lnTo>
                    <a:pt x="2169208" y="8374"/>
                  </a:lnTo>
                  <a:lnTo>
                    <a:pt x="2219717" y="9057"/>
                  </a:lnTo>
                  <a:lnTo>
                    <a:pt x="2270226" y="9739"/>
                  </a:lnTo>
                  <a:lnTo>
                    <a:pt x="2320735" y="10416"/>
                  </a:lnTo>
                  <a:lnTo>
                    <a:pt x="2371242" y="11085"/>
                  </a:lnTo>
                  <a:lnTo>
                    <a:pt x="2421749" y="11741"/>
                  </a:lnTo>
                  <a:lnTo>
                    <a:pt x="2472254" y="12382"/>
                  </a:lnTo>
                  <a:lnTo>
                    <a:pt x="2522757" y="13003"/>
                  </a:lnTo>
                  <a:lnTo>
                    <a:pt x="2573259" y="13601"/>
                  </a:lnTo>
                  <a:lnTo>
                    <a:pt x="2623759" y="14172"/>
                  </a:lnTo>
                  <a:lnTo>
                    <a:pt x="2674256" y="14712"/>
                  </a:lnTo>
                  <a:lnTo>
                    <a:pt x="2724752" y="15218"/>
                  </a:lnTo>
                  <a:lnTo>
                    <a:pt x="2775244" y="15687"/>
                  </a:lnTo>
                  <a:lnTo>
                    <a:pt x="2825734" y="16114"/>
                  </a:lnTo>
                  <a:lnTo>
                    <a:pt x="2876220" y="16496"/>
                  </a:lnTo>
                  <a:lnTo>
                    <a:pt x="2926704" y="16829"/>
                  </a:lnTo>
                  <a:lnTo>
                    <a:pt x="2977184" y="17110"/>
                  </a:lnTo>
                  <a:lnTo>
                    <a:pt x="3027660" y="17335"/>
                  </a:lnTo>
                  <a:lnTo>
                    <a:pt x="3078132" y="17500"/>
                  </a:lnTo>
                  <a:lnTo>
                    <a:pt x="3128600" y="17601"/>
                  </a:lnTo>
                  <a:lnTo>
                    <a:pt x="3179064" y="17636"/>
                  </a:lnTo>
                </a:path>
              </a:pathLst>
            </a:custGeom>
            <a:ln w="952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" name="object 6"/>
            <p:cNvSpPr/>
            <p:nvPr/>
          </p:nvSpPr>
          <p:spPr>
            <a:xfrm>
              <a:off x="3159252" y="431291"/>
              <a:ext cx="3153410" cy="25400"/>
            </a:xfrm>
            <a:custGeom>
              <a:avLst/>
              <a:gdLst/>
              <a:ahLst/>
              <a:cxnLst/>
              <a:rect l="l" t="t" r="r" b="b"/>
              <a:pathLst>
                <a:path w="3153410" h="25400">
                  <a:moveTo>
                    <a:pt x="-4762" y="12651"/>
                  </a:moveTo>
                  <a:lnTo>
                    <a:pt x="3157918" y="12651"/>
                  </a:lnTo>
                </a:path>
              </a:pathLst>
            </a:custGeom>
            <a:ln w="34827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" name="object 7"/>
            <p:cNvSpPr/>
            <p:nvPr/>
          </p:nvSpPr>
          <p:spPr>
            <a:xfrm>
              <a:off x="3268980" y="427625"/>
              <a:ext cx="3177540" cy="29845"/>
            </a:xfrm>
            <a:custGeom>
              <a:avLst/>
              <a:gdLst/>
              <a:ahLst/>
              <a:cxnLst/>
              <a:rect l="l" t="t" r="r" b="b"/>
              <a:pathLst>
                <a:path w="3177540" h="29845">
                  <a:moveTo>
                    <a:pt x="0" y="29574"/>
                  </a:moveTo>
                  <a:lnTo>
                    <a:pt x="50302" y="26859"/>
                  </a:lnTo>
                  <a:lnTo>
                    <a:pt x="100613" y="24300"/>
                  </a:lnTo>
                  <a:lnTo>
                    <a:pt x="150932" y="21893"/>
                  </a:lnTo>
                  <a:lnTo>
                    <a:pt x="201260" y="19634"/>
                  </a:lnTo>
                  <a:lnTo>
                    <a:pt x="251596" y="17520"/>
                  </a:lnTo>
                  <a:lnTo>
                    <a:pt x="301939" y="15547"/>
                  </a:lnTo>
                  <a:lnTo>
                    <a:pt x="352290" y="13712"/>
                  </a:lnTo>
                  <a:lnTo>
                    <a:pt x="402649" y="12010"/>
                  </a:lnTo>
                  <a:lnTo>
                    <a:pt x="453014" y="10438"/>
                  </a:lnTo>
                  <a:lnTo>
                    <a:pt x="503387" y="8993"/>
                  </a:lnTo>
                  <a:lnTo>
                    <a:pt x="553766" y="7671"/>
                  </a:lnTo>
                  <a:lnTo>
                    <a:pt x="604151" y="6468"/>
                  </a:lnTo>
                  <a:lnTo>
                    <a:pt x="654543" y="5380"/>
                  </a:lnTo>
                  <a:lnTo>
                    <a:pt x="704941" y="4405"/>
                  </a:lnTo>
                  <a:lnTo>
                    <a:pt x="755345" y="3537"/>
                  </a:lnTo>
                  <a:lnTo>
                    <a:pt x="805755" y="2775"/>
                  </a:lnTo>
                  <a:lnTo>
                    <a:pt x="856170" y="2113"/>
                  </a:lnTo>
                  <a:lnTo>
                    <a:pt x="906591" y="1548"/>
                  </a:lnTo>
                  <a:lnTo>
                    <a:pt x="957016" y="1077"/>
                  </a:lnTo>
                  <a:lnTo>
                    <a:pt x="1007446" y="696"/>
                  </a:lnTo>
                  <a:lnTo>
                    <a:pt x="1057881" y="402"/>
                  </a:lnTo>
                  <a:lnTo>
                    <a:pt x="1108321" y="190"/>
                  </a:lnTo>
                  <a:lnTo>
                    <a:pt x="1158764" y="57"/>
                  </a:lnTo>
                  <a:lnTo>
                    <a:pt x="1209212" y="0"/>
                  </a:lnTo>
                  <a:lnTo>
                    <a:pt x="1259663" y="14"/>
                  </a:lnTo>
                  <a:lnTo>
                    <a:pt x="1310118" y="96"/>
                  </a:lnTo>
                  <a:lnTo>
                    <a:pt x="1360576" y="243"/>
                  </a:lnTo>
                  <a:lnTo>
                    <a:pt x="1411037" y="450"/>
                  </a:lnTo>
                  <a:lnTo>
                    <a:pt x="1461502" y="715"/>
                  </a:lnTo>
                  <a:lnTo>
                    <a:pt x="1511969" y="1033"/>
                  </a:lnTo>
                  <a:lnTo>
                    <a:pt x="1562438" y="1401"/>
                  </a:lnTo>
                  <a:lnTo>
                    <a:pt x="1612910" y="1815"/>
                  </a:lnTo>
                  <a:lnTo>
                    <a:pt x="1663384" y="2272"/>
                  </a:lnTo>
                  <a:lnTo>
                    <a:pt x="1713860" y="2767"/>
                  </a:lnTo>
                  <a:lnTo>
                    <a:pt x="1764338" y="3298"/>
                  </a:lnTo>
                  <a:lnTo>
                    <a:pt x="1814817" y="3860"/>
                  </a:lnTo>
                  <a:lnTo>
                    <a:pt x="1865297" y="4450"/>
                  </a:lnTo>
                  <a:lnTo>
                    <a:pt x="1915779" y="5065"/>
                  </a:lnTo>
                  <a:lnTo>
                    <a:pt x="1966261" y="5700"/>
                  </a:lnTo>
                  <a:lnTo>
                    <a:pt x="2016744" y="6352"/>
                  </a:lnTo>
                  <a:lnTo>
                    <a:pt x="2067227" y="7018"/>
                  </a:lnTo>
                  <a:lnTo>
                    <a:pt x="2117710" y="7693"/>
                  </a:lnTo>
                  <a:lnTo>
                    <a:pt x="2168194" y="8374"/>
                  </a:lnTo>
                  <a:lnTo>
                    <a:pt x="2218677" y="9057"/>
                  </a:lnTo>
                  <a:lnTo>
                    <a:pt x="2269160" y="9739"/>
                  </a:lnTo>
                  <a:lnTo>
                    <a:pt x="2319642" y="10416"/>
                  </a:lnTo>
                  <a:lnTo>
                    <a:pt x="2370124" y="11085"/>
                  </a:lnTo>
                  <a:lnTo>
                    <a:pt x="2420604" y="11741"/>
                  </a:lnTo>
                  <a:lnTo>
                    <a:pt x="2471083" y="12382"/>
                  </a:lnTo>
                  <a:lnTo>
                    <a:pt x="2521561" y="13003"/>
                  </a:lnTo>
                  <a:lnTo>
                    <a:pt x="2572036" y="13601"/>
                  </a:lnTo>
                  <a:lnTo>
                    <a:pt x="2622510" y="14172"/>
                  </a:lnTo>
                  <a:lnTo>
                    <a:pt x="2672982" y="14712"/>
                  </a:lnTo>
                  <a:lnTo>
                    <a:pt x="2723452" y="15218"/>
                  </a:lnTo>
                  <a:lnTo>
                    <a:pt x="2773919" y="15687"/>
                  </a:lnTo>
                  <a:lnTo>
                    <a:pt x="2824383" y="16114"/>
                  </a:lnTo>
                  <a:lnTo>
                    <a:pt x="2874845" y="16496"/>
                  </a:lnTo>
                  <a:lnTo>
                    <a:pt x="2925303" y="16829"/>
                  </a:lnTo>
                  <a:lnTo>
                    <a:pt x="2975758" y="17110"/>
                  </a:lnTo>
                  <a:lnTo>
                    <a:pt x="3026209" y="17335"/>
                  </a:lnTo>
                  <a:lnTo>
                    <a:pt x="3076657" y="17500"/>
                  </a:lnTo>
                  <a:lnTo>
                    <a:pt x="3127100" y="17601"/>
                  </a:lnTo>
                  <a:lnTo>
                    <a:pt x="3177540" y="17636"/>
                  </a:lnTo>
                </a:path>
              </a:pathLst>
            </a:custGeom>
            <a:ln w="952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228427" y="4984614"/>
            <a:ext cx="7559040" cy="276208"/>
          </a:xfrm>
          <a:prstGeom prst="rect">
            <a:avLst/>
          </a:prstGeom>
        </p:spPr>
        <p:txBody>
          <a:bodyPr vert="horz" wrap="square" lIns="0" tIns="19473" rIns="0" bIns="0" rtlCol="0">
            <a:spAutoFit/>
          </a:bodyPr>
          <a:lstStyle/>
          <a:p>
            <a:pPr marL="16933">
              <a:spcBef>
                <a:spcPts val="153"/>
              </a:spcBef>
            </a:pPr>
            <a:r>
              <a:rPr sz="1667" i="1" spc="173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667" i="1" spc="-8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667" i="1" spc="-20" dirty="0">
                <a:solidFill>
                  <a:srgbClr val="006FC0"/>
                </a:solidFill>
                <a:latin typeface="Trebuchet MS"/>
                <a:cs typeface="Trebuchet MS"/>
              </a:rPr>
              <a:t>blueprint</a:t>
            </a:r>
            <a:r>
              <a:rPr sz="1667" i="1" spc="-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667" i="1" spc="-13" dirty="0">
                <a:solidFill>
                  <a:srgbClr val="006FC0"/>
                </a:solidFill>
                <a:latin typeface="Trebuchet MS"/>
                <a:cs typeface="Trebuchet MS"/>
              </a:rPr>
              <a:t>is</a:t>
            </a:r>
            <a:r>
              <a:rPr sz="1667" i="1" spc="-8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667" i="1" spc="20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667" i="1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667" i="1" dirty="0">
                <a:solidFill>
                  <a:srgbClr val="006FC0"/>
                </a:solidFill>
                <a:latin typeface="Trebuchet MS"/>
                <a:cs typeface="Trebuchet MS"/>
              </a:rPr>
              <a:t>set</a:t>
            </a:r>
            <a:r>
              <a:rPr sz="1667" i="1" spc="-10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667" i="1" spc="7" dirty="0">
                <a:solidFill>
                  <a:srgbClr val="006FC0"/>
                </a:solidFill>
                <a:latin typeface="Trebuchet MS"/>
                <a:cs typeface="Trebuchet MS"/>
              </a:rPr>
              <a:t>of</a:t>
            </a:r>
            <a:r>
              <a:rPr sz="1667" i="1" spc="-8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667" i="1" spc="-13" dirty="0">
                <a:solidFill>
                  <a:srgbClr val="006FC0"/>
                </a:solidFill>
                <a:latin typeface="Trebuchet MS"/>
                <a:cs typeface="Trebuchet MS"/>
              </a:rPr>
              <a:t>instructions,</a:t>
            </a:r>
            <a:r>
              <a:rPr sz="1667" i="1" spc="-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667" i="1" spc="20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667" i="1" spc="-8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667" i="1" spc="-40" dirty="0">
                <a:solidFill>
                  <a:srgbClr val="006FC0"/>
                </a:solidFill>
                <a:latin typeface="Trebuchet MS"/>
                <a:cs typeface="Trebuchet MS"/>
              </a:rPr>
              <a:t>pattern,</a:t>
            </a:r>
            <a:r>
              <a:rPr sz="1667" i="1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667" i="1" spc="-7" dirty="0">
                <a:solidFill>
                  <a:srgbClr val="006FC0"/>
                </a:solidFill>
                <a:latin typeface="Trebuchet MS"/>
                <a:cs typeface="Trebuchet MS"/>
              </a:rPr>
              <a:t>or</a:t>
            </a:r>
            <a:r>
              <a:rPr sz="1667" i="1" spc="-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667" i="1" spc="20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667" i="1" spc="-9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667" i="1" spc="47" dirty="0">
                <a:solidFill>
                  <a:srgbClr val="006FC0"/>
                </a:solidFill>
                <a:latin typeface="Trebuchet MS"/>
                <a:cs typeface="Trebuchet MS"/>
              </a:rPr>
              <a:t>design</a:t>
            </a:r>
            <a:r>
              <a:rPr sz="1667" i="1" spc="-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667" i="1" spc="-27" dirty="0">
                <a:solidFill>
                  <a:srgbClr val="006FC0"/>
                </a:solidFill>
                <a:latin typeface="Trebuchet MS"/>
                <a:cs typeface="Trebuchet MS"/>
              </a:rPr>
              <a:t>for</a:t>
            </a:r>
            <a:r>
              <a:rPr sz="1667" i="1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667" i="1" spc="7" dirty="0">
                <a:solidFill>
                  <a:srgbClr val="006FC0"/>
                </a:solidFill>
                <a:latin typeface="Trebuchet MS"/>
                <a:cs typeface="Trebuchet MS"/>
              </a:rPr>
              <a:t>creating</a:t>
            </a:r>
            <a:r>
              <a:rPr sz="1667" i="1" spc="-8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667" i="1" dirty="0">
                <a:solidFill>
                  <a:srgbClr val="006FC0"/>
                </a:solidFill>
                <a:latin typeface="Trebuchet MS"/>
                <a:cs typeface="Trebuchet MS"/>
              </a:rPr>
              <a:t>anything.</a:t>
            </a:r>
            <a:endParaRPr sz="1667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69882" y="2307069"/>
            <a:ext cx="672949" cy="858003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4276682" y="977392"/>
            <a:ext cx="2963333" cy="2990427"/>
            <a:chOff x="3207511" y="733044"/>
            <a:chExt cx="2222500" cy="224282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0" y="733044"/>
              <a:ext cx="858012" cy="171754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207512" y="1162811"/>
              <a:ext cx="1376045" cy="1812925"/>
            </a:xfrm>
            <a:custGeom>
              <a:avLst/>
              <a:gdLst/>
              <a:ahLst/>
              <a:cxnLst/>
              <a:rect l="l" t="t" r="r" b="b"/>
              <a:pathLst>
                <a:path w="1376045" h="1812925">
                  <a:moveTo>
                    <a:pt x="1375791" y="1812544"/>
                  </a:moveTo>
                  <a:lnTo>
                    <a:pt x="1358722" y="1782445"/>
                  </a:lnTo>
                  <a:lnTo>
                    <a:pt x="1333754" y="1738376"/>
                  </a:lnTo>
                  <a:lnTo>
                    <a:pt x="1316062" y="1764804"/>
                  </a:lnTo>
                  <a:lnTo>
                    <a:pt x="23050" y="896912"/>
                  </a:lnTo>
                  <a:lnTo>
                    <a:pt x="1287792" y="866203"/>
                  </a:lnTo>
                  <a:lnTo>
                    <a:pt x="1288542" y="897890"/>
                  </a:lnTo>
                  <a:lnTo>
                    <a:pt x="1363853" y="858012"/>
                  </a:lnTo>
                  <a:lnTo>
                    <a:pt x="1353566" y="853186"/>
                  </a:lnTo>
                  <a:lnTo>
                    <a:pt x="1286764" y="821817"/>
                  </a:lnTo>
                  <a:lnTo>
                    <a:pt x="1287500" y="853503"/>
                  </a:lnTo>
                  <a:lnTo>
                    <a:pt x="26631" y="884123"/>
                  </a:lnTo>
                  <a:lnTo>
                    <a:pt x="1303616" y="47066"/>
                  </a:lnTo>
                  <a:lnTo>
                    <a:pt x="1321054" y="73660"/>
                  </a:lnTo>
                  <a:lnTo>
                    <a:pt x="1346733" y="29464"/>
                  </a:lnTo>
                  <a:lnTo>
                    <a:pt x="1363853" y="0"/>
                  </a:lnTo>
                  <a:lnTo>
                    <a:pt x="1279271" y="9906"/>
                  </a:lnTo>
                  <a:lnTo>
                    <a:pt x="1296631" y="36410"/>
                  </a:lnTo>
                  <a:lnTo>
                    <a:pt x="127" y="886460"/>
                  </a:lnTo>
                  <a:lnTo>
                    <a:pt x="3479" y="891641"/>
                  </a:lnTo>
                  <a:lnTo>
                    <a:pt x="0" y="896874"/>
                  </a:lnTo>
                  <a:lnTo>
                    <a:pt x="1308989" y="1775383"/>
                  </a:lnTo>
                  <a:lnTo>
                    <a:pt x="1291336" y="1801749"/>
                  </a:lnTo>
                  <a:lnTo>
                    <a:pt x="1375791" y="1812544"/>
                  </a:lnTo>
                  <a:close/>
                </a:path>
              </a:pathLst>
            </a:custGeom>
            <a:solidFill>
              <a:srgbClr val="00829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44730" y="3536180"/>
            <a:ext cx="672949" cy="85648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3221227" y="3305049"/>
            <a:ext cx="883920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b="1" spc="-7" dirty="0">
                <a:solidFill>
                  <a:srgbClr val="3B4053"/>
                </a:solidFill>
                <a:latin typeface="Calibri"/>
                <a:cs typeface="Calibri"/>
              </a:rPr>
              <a:t>Chair</a:t>
            </a:r>
            <a:r>
              <a:rPr sz="1067" b="1" spc="-40" dirty="0">
                <a:solidFill>
                  <a:srgbClr val="3B4053"/>
                </a:solidFill>
                <a:latin typeface="Calibri"/>
                <a:cs typeface="Calibri"/>
              </a:rPr>
              <a:t> </a:t>
            </a:r>
            <a:r>
              <a:rPr sz="1067" b="1" spc="-7" dirty="0">
                <a:solidFill>
                  <a:srgbClr val="3B4053"/>
                </a:solidFill>
                <a:latin typeface="Calibri"/>
                <a:cs typeface="Calibri"/>
              </a:rPr>
              <a:t>Blueprint</a:t>
            </a:r>
            <a:endParaRPr sz="1067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2009" y="27103"/>
            <a:ext cx="2793152" cy="551498"/>
          </a:xfrm>
          <a:prstGeom prst="rect">
            <a:avLst/>
          </a:prstGeom>
        </p:spPr>
        <p:txBody>
          <a:bodyPr vert="horz" wrap="square" lIns="0" tIns="17780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40"/>
              </a:spcBef>
            </a:pPr>
            <a:r>
              <a:rPr sz="3467" spc="-367" dirty="0">
                <a:solidFill>
                  <a:srgbClr val="006FC0"/>
                </a:solidFill>
              </a:rPr>
              <a:t>Azure</a:t>
            </a:r>
            <a:r>
              <a:rPr sz="3467" spc="305" dirty="0">
                <a:solidFill>
                  <a:srgbClr val="006FC0"/>
                </a:solidFill>
              </a:rPr>
              <a:t> </a:t>
            </a:r>
            <a:r>
              <a:rPr sz="3467" spc="-407" dirty="0">
                <a:solidFill>
                  <a:srgbClr val="006FC0"/>
                </a:solidFill>
              </a:rPr>
              <a:t>Blueprints</a:t>
            </a:r>
            <a:endParaRPr sz="3467"/>
          </a:p>
        </p:txBody>
      </p:sp>
      <p:grpSp>
        <p:nvGrpSpPr>
          <p:cNvPr id="3" name="object 3"/>
          <p:cNvGrpSpPr/>
          <p:nvPr/>
        </p:nvGrpSpPr>
        <p:grpSpPr>
          <a:xfrm>
            <a:off x="3714242" y="563816"/>
            <a:ext cx="4887805" cy="72813"/>
            <a:chOff x="2785681" y="422862"/>
            <a:chExt cx="3665854" cy="54610"/>
          </a:xfrm>
        </p:grpSpPr>
        <p:sp>
          <p:nvSpPr>
            <p:cNvPr id="4" name="object 4"/>
            <p:cNvSpPr/>
            <p:nvPr/>
          </p:nvSpPr>
          <p:spPr>
            <a:xfrm>
              <a:off x="3215640" y="431291"/>
              <a:ext cx="3153410" cy="25400"/>
            </a:xfrm>
            <a:custGeom>
              <a:avLst/>
              <a:gdLst/>
              <a:ahLst/>
              <a:cxnLst/>
              <a:rect l="l" t="t" r="r" b="b"/>
              <a:pathLst>
                <a:path w="3153410" h="25400">
                  <a:moveTo>
                    <a:pt x="-4762" y="12651"/>
                  </a:moveTo>
                  <a:lnTo>
                    <a:pt x="3157918" y="12651"/>
                  </a:lnTo>
                </a:path>
              </a:pathLst>
            </a:custGeom>
            <a:ln w="34827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" name="object 5"/>
            <p:cNvSpPr/>
            <p:nvPr/>
          </p:nvSpPr>
          <p:spPr>
            <a:xfrm>
              <a:off x="2790444" y="442865"/>
              <a:ext cx="3179445" cy="29845"/>
            </a:xfrm>
            <a:custGeom>
              <a:avLst/>
              <a:gdLst/>
              <a:ahLst/>
              <a:cxnLst/>
              <a:rect l="l" t="t" r="r" b="b"/>
              <a:pathLst>
                <a:path w="3179445" h="29845">
                  <a:moveTo>
                    <a:pt x="0" y="29574"/>
                  </a:moveTo>
                  <a:lnTo>
                    <a:pt x="50320" y="26859"/>
                  </a:lnTo>
                  <a:lnTo>
                    <a:pt x="100650" y="24300"/>
                  </a:lnTo>
                  <a:lnTo>
                    <a:pt x="150989" y="21893"/>
                  </a:lnTo>
                  <a:lnTo>
                    <a:pt x="201336" y="19634"/>
                  </a:lnTo>
                  <a:lnTo>
                    <a:pt x="251691" y="17520"/>
                  </a:lnTo>
                  <a:lnTo>
                    <a:pt x="302055" y="15547"/>
                  </a:lnTo>
                  <a:lnTo>
                    <a:pt x="352426" y="13712"/>
                  </a:lnTo>
                  <a:lnTo>
                    <a:pt x="402805" y="12010"/>
                  </a:lnTo>
                  <a:lnTo>
                    <a:pt x="453192" y="10438"/>
                  </a:lnTo>
                  <a:lnTo>
                    <a:pt x="503586" y="8993"/>
                  </a:lnTo>
                  <a:lnTo>
                    <a:pt x="553986" y="7671"/>
                  </a:lnTo>
                  <a:lnTo>
                    <a:pt x="604394" y="6468"/>
                  </a:lnTo>
                  <a:lnTo>
                    <a:pt x="654808" y="5380"/>
                  </a:lnTo>
                  <a:lnTo>
                    <a:pt x="705229" y="4405"/>
                  </a:lnTo>
                  <a:lnTo>
                    <a:pt x="755656" y="3537"/>
                  </a:lnTo>
                  <a:lnTo>
                    <a:pt x="806088" y="2775"/>
                  </a:lnTo>
                  <a:lnTo>
                    <a:pt x="856527" y="2113"/>
                  </a:lnTo>
                  <a:lnTo>
                    <a:pt x="906971" y="1548"/>
                  </a:lnTo>
                  <a:lnTo>
                    <a:pt x="957420" y="1077"/>
                  </a:lnTo>
                  <a:lnTo>
                    <a:pt x="1007874" y="696"/>
                  </a:lnTo>
                  <a:lnTo>
                    <a:pt x="1058333" y="402"/>
                  </a:lnTo>
                  <a:lnTo>
                    <a:pt x="1108796" y="190"/>
                  </a:lnTo>
                  <a:lnTo>
                    <a:pt x="1159264" y="57"/>
                  </a:lnTo>
                  <a:lnTo>
                    <a:pt x="1209737" y="0"/>
                  </a:lnTo>
                  <a:lnTo>
                    <a:pt x="1260213" y="14"/>
                  </a:lnTo>
                  <a:lnTo>
                    <a:pt x="1310693" y="96"/>
                  </a:lnTo>
                  <a:lnTo>
                    <a:pt x="1361176" y="243"/>
                  </a:lnTo>
                  <a:lnTo>
                    <a:pt x="1411663" y="450"/>
                  </a:lnTo>
                  <a:lnTo>
                    <a:pt x="1462152" y="715"/>
                  </a:lnTo>
                  <a:lnTo>
                    <a:pt x="1512645" y="1033"/>
                  </a:lnTo>
                  <a:lnTo>
                    <a:pt x="1563140" y="1401"/>
                  </a:lnTo>
                  <a:lnTo>
                    <a:pt x="1613638" y="1815"/>
                  </a:lnTo>
                  <a:lnTo>
                    <a:pt x="1664137" y="2272"/>
                  </a:lnTo>
                  <a:lnTo>
                    <a:pt x="1714639" y="2767"/>
                  </a:lnTo>
                  <a:lnTo>
                    <a:pt x="1765143" y="3298"/>
                  </a:lnTo>
                  <a:lnTo>
                    <a:pt x="1815648" y="3860"/>
                  </a:lnTo>
                  <a:lnTo>
                    <a:pt x="1866154" y="4450"/>
                  </a:lnTo>
                  <a:lnTo>
                    <a:pt x="1916662" y="5065"/>
                  </a:lnTo>
                  <a:lnTo>
                    <a:pt x="1967170" y="5700"/>
                  </a:lnTo>
                  <a:lnTo>
                    <a:pt x="2017679" y="6352"/>
                  </a:lnTo>
                  <a:lnTo>
                    <a:pt x="2068188" y="7018"/>
                  </a:lnTo>
                  <a:lnTo>
                    <a:pt x="2118698" y="7693"/>
                  </a:lnTo>
                  <a:lnTo>
                    <a:pt x="2169208" y="8374"/>
                  </a:lnTo>
                  <a:lnTo>
                    <a:pt x="2219717" y="9057"/>
                  </a:lnTo>
                  <a:lnTo>
                    <a:pt x="2270226" y="9739"/>
                  </a:lnTo>
                  <a:lnTo>
                    <a:pt x="2320735" y="10416"/>
                  </a:lnTo>
                  <a:lnTo>
                    <a:pt x="2371242" y="11085"/>
                  </a:lnTo>
                  <a:lnTo>
                    <a:pt x="2421749" y="11741"/>
                  </a:lnTo>
                  <a:lnTo>
                    <a:pt x="2472254" y="12382"/>
                  </a:lnTo>
                  <a:lnTo>
                    <a:pt x="2522757" y="13003"/>
                  </a:lnTo>
                  <a:lnTo>
                    <a:pt x="2573259" y="13601"/>
                  </a:lnTo>
                  <a:lnTo>
                    <a:pt x="2623759" y="14172"/>
                  </a:lnTo>
                  <a:lnTo>
                    <a:pt x="2674256" y="14712"/>
                  </a:lnTo>
                  <a:lnTo>
                    <a:pt x="2724752" y="15218"/>
                  </a:lnTo>
                  <a:lnTo>
                    <a:pt x="2775244" y="15687"/>
                  </a:lnTo>
                  <a:lnTo>
                    <a:pt x="2825734" y="16114"/>
                  </a:lnTo>
                  <a:lnTo>
                    <a:pt x="2876220" y="16496"/>
                  </a:lnTo>
                  <a:lnTo>
                    <a:pt x="2926704" y="16829"/>
                  </a:lnTo>
                  <a:lnTo>
                    <a:pt x="2977184" y="17110"/>
                  </a:lnTo>
                  <a:lnTo>
                    <a:pt x="3027660" y="17335"/>
                  </a:lnTo>
                  <a:lnTo>
                    <a:pt x="3078132" y="17500"/>
                  </a:lnTo>
                  <a:lnTo>
                    <a:pt x="3128600" y="17601"/>
                  </a:lnTo>
                  <a:lnTo>
                    <a:pt x="3179064" y="17636"/>
                  </a:lnTo>
                </a:path>
              </a:pathLst>
            </a:custGeom>
            <a:ln w="952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" name="object 6"/>
            <p:cNvSpPr/>
            <p:nvPr/>
          </p:nvSpPr>
          <p:spPr>
            <a:xfrm>
              <a:off x="3159252" y="431291"/>
              <a:ext cx="3153410" cy="25400"/>
            </a:xfrm>
            <a:custGeom>
              <a:avLst/>
              <a:gdLst/>
              <a:ahLst/>
              <a:cxnLst/>
              <a:rect l="l" t="t" r="r" b="b"/>
              <a:pathLst>
                <a:path w="3153410" h="25400">
                  <a:moveTo>
                    <a:pt x="-4762" y="12651"/>
                  </a:moveTo>
                  <a:lnTo>
                    <a:pt x="3157918" y="12651"/>
                  </a:lnTo>
                </a:path>
              </a:pathLst>
            </a:custGeom>
            <a:ln w="34827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" name="object 7"/>
            <p:cNvSpPr/>
            <p:nvPr/>
          </p:nvSpPr>
          <p:spPr>
            <a:xfrm>
              <a:off x="3268980" y="427625"/>
              <a:ext cx="3177540" cy="29845"/>
            </a:xfrm>
            <a:custGeom>
              <a:avLst/>
              <a:gdLst/>
              <a:ahLst/>
              <a:cxnLst/>
              <a:rect l="l" t="t" r="r" b="b"/>
              <a:pathLst>
                <a:path w="3177540" h="29845">
                  <a:moveTo>
                    <a:pt x="0" y="29574"/>
                  </a:moveTo>
                  <a:lnTo>
                    <a:pt x="50302" y="26859"/>
                  </a:lnTo>
                  <a:lnTo>
                    <a:pt x="100613" y="24300"/>
                  </a:lnTo>
                  <a:lnTo>
                    <a:pt x="150932" y="21893"/>
                  </a:lnTo>
                  <a:lnTo>
                    <a:pt x="201260" y="19634"/>
                  </a:lnTo>
                  <a:lnTo>
                    <a:pt x="251596" y="17520"/>
                  </a:lnTo>
                  <a:lnTo>
                    <a:pt x="301939" y="15547"/>
                  </a:lnTo>
                  <a:lnTo>
                    <a:pt x="352290" y="13712"/>
                  </a:lnTo>
                  <a:lnTo>
                    <a:pt x="402649" y="12010"/>
                  </a:lnTo>
                  <a:lnTo>
                    <a:pt x="453014" y="10438"/>
                  </a:lnTo>
                  <a:lnTo>
                    <a:pt x="503387" y="8993"/>
                  </a:lnTo>
                  <a:lnTo>
                    <a:pt x="553766" y="7671"/>
                  </a:lnTo>
                  <a:lnTo>
                    <a:pt x="604151" y="6468"/>
                  </a:lnTo>
                  <a:lnTo>
                    <a:pt x="654543" y="5380"/>
                  </a:lnTo>
                  <a:lnTo>
                    <a:pt x="704941" y="4405"/>
                  </a:lnTo>
                  <a:lnTo>
                    <a:pt x="755345" y="3537"/>
                  </a:lnTo>
                  <a:lnTo>
                    <a:pt x="805755" y="2775"/>
                  </a:lnTo>
                  <a:lnTo>
                    <a:pt x="856170" y="2113"/>
                  </a:lnTo>
                  <a:lnTo>
                    <a:pt x="906591" y="1548"/>
                  </a:lnTo>
                  <a:lnTo>
                    <a:pt x="957016" y="1077"/>
                  </a:lnTo>
                  <a:lnTo>
                    <a:pt x="1007446" y="696"/>
                  </a:lnTo>
                  <a:lnTo>
                    <a:pt x="1057881" y="402"/>
                  </a:lnTo>
                  <a:lnTo>
                    <a:pt x="1108321" y="190"/>
                  </a:lnTo>
                  <a:lnTo>
                    <a:pt x="1158764" y="57"/>
                  </a:lnTo>
                  <a:lnTo>
                    <a:pt x="1209212" y="0"/>
                  </a:lnTo>
                  <a:lnTo>
                    <a:pt x="1259663" y="14"/>
                  </a:lnTo>
                  <a:lnTo>
                    <a:pt x="1310118" y="96"/>
                  </a:lnTo>
                  <a:lnTo>
                    <a:pt x="1360576" y="243"/>
                  </a:lnTo>
                  <a:lnTo>
                    <a:pt x="1411037" y="450"/>
                  </a:lnTo>
                  <a:lnTo>
                    <a:pt x="1461502" y="715"/>
                  </a:lnTo>
                  <a:lnTo>
                    <a:pt x="1511969" y="1033"/>
                  </a:lnTo>
                  <a:lnTo>
                    <a:pt x="1562438" y="1401"/>
                  </a:lnTo>
                  <a:lnTo>
                    <a:pt x="1612910" y="1815"/>
                  </a:lnTo>
                  <a:lnTo>
                    <a:pt x="1663384" y="2272"/>
                  </a:lnTo>
                  <a:lnTo>
                    <a:pt x="1713860" y="2767"/>
                  </a:lnTo>
                  <a:lnTo>
                    <a:pt x="1764338" y="3298"/>
                  </a:lnTo>
                  <a:lnTo>
                    <a:pt x="1814817" y="3860"/>
                  </a:lnTo>
                  <a:lnTo>
                    <a:pt x="1865297" y="4450"/>
                  </a:lnTo>
                  <a:lnTo>
                    <a:pt x="1915779" y="5065"/>
                  </a:lnTo>
                  <a:lnTo>
                    <a:pt x="1966261" y="5700"/>
                  </a:lnTo>
                  <a:lnTo>
                    <a:pt x="2016744" y="6352"/>
                  </a:lnTo>
                  <a:lnTo>
                    <a:pt x="2067227" y="7018"/>
                  </a:lnTo>
                  <a:lnTo>
                    <a:pt x="2117710" y="7693"/>
                  </a:lnTo>
                  <a:lnTo>
                    <a:pt x="2168194" y="8374"/>
                  </a:lnTo>
                  <a:lnTo>
                    <a:pt x="2218677" y="9057"/>
                  </a:lnTo>
                  <a:lnTo>
                    <a:pt x="2269160" y="9739"/>
                  </a:lnTo>
                  <a:lnTo>
                    <a:pt x="2319642" y="10416"/>
                  </a:lnTo>
                  <a:lnTo>
                    <a:pt x="2370124" y="11085"/>
                  </a:lnTo>
                  <a:lnTo>
                    <a:pt x="2420604" y="11741"/>
                  </a:lnTo>
                  <a:lnTo>
                    <a:pt x="2471083" y="12382"/>
                  </a:lnTo>
                  <a:lnTo>
                    <a:pt x="2521561" y="13003"/>
                  </a:lnTo>
                  <a:lnTo>
                    <a:pt x="2572036" y="13601"/>
                  </a:lnTo>
                  <a:lnTo>
                    <a:pt x="2622510" y="14172"/>
                  </a:lnTo>
                  <a:lnTo>
                    <a:pt x="2672982" y="14712"/>
                  </a:lnTo>
                  <a:lnTo>
                    <a:pt x="2723452" y="15218"/>
                  </a:lnTo>
                  <a:lnTo>
                    <a:pt x="2773919" y="15687"/>
                  </a:lnTo>
                  <a:lnTo>
                    <a:pt x="2824383" y="16114"/>
                  </a:lnTo>
                  <a:lnTo>
                    <a:pt x="2874845" y="16496"/>
                  </a:lnTo>
                  <a:lnTo>
                    <a:pt x="2925303" y="16829"/>
                  </a:lnTo>
                  <a:lnTo>
                    <a:pt x="2975758" y="17110"/>
                  </a:lnTo>
                  <a:lnTo>
                    <a:pt x="3026209" y="17335"/>
                  </a:lnTo>
                  <a:lnTo>
                    <a:pt x="3076657" y="17500"/>
                  </a:lnTo>
                  <a:lnTo>
                    <a:pt x="3127100" y="17601"/>
                  </a:lnTo>
                  <a:lnTo>
                    <a:pt x="3177540" y="17636"/>
                  </a:lnTo>
                </a:path>
              </a:pathLst>
            </a:custGeom>
            <a:ln w="952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44160" y="1345184"/>
            <a:ext cx="6504432" cy="368198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56549" y="5422325"/>
            <a:ext cx="8807873" cy="1021584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524920" indent="-507987">
              <a:spcBef>
                <a:spcPts val="127"/>
              </a:spcBef>
              <a:buSzPct val="90000"/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Create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deploy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replaceable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set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of</a:t>
            </a:r>
            <a:r>
              <a:rPr sz="1333" spc="-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Azure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resources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that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meet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specific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requirements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standards.</a:t>
            </a:r>
            <a:endParaRPr sz="1333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006FC0"/>
              </a:buClr>
              <a:buFont typeface="Segoe UI Symbol"/>
              <a:buChar char="⮚"/>
            </a:pPr>
            <a:endParaRPr sz="1267">
              <a:latin typeface="Trebuchet MS"/>
              <a:cs typeface="Trebuchet MS"/>
            </a:endParaRPr>
          </a:p>
          <a:p>
            <a:pPr marL="524920" indent="-507987">
              <a:buSzPct val="90000"/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spc="-13" dirty="0">
                <a:solidFill>
                  <a:srgbClr val="006FC0"/>
                </a:solidFill>
                <a:latin typeface="Trebuchet MS"/>
                <a:cs typeface="Trebuchet MS"/>
              </a:rPr>
              <a:t>It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can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be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easier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to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make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new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environments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that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are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always</a:t>
            </a:r>
            <a:r>
              <a:rPr sz="1333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in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-7" dirty="0">
                <a:solidFill>
                  <a:srgbClr val="006FC0"/>
                </a:solidFill>
                <a:latin typeface="Trebuchet MS"/>
                <a:cs typeface="Trebuchet MS"/>
              </a:rPr>
              <a:t>line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with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the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company's</a:t>
            </a:r>
            <a:r>
              <a:rPr sz="13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-7" dirty="0">
                <a:solidFill>
                  <a:srgbClr val="006FC0"/>
                </a:solidFill>
                <a:latin typeface="Trebuchet MS"/>
                <a:cs typeface="Trebuchet MS"/>
              </a:rPr>
              <a:t>rules.</a:t>
            </a:r>
            <a:endParaRPr sz="1333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006FC0"/>
              </a:buClr>
              <a:buFont typeface="Segoe UI Symbol"/>
              <a:buChar char="⮚"/>
            </a:pPr>
            <a:endParaRPr sz="1267">
              <a:latin typeface="Trebuchet MS"/>
              <a:cs typeface="Trebuchet MS"/>
            </a:endParaRPr>
          </a:p>
          <a:p>
            <a:pPr marL="524920" indent="-507987">
              <a:buSzPct val="90000"/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They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can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87" dirty="0">
                <a:solidFill>
                  <a:srgbClr val="006FC0"/>
                </a:solidFill>
                <a:latin typeface="Trebuchet MS"/>
                <a:cs typeface="Trebuchet MS"/>
              </a:rPr>
              <a:t>do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this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much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faster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than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if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they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had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to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start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from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scratch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each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time.</a:t>
            </a:r>
            <a:endParaRPr sz="1333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0607" y="1688593"/>
            <a:ext cx="1623568" cy="217830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2009" y="27103"/>
            <a:ext cx="2793152" cy="551498"/>
          </a:xfrm>
          <a:prstGeom prst="rect">
            <a:avLst/>
          </a:prstGeom>
        </p:spPr>
        <p:txBody>
          <a:bodyPr vert="horz" wrap="square" lIns="0" tIns="17780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40"/>
              </a:spcBef>
            </a:pPr>
            <a:r>
              <a:rPr sz="3467" spc="-367" dirty="0">
                <a:solidFill>
                  <a:srgbClr val="006FC0"/>
                </a:solidFill>
              </a:rPr>
              <a:t>Azure</a:t>
            </a:r>
            <a:r>
              <a:rPr sz="3467" spc="305" dirty="0">
                <a:solidFill>
                  <a:srgbClr val="006FC0"/>
                </a:solidFill>
              </a:rPr>
              <a:t> </a:t>
            </a:r>
            <a:r>
              <a:rPr sz="3467" spc="-407" dirty="0">
                <a:solidFill>
                  <a:srgbClr val="006FC0"/>
                </a:solidFill>
              </a:rPr>
              <a:t>Blueprints</a:t>
            </a:r>
            <a:endParaRPr sz="3467"/>
          </a:p>
        </p:txBody>
      </p:sp>
      <p:grpSp>
        <p:nvGrpSpPr>
          <p:cNvPr id="3" name="object 3"/>
          <p:cNvGrpSpPr/>
          <p:nvPr/>
        </p:nvGrpSpPr>
        <p:grpSpPr>
          <a:xfrm>
            <a:off x="3714242" y="563816"/>
            <a:ext cx="4887805" cy="72813"/>
            <a:chOff x="2785681" y="422862"/>
            <a:chExt cx="3665854" cy="54610"/>
          </a:xfrm>
        </p:grpSpPr>
        <p:sp>
          <p:nvSpPr>
            <p:cNvPr id="4" name="object 4"/>
            <p:cNvSpPr/>
            <p:nvPr/>
          </p:nvSpPr>
          <p:spPr>
            <a:xfrm>
              <a:off x="3215640" y="431291"/>
              <a:ext cx="3153410" cy="25400"/>
            </a:xfrm>
            <a:custGeom>
              <a:avLst/>
              <a:gdLst/>
              <a:ahLst/>
              <a:cxnLst/>
              <a:rect l="l" t="t" r="r" b="b"/>
              <a:pathLst>
                <a:path w="3153410" h="25400">
                  <a:moveTo>
                    <a:pt x="-4762" y="12651"/>
                  </a:moveTo>
                  <a:lnTo>
                    <a:pt x="3157918" y="12651"/>
                  </a:lnTo>
                </a:path>
              </a:pathLst>
            </a:custGeom>
            <a:ln w="34827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" name="object 5"/>
            <p:cNvSpPr/>
            <p:nvPr/>
          </p:nvSpPr>
          <p:spPr>
            <a:xfrm>
              <a:off x="2790444" y="442865"/>
              <a:ext cx="3179445" cy="29845"/>
            </a:xfrm>
            <a:custGeom>
              <a:avLst/>
              <a:gdLst/>
              <a:ahLst/>
              <a:cxnLst/>
              <a:rect l="l" t="t" r="r" b="b"/>
              <a:pathLst>
                <a:path w="3179445" h="29845">
                  <a:moveTo>
                    <a:pt x="0" y="29574"/>
                  </a:moveTo>
                  <a:lnTo>
                    <a:pt x="50320" y="26859"/>
                  </a:lnTo>
                  <a:lnTo>
                    <a:pt x="100650" y="24300"/>
                  </a:lnTo>
                  <a:lnTo>
                    <a:pt x="150989" y="21893"/>
                  </a:lnTo>
                  <a:lnTo>
                    <a:pt x="201336" y="19634"/>
                  </a:lnTo>
                  <a:lnTo>
                    <a:pt x="251691" y="17520"/>
                  </a:lnTo>
                  <a:lnTo>
                    <a:pt x="302055" y="15547"/>
                  </a:lnTo>
                  <a:lnTo>
                    <a:pt x="352426" y="13712"/>
                  </a:lnTo>
                  <a:lnTo>
                    <a:pt x="402805" y="12010"/>
                  </a:lnTo>
                  <a:lnTo>
                    <a:pt x="453192" y="10438"/>
                  </a:lnTo>
                  <a:lnTo>
                    <a:pt x="503586" y="8993"/>
                  </a:lnTo>
                  <a:lnTo>
                    <a:pt x="553986" y="7671"/>
                  </a:lnTo>
                  <a:lnTo>
                    <a:pt x="604394" y="6468"/>
                  </a:lnTo>
                  <a:lnTo>
                    <a:pt x="654808" y="5380"/>
                  </a:lnTo>
                  <a:lnTo>
                    <a:pt x="705229" y="4405"/>
                  </a:lnTo>
                  <a:lnTo>
                    <a:pt x="755656" y="3537"/>
                  </a:lnTo>
                  <a:lnTo>
                    <a:pt x="806088" y="2775"/>
                  </a:lnTo>
                  <a:lnTo>
                    <a:pt x="856527" y="2113"/>
                  </a:lnTo>
                  <a:lnTo>
                    <a:pt x="906971" y="1548"/>
                  </a:lnTo>
                  <a:lnTo>
                    <a:pt x="957420" y="1077"/>
                  </a:lnTo>
                  <a:lnTo>
                    <a:pt x="1007874" y="696"/>
                  </a:lnTo>
                  <a:lnTo>
                    <a:pt x="1058333" y="402"/>
                  </a:lnTo>
                  <a:lnTo>
                    <a:pt x="1108796" y="190"/>
                  </a:lnTo>
                  <a:lnTo>
                    <a:pt x="1159264" y="57"/>
                  </a:lnTo>
                  <a:lnTo>
                    <a:pt x="1209737" y="0"/>
                  </a:lnTo>
                  <a:lnTo>
                    <a:pt x="1260213" y="14"/>
                  </a:lnTo>
                  <a:lnTo>
                    <a:pt x="1310693" y="96"/>
                  </a:lnTo>
                  <a:lnTo>
                    <a:pt x="1361176" y="243"/>
                  </a:lnTo>
                  <a:lnTo>
                    <a:pt x="1411663" y="450"/>
                  </a:lnTo>
                  <a:lnTo>
                    <a:pt x="1462152" y="715"/>
                  </a:lnTo>
                  <a:lnTo>
                    <a:pt x="1512645" y="1033"/>
                  </a:lnTo>
                  <a:lnTo>
                    <a:pt x="1563140" y="1401"/>
                  </a:lnTo>
                  <a:lnTo>
                    <a:pt x="1613638" y="1815"/>
                  </a:lnTo>
                  <a:lnTo>
                    <a:pt x="1664137" y="2272"/>
                  </a:lnTo>
                  <a:lnTo>
                    <a:pt x="1714639" y="2767"/>
                  </a:lnTo>
                  <a:lnTo>
                    <a:pt x="1765143" y="3298"/>
                  </a:lnTo>
                  <a:lnTo>
                    <a:pt x="1815648" y="3860"/>
                  </a:lnTo>
                  <a:lnTo>
                    <a:pt x="1866154" y="4450"/>
                  </a:lnTo>
                  <a:lnTo>
                    <a:pt x="1916662" y="5065"/>
                  </a:lnTo>
                  <a:lnTo>
                    <a:pt x="1967170" y="5700"/>
                  </a:lnTo>
                  <a:lnTo>
                    <a:pt x="2017679" y="6352"/>
                  </a:lnTo>
                  <a:lnTo>
                    <a:pt x="2068188" y="7018"/>
                  </a:lnTo>
                  <a:lnTo>
                    <a:pt x="2118698" y="7693"/>
                  </a:lnTo>
                  <a:lnTo>
                    <a:pt x="2169208" y="8374"/>
                  </a:lnTo>
                  <a:lnTo>
                    <a:pt x="2219717" y="9057"/>
                  </a:lnTo>
                  <a:lnTo>
                    <a:pt x="2270226" y="9739"/>
                  </a:lnTo>
                  <a:lnTo>
                    <a:pt x="2320735" y="10416"/>
                  </a:lnTo>
                  <a:lnTo>
                    <a:pt x="2371242" y="11085"/>
                  </a:lnTo>
                  <a:lnTo>
                    <a:pt x="2421749" y="11741"/>
                  </a:lnTo>
                  <a:lnTo>
                    <a:pt x="2472254" y="12382"/>
                  </a:lnTo>
                  <a:lnTo>
                    <a:pt x="2522757" y="13003"/>
                  </a:lnTo>
                  <a:lnTo>
                    <a:pt x="2573259" y="13601"/>
                  </a:lnTo>
                  <a:lnTo>
                    <a:pt x="2623759" y="14172"/>
                  </a:lnTo>
                  <a:lnTo>
                    <a:pt x="2674256" y="14712"/>
                  </a:lnTo>
                  <a:lnTo>
                    <a:pt x="2724752" y="15218"/>
                  </a:lnTo>
                  <a:lnTo>
                    <a:pt x="2775244" y="15687"/>
                  </a:lnTo>
                  <a:lnTo>
                    <a:pt x="2825734" y="16114"/>
                  </a:lnTo>
                  <a:lnTo>
                    <a:pt x="2876220" y="16496"/>
                  </a:lnTo>
                  <a:lnTo>
                    <a:pt x="2926704" y="16829"/>
                  </a:lnTo>
                  <a:lnTo>
                    <a:pt x="2977184" y="17110"/>
                  </a:lnTo>
                  <a:lnTo>
                    <a:pt x="3027660" y="17335"/>
                  </a:lnTo>
                  <a:lnTo>
                    <a:pt x="3078132" y="17500"/>
                  </a:lnTo>
                  <a:lnTo>
                    <a:pt x="3128600" y="17601"/>
                  </a:lnTo>
                  <a:lnTo>
                    <a:pt x="3179064" y="17636"/>
                  </a:lnTo>
                </a:path>
              </a:pathLst>
            </a:custGeom>
            <a:ln w="952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" name="object 6"/>
            <p:cNvSpPr/>
            <p:nvPr/>
          </p:nvSpPr>
          <p:spPr>
            <a:xfrm>
              <a:off x="3159252" y="431291"/>
              <a:ext cx="3153410" cy="25400"/>
            </a:xfrm>
            <a:custGeom>
              <a:avLst/>
              <a:gdLst/>
              <a:ahLst/>
              <a:cxnLst/>
              <a:rect l="l" t="t" r="r" b="b"/>
              <a:pathLst>
                <a:path w="3153410" h="25400">
                  <a:moveTo>
                    <a:pt x="-4762" y="12651"/>
                  </a:moveTo>
                  <a:lnTo>
                    <a:pt x="3157918" y="12651"/>
                  </a:lnTo>
                </a:path>
              </a:pathLst>
            </a:custGeom>
            <a:ln w="34827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" name="object 7"/>
            <p:cNvSpPr/>
            <p:nvPr/>
          </p:nvSpPr>
          <p:spPr>
            <a:xfrm>
              <a:off x="3268980" y="427625"/>
              <a:ext cx="3177540" cy="29845"/>
            </a:xfrm>
            <a:custGeom>
              <a:avLst/>
              <a:gdLst/>
              <a:ahLst/>
              <a:cxnLst/>
              <a:rect l="l" t="t" r="r" b="b"/>
              <a:pathLst>
                <a:path w="3177540" h="29845">
                  <a:moveTo>
                    <a:pt x="0" y="29574"/>
                  </a:moveTo>
                  <a:lnTo>
                    <a:pt x="50302" y="26859"/>
                  </a:lnTo>
                  <a:lnTo>
                    <a:pt x="100613" y="24300"/>
                  </a:lnTo>
                  <a:lnTo>
                    <a:pt x="150932" y="21893"/>
                  </a:lnTo>
                  <a:lnTo>
                    <a:pt x="201260" y="19634"/>
                  </a:lnTo>
                  <a:lnTo>
                    <a:pt x="251596" y="17520"/>
                  </a:lnTo>
                  <a:lnTo>
                    <a:pt x="301939" y="15547"/>
                  </a:lnTo>
                  <a:lnTo>
                    <a:pt x="352290" y="13712"/>
                  </a:lnTo>
                  <a:lnTo>
                    <a:pt x="402649" y="12010"/>
                  </a:lnTo>
                  <a:lnTo>
                    <a:pt x="453014" y="10438"/>
                  </a:lnTo>
                  <a:lnTo>
                    <a:pt x="503387" y="8993"/>
                  </a:lnTo>
                  <a:lnTo>
                    <a:pt x="553766" y="7671"/>
                  </a:lnTo>
                  <a:lnTo>
                    <a:pt x="604151" y="6468"/>
                  </a:lnTo>
                  <a:lnTo>
                    <a:pt x="654543" y="5380"/>
                  </a:lnTo>
                  <a:lnTo>
                    <a:pt x="704941" y="4405"/>
                  </a:lnTo>
                  <a:lnTo>
                    <a:pt x="755345" y="3537"/>
                  </a:lnTo>
                  <a:lnTo>
                    <a:pt x="805755" y="2775"/>
                  </a:lnTo>
                  <a:lnTo>
                    <a:pt x="856170" y="2113"/>
                  </a:lnTo>
                  <a:lnTo>
                    <a:pt x="906591" y="1548"/>
                  </a:lnTo>
                  <a:lnTo>
                    <a:pt x="957016" y="1077"/>
                  </a:lnTo>
                  <a:lnTo>
                    <a:pt x="1007446" y="696"/>
                  </a:lnTo>
                  <a:lnTo>
                    <a:pt x="1057881" y="402"/>
                  </a:lnTo>
                  <a:lnTo>
                    <a:pt x="1108321" y="190"/>
                  </a:lnTo>
                  <a:lnTo>
                    <a:pt x="1158764" y="57"/>
                  </a:lnTo>
                  <a:lnTo>
                    <a:pt x="1209212" y="0"/>
                  </a:lnTo>
                  <a:lnTo>
                    <a:pt x="1259663" y="14"/>
                  </a:lnTo>
                  <a:lnTo>
                    <a:pt x="1310118" y="96"/>
                  </a:lnTo>
                  <a:lnTo>
                    <a:pt x="1360576" y="243"/>
                  </a:lnTo>
                  <a:lnTo>
                    <a:pt x="1411037" y="450"/>
                  </a:lnTo>
                  <a:lnTo>
                    <a:pt x="1461502" y="715"/>
                  </a:lnTo>
                  <a:lnTo>
                    <a:pt x="1511969" y="1033"/>
                  </a:lnTo>
                  <a:lnTo>
                    <a:pt x="1562438" y="1401"/>
                  </a:lnTo>
                  <a:lnTo>
                    <a:pt x="1612910" y="1815"/>
                  </a:lnTo>
                  <a:lnTo>
                    <a:pt x="1663384" y="2272"/>
                  </a:lnTo>
                  <a:lnTo>
                    <a:pt x="1713860" y="2767"/>
                  </a:lnTo>
                  <a:lnTo>
                    <a:pt x="1764338" y="3298"/>
                  </a:lnTo>
                  <a:lnTo>
                    <a:pt x="1814817" y="3860"/>
                  </a:lnTo>
                  <a:lnTo>
                    <a:pt x="1865297" y="4450"/>
                  </a:lnTo>
                  <a:lnTo>
                    <a:pt x="1915779" y="5065"/>
                  </a:lnTo>
                  <a:lnTo>
                    <a:pt x="1966261" y="5700"/>
                  </a:lnTo>
                  <a:lnTo>
                    <a:pt x="2016744" y="6352"/>
                  </a:lnTo>
                  <a:lnTo>
                    <a:pt x="2067227" y="7018"/>
                  </a:lnTo>
                  <a:lnTo>
                    <a:pt x="2117710" y="7693"/>
                  </a:lnTo>
                  <a:lnTo>
                    <a:pt x="2168194" y="8374"/>
                  </a:lnTo>
                  <a:lnTo>
                    <a:pt x="2218677" y="9057"/>
                  </a:lnTo>
                  <a:lnTo>
                    <a:pt x="2269160" y="9739"/>
                  </a:lnTo>
                  <a:lnTo>
                    <a:pt x="2319642" y="10416"/>
                  </a:lnTo>
                  <a:lnTo>
                    <a:pt x="2370124" y="11085"/>
                  </a:lnTo>
                  <a:lnTo>
                    <a:pt x="2420604" y="11741"/>
                  </a:lnTo>
                  <a:lnTo>
                    <a:pt x="2471083" y="12382"/>
                  </a:lnTo>
                  <a:lnTo>
                    <a:pt x="2521561" y="13003"/>
                  </a:lnTo>
                  <a:lnTo>
                    <a:pt x="2572036" y="13601"/>
                  </a:lnTo>
                  <a:lnTo>
                    <a:pt x="2622510" y="14172"/>
                  </a:lnTo>
                  <a:lnTo>
                    <a:pt x="2672982" y="14712"/>
                  </a:lnTo>
                  <a:lnTo>
                    <a:pt x="2723452" y="15218"/>
                  </a:lnTo>
                  <a:lnTo>
                    <a:pt x="2773919" y="15687"/>
                  </a:lnTo>
                  <a:lnTo>
                    <a:pt x="2824383" y="16114"/>
                  </a:lnTo>
                  <a:lnTo>
                    <a:pt x="2874845" y="16496"/>
                  </a:lnTo>
                  <a:lnTo>
                    <a:pt x="2925303" y="16829"/>
                  </a:lnTo>
                  <a:lnTo>
                    <a:pt x="2975758" y="17110"/>
                  </a:lnTo>
                  <a:lnTo>
                    <a:pt x="3026209" y="17335"/>
                  </a:lnTo>
                  <a:lnTo>
                    <a:pt x="3076657" y="17500"/>
                  </a:lnTo>
                  <a:lnTo>
                    <a:pt x="3127100" y="17601"/>
                  </a:lnTo>
                  <a:lnTo>
                    <a:pt x="3177540" y="17636"/>
                  </a:lnTo>
                </a:path>
              </a:pathLst>
            </a:custGeom>
            <a:ln w="952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98027" y="1264412"/>
            <a:ext cx="10644293" cy="466501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524920" indent="-508834">
              <a:spcBef>
                <a:spcPts val="127"/>
              </a:spcBef>
              <a:buSzPct val="90000"/>
              <a:buFont typeface="Segoe UI Symbol"/>
              <a:buChar char="⮚"/>
              <a:tabLst>
                <a:tab pos="524920" algn="l"/>
                <a:tab pos="525767" algn="l"/>
              </a:tabLst>
            </a:pPr>
            <a:r>
              <a:rPr sz="1333" spc="80" dirty="0">
                <a:solidFill>
                  <a:srgbClr val="006FC0"/>
                </a:solidFill>
                <a:latin typeface="Trebuchet MS"/>
                <a:cs typeface="Trebuchet MS"/>
              </a:rPr>
              <a:t>You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can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make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it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easier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to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set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87" dirty="0">
                <a:solidFill>
                  <a:srgbClr val="006FC0"/>
                </a:solidFill>
                <a:latin typeface="Trebuchet MS"/>
                <a:cs typeface="Trebuchet MS"/>
              </a:rPr>
              <a:t>up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large-scale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Azure</a:t>
            </a:r>
            <a:r>
              <a:rPr sz="13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deployments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by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putting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together</a:t>
            </a:r>
            <a:r>
              <a:rPr sz="1333" spc="-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environment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artifacts</a:t>
            </a:r>
            <a:r>
              <a:rPr sz="13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in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single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blueprint</a:t>
            </a:r>
            <a:endParaRPr sz="1333">
              <a:latin typeface="Trebuchet MS"/>
              <a:cs typeface="Trebuchet MS"/>
            </a:endParaRPr>
          </a:p>
          <a:p>
            <a:pPr>
              <a:spcBef>
                <a:spcPts val="53"/>
              </a:spcBef>
              <a:buClr>
                <a:srgbClr val="006FC0"/>
              </a:buClr>
              <a:buFont typeface="Segoe UI Symbol"/>
              <a:buChar char="⮚"/>
            </a:pPr>
            <a:endParaRPr sz="1333">
              <a:latin typeface="Trebuchet MS"/>
              <a:cs typeface="Trebuchet MS"/>
            </a:endParaRPr>
          </a:p>
          <a:p>
            <a:pPr marL="524920"/>
            <a:r>
              <a:rPr sz="1333" dirty="0">
                <a:solidFill>
                  <a:srgbClr val="006FC0"/>
                </a:solidFill>
                <a:latin typeface="Trebuchet MS"/>
                <a:cs typeface="Trebuchet MS"/>
              </a:rPr>
              <a:t>definition.</a:t>
            </a:r>
            <a:endParaRPr sz="1333">
              <a:latin typeface="Trebuchet MS"/>
              <a:cs typeface="Trebuchet MS"/>
            </a:endParaRPr>
          </a:p>
          <a:p>
            <a:pPr>
              <a:spcBef>
                <a:spcPts val="13"/>
              </a:spcBef>
            </a:pPr>
            <a:endParaRPr sz="1933">
              <a:latin typeface="Trebuchet MS"/>
              <a:cs typeface="Trebuchet MS"/>
            </a:endParaRPr>
          </a:p>
          <a:p>
            <a:pPr marL="524920" indent="-508834">
              <a:buSzPct val="90000"/>
              <a:buFont typeface="Segoe UI Symbol"/>
              <a:buChar char="⮚"/>
              <a:tabLst>
                <a:tab pos="524920" algn="l"/>
                <a:tab pos="525767" algn="l"/>
              </a:tabLst>
            </a:pP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Each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component</a:t>
            </a: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 in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the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blueprint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definition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is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known</a:t>
            </a:r>
            <a:r>
              <a:rPr sz="13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as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an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-13" dirty="0">
                <a:solidFill>
                  <a:srgbClr val="006FC0"/>
                </a:solidFill>
                <a:latin typeface="Trebuchet MS"/>
                <a:cs typeface="Trebuchet MS"/>
              </a:rPr>
              <a:t>artifact.</a:t>
            </a:r>
            <a:endParaRPr sz="1333">
              <a:latin typeface="Trebuchet MS"/>
              <a:cs typeface="Trebuchet MS"/>
            </a:endParaRPr>
          </a:p>
          <a:p>
            <a:pPr>
              <a:spcBef>
                <a:spcPts val="27"/>
              </a:spcBef>
              <a:buClr>
                <a:srgbClr val="006FC0"/>
              </a:buClr>
              <a:buFont typeface="Segoe UI Symbol"/>
              <a:buChar char="⮚"/>
            </a:pPr>
            <a:endParaRPr sz="1933">
              <a:latin typeface="Trebuchet MS"/>
              <a:cs typeface="Trebuchet MS"/>
            </a:endParaRPr>
          </a:p>
          <a:p>
            <a:pPr marL="1134505" lvl="1" indent="-508834">
              <a:buSzPct val="90000"/>
              <a:buFont typeface="Segoe UI Symbol"/>
              <a:buChar char="⮚"/>
              <a:tabLst>
                <a:tab pos="1134505" algn="l"/>
                <a:tab pos="1135352" algn="l"/>
              </a:tabLst>
            </a:pP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Role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assignments</a:t>
            </a:r>
            <a:endParaRPr sz="1333">
              <a:latin typeface="Trebuchet MS"/>
              <a:cs typeface="Trebuchet MS"/>
            </a:endParaRPr>
          </a:p>
          <a:p>
            <a:pPr lvl="1">
              <a:spcBef>
                <a:spcPts val="27"/>
              </a:spcBef>
              <a:buClr>
                <a:srgbClr val="006FC0"/>
              </a:buClr>
              <a:buFont typeface="Segoe UI Symbol"/>
              <a:buChar char="⮚"/>
            </a:pPr>
            <a:endParaRPr sz="1933">
              <a:latin typeface="Trebuchet MS"/>
              <a:cs typeface="Trebuchet MS"/>
            </a:endParaRPr>
          </a:p>
          <a:p>
            <a:pPr marL="1134505" lvl="1" indent="-508834">
              <a:buSzPct val="90000"/>
              <a:buFont typeface="Segoe UI Symbol"/>
              <a:buChar char="⮚"/>
              <a:tabLst>
                <a:tab pos="1134505" algn="l"/>
                <a:tab pos="1135352" algn="l"/>
              </a:tabLst>
            </a:pP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Policy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assignments</a:t>
            </a:r>
            <a:endParaRPr sz="1333">
              <a:latin typeface="Trebuchet MS"/>
              <a:cs typeface="Trebuchet MS"/>
            </a:endParaRPr>
          </a:p>
          <a:p>
            <a:pPr lvl="1">
              <a:spcBef>
                <a:spcPts val="13"/>
              </a:spcBef>
              <a:buClr>
                <a:srgbClr val="006FC0"/>
              </a:buClr>
              <a:buFont typeface="Segoe UI Symbol"/>
              <a:buChar char="⮚"/>
            </a:pPr>
            <a:endParaRPr sz="1933">
              <a:latin typeface="Trebuchet MS"/>
              <a:cs typeface="Trebuchet MS"/>
            </a:endParaRPr>
          </a:p>
          <a:p>
            <a:pPr marL="1134505" lvl="1" indent="-508834">
              <a:buSzPct val="90000"/>
              <a:buFont typeface="Segoe UI Symbol"/>
              <a:buChar char="⮚"/>
              <a:tabLst>
                <a:tab pos="1134505" algn="l"/>
                <a:tab pos="1135352" algn="l"/>
              </a:tabLst>
            </a:pP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Azure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Resource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93" dirty="0">
                <a:solidFill>
                  <a:srgbClr val="006FC0"/>
                </a:solidFill>
                <a:latin typeface="Trebuchet MS"/>
                <a:cs typeface="Trebuchet MS"/>
              </a:rPr>
              <a:t>Manager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templates</a:t>
            </a:r>
            <a:endParaRPr sz="1333">
              <a:latin typeface="Trebuchet MS"/>
              <a:cs typeface="Trebuchet MS"/>
            </a:endParaRPr>
          </a:p>
          <a:p>
            <a:pPr lvl="1">
              <a:spcBef>
                <a:spcPts val="27"/>
              </a:spcBef>
              <a:buClr>
                <a:srgbClr val="006FC0"/>
              </a:buClr>
              <a:buFont typeface="Segoe UI Symbol"/>
              <a:buChar char="⮚"/>
            </a:pPr>
            <a:endParaRPr sz="1933">
              <a:latin typeface="Trebuchet MS"/>
              <a:cs typeface="Trebuchet MS"/>
            </a:endParaRPr>
          </a:p>
          <a:p>
            <a:pPr marL="1134505" lvl="1" indent="-508834">
              <a:buSzPct val="90000"/>
              <a:buFont typeface="Segoe UI Symbol"/>
              <a:buChar char="⮚"/>
              <a:tabLst>
                <a:tab pos="1134505" algn="l"/>
                <a:tab pos="1135352" algn="l"/>
              </a:tabLst>
            </a:pP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Resource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80" dirty="0">
                <a:solidFill>
                  <a:srgbClr val="006FC0"/>
                </a:solidFill>
                <a:latin typeface="Trebuchet MS"/>
                <a:cs typeface="Trebuchet MS"/>
              </a:rPr>
              <a:t>groups</a:t>
            </a:r>
            <a:endParaRPr sz="1333">
              <a:latin typeface="Trebuchet MS"/>
              <a:cs typeface="Trebuchet MS"/>
            </a:endParaRPr>
          </a:p>
          <a:p>
            <a:pPr lvl="1">
              <a:spcBef>
                <a:spcPts val="33"/>
              </a:spcBef>
              <a:buClr>
                <a:srgbClr val="006FC0"/>
              </a:buClr>
              <a:buFont typeface="Segoe UI Symbol"/>
              <a:buChar char="⮚"/>
            </a:pPr>
            <a:endParaRPr sz="1933">
              <a:latin typeface="Trebuchet MS"/>
              <a:cs typeface="Trebuchet MS"/>
            </a:endParaRPr>
          </a:p>
          <a:p>
            <a:pPr marL="524920" indent="-508834">
              <a:buSzPct val="90000"/>
              <a:buFont typeface="Segoe UI Symbol"/>
              <a:buChar char="⮚"/>
              <a:tabLst>
                <a:tab pos="524920" algn="l"/>
                <a:tab pos="525767" algn="l"/>
              </a:tabLst>
            </a:pP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Fast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333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without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manual</a:t>
            </a:r>
            <a:r>
              <a:rPr sz="1333" spc="-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error</a:t>
            </a:r>
            <a:endParaRPr sz="1333">
              <a:latin typeface="Trebuchet MS"/>
              <a:cs typeface="Trebuchet MS"/>
            </a:endParaRPr>
          </a:p>
          <a:p>
            <a:pPr>
              <a:spcBef>
                <a:spcPts val="7"/>
              </a:spcBef>
              <a:buClr>
                <a:srgbClr val="006FC0"/>
              </a:buClr>
              <a:buFont typeface="Segoe UI Symbol"/>
              <a:buChar char="⮚"/>
            </a:pPr>
            <a:endParaRPr sz="1933">
              <a:latin typeface="Trebuchet MS"/>
              <a:cs typeface="Trebuchet MS"/>
            </a:endParaRPr>
          </a:p>
          <a:p>
            <a:pPr marL="524920" indent="-508834">
              <a:buSzPct val="90000"/>
              <a:buFont typeface="Segoe UI Symbol"/>
              <a:buChar char="⮚"/>
              <a:tabLst>
                <a:tab pos="524920" algn="l"/>
                <a:tab pos="525767" algn="l"/>
              </a:tabLst>
            </a:pP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Blueprint</a:t>
            </a:r>
            <a:r>
              <a:rPr sz="1333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is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assigned</a:t>
            </a:r>
            <a:r>
              <a:rPr sz="1333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" dirty="0">
                <a:solidFill>
                  <a:srgbClr val="006FC0"/>
                </a:solidFill>
                <a:latin typeface="Trebuchet MS"/>
                <a:cs typeface="Trebuchet MS"/>
              </a:rPr>
              <a:t>at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the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subscription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-7" dirty="0">
                <a:solidFill>
                  <a:srgbClr val="006FC0"/>
                </a:solidFill>
                <a:latin typeface="Trebuchet MS"/>
                <a:cs typeface="Trebuchet MS"/>
              </a:rPr>
              <a:t>level</a:t>
            </a:r>
            <a:endParaRPr sz="1333">
              <a:latin typeface="Trebuchet MS"/>
              <a:cs typeface="Trebuchet MS"/>
            </a:endParaRPr>
          </a:p>
          <a:p>
            <a:pPr>
              <a:spcBef>
                <a:spcPts val="27"/>
              </a:spcBef>
              <a:buClr>
                <a:srgbClr val="006FC0"/>
              </a:buClr>
              <a:buFont typeface="Segoe UI Symbol"/>
              <a:buChar char="⮚"/>
            </a:pPr>
            <a:endParaRPr sz="1933">
              <a:latin typeface="Trebuchet MS"/>
              <a:cs typeface="Trebuchet MS"/>
            </a:endParaRPr>
          </a:p>
          <a:p>
            <a:pPr marL="524920" indent="-508834">
              <a:spcBef>
                <a:spcPts val="7"/>
              </a:spcBef>
              <a:buSzPct val="90000"/>
              <a:buFont typeface="Segoe UI Symbol"/>
              <a:buChar char="⮚"/>
              <a:tabLst>
                <a:tab pos="524920" algn="l"/>
                <a:tab pos="525767" algn="l"/>
              </a:tabLst>
            </a:pPr>
            <a:r>
              <a:rPr sz="1333" spc="80" dirty="0">
                <a:solidFill>
                  <a:srgbClr val="006FC0"/>
                </a:solidFill>
                <a:latin typeface="Trebuchet MS"/>
                <a:cs typeface="Trebuchet MS"/>
              </a:rPr>
              <a:t>You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can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also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fine-tune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control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management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through</a:t>
            </a:r>
            <a:r>
              <a:rPr sz="13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versioning.</a:t>
            </a:r>
            <a:endParaRPr sz="1333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18774" y="2796682"/>
            <a:ext cx="2063861" cy="198503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623</Words>
  <Application>Microsoft Office PowerPoint</Application>
  <PresentationFormat>Widescreen</PresentationFormat>
  <Paragraphs>113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Segoe UI Symbol</vt:lpstr>
      <vt:lpstr>Trebuchet MS</vt:lpstr>
      <vt:lpstr>Wingdings</vt:lpstr>
      <vt:lpstr>Office Theme</vt:lpstr>
      <vt:lpstr>PowerPoint Presentation</vt:lpstr>
      <vt:lpstr>Azure Tags name-value pairs that help to organize the Azure resources</vt:lpstr>
      <vt:lpstr>Azure Tags</vt:lpstr>
      <vt:lpstr>Azure Policy Achieve real-time cloud compliance at scale with consistent resource governance</vt:lpstr>
      <vt:lpstr>Azure POlicy</vt:lpstr>
      <vt:lpstr>Azure Blueprints Enabling quick, repeatable creation of governed environments</vt:lpstr>
      <vt:lpstr>Azure Blueprints</vt:lpstr>
      <vt:lpstr>Azure Blueprints</vt:lpstr>
      <vt:lpstr>Azure Blueprints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Pooja Sharma</dc:creator>
  <cp:lastModifiedBy>Pooja Sharma</cp:lastModifiedBy>
  <cp:revision>1</cp:revision>
  <dcterms:created xsi:type="dcterms:W3CDTF">2023-04-05T15:18:36Z</dcterms:created>
  <dcterms:modified xsi:type="dcterms:W3CDTF">2023-04-05T15:21:19Z</dcterms:modified>
</cp:coreProperties>
</file>