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15" r:id="rId1"/>
  </p:sldMasterIdLst>
  <p:notesMasterIdLst>
    <p:notesMasterId r:id="rId21"/>
  </p:notesMasterIdLst>
  <p:sldIdLst>
    <p:sldId id="314" r:id="rId2"/>
    <p:sldId id="256" r:id="rId3"/>
    <p:sldId id="316" r:id="rId4"/>
    <p:sldId id="288" r:id="rId5"/>
    <p:sldId id="328" r:id="rId6"/>
    <p:sldId id="315" r:id="rId7"/>
    <p:sldId id="317" r:id="rId8"/>
    <p:sldId id="327" r:id="rId9"/>
    <p:sldId id="326" r:id="rId10"/>
    <p:sldId id="318" r:id="rId11"/>
    <p:sldId id="319" r:id="rId12"/>
    <p:sldId id="330" r:id="rId13"/>
    <p:sldId id="322" r:id="rId14"/>
    <p:sldId id="320" r:id="rId15"/>
    <p:sldId id="321" r:id="rId16"/>
    <p:sldId id="323" r:id="rId17"/>
    <p:sldId id="324" r:id="rId18"/>
    <p:sldId id="325" r:id="rId19"/>
    <p:sldId id="329" r:id="rId20"/>
  </p:sldIdLst>
  <p:sldSz cx="9144000" cy="5143500" type="screen16x9"/>
  <p:notesSz cx="6858000" cy="9144000"/>
  <p:embeddedFontLst>
    <p:embeddedFont>
      <p:font typeface="Century Gothic" panose="020B050202020202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D0690-6C04-48A1-AC0D-800B8EE449D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8DAEE3-3270-422B-8D07-51CE95EA9A14}">
      <dgm:prSet/>
      <dgm:spPr/>
      <dgm:t>
        <a:bodyPr/>
        <a:lstStyle/>
        <a:p>
          <a:pPr>
            <a:defRPr cap="all"/>
          </a:pPr>
          <a:r>
            <a:rPr lang="en-US"/>
            <a:t>Name- Pooja Sharma</a:t>
          </a:r>
        </a:p>
      </dgm:t>
    </dgm:pt>
    <dgm:pt modelId="{D04AFD59-F7D0-47A5-8ABD-D2A1AAE68A68}" type="parTrans" cxnId="{627595B8-B7D4-4ABD-906D-71B4AA71EB8F}">
      <dgm:prSet/>
      <dgm:spPr/>
      <dgm:t>
        <a:bodyPr/>
        <a:lstStyle/>
        <a:p>
          <a:endParaRPr lang="en-US"/>
        </a:p>
      </dgm:t>
    </dgm:pt>
    <dgm:pt modelId="{51D8FCBF-92CF-423F-B724-EE7714778B4C}" type="sibTrans" cxnId="{627595B8-B7D4-4ABD-906D-71B4AA71EB8F}">
      <dgm:prSet/>
      <dgm:spPr/>
      <dgm:t>
        <a:bodyPr/>
        <a:lstStyle/>
        <a:p>
          <a:endParaRPr lang="en-US"/>
        </a:p>
      </dgm:t>
    </dgm:pt>
    <dgm:pt modelId="{6BECA7C9-2242-41DC-9743-7A30A58491F2}">
      <dgm:prSet/>
      <dgm:spPr/>
      <dgm:t>
        <a:bodyPr/>
        <a:lstStyle/>
        <a:p>
          <a:pPr>
            <a:defRPr cap="all"/>
          </a:pPr>
          <a:r>
            <a:rPr lang="en-US"/>
            <a:t>Roll No- L00171181</a:t>
          </a:r>
        </a:p>
      </dgm:t>
    </dgm:pt>
    <dgm:pt modelId="{D75F2D8E-1B0F-48DA-9C56-93D4F2650C4B}" type="parTrans" cxnId="{9E490D0A-000B-4449-AF40-BB96CBB1C68A}">
      <dgm:prSet/>
      <dgm:spPr/>
      <dgm:t>
        <a:bodyPr/>
        <a:lstStyle/>
        <a:p>
          <a:endParaRPr lang="en-US"/>
        </a:p>
      </dgm:t>
    </dgm:pt>
    <dgm:pt modelId="{72BA522E-D818-49EF-B35E-2B6A9F094E8B}" type="sibTrans" cxnId="{9E490D0A-000B-4449-AF40-BB96CBB1C68A}">
      <dgm:prSet/>
      <dgm:spPr/>
      <dgm:t>
        <a:bodyPr/>
        <a:lstStyle/>
        <a:p>
          <a:endParaRPr lang="en-US"/>
        </a:p>
      </dgm:t>
    </dgm:pt>
    <dgm:pt modelId="{BE277E02-24EF-41DC-9210-1163B702AD79}">
      <dgm:prSet/>
      <dgm:spPr/>
      <dgm:t>
        <a:bodyPr/>
        <a:lstStyle/>
        <a:p>
          <a:pPr>
            <a:defRPr cap="all"/>
          </a:pPr>
          <a:r>
            <a:rPr lang="en-US"/>
            <a:t>Atlantic Technological University</a:t>
          </a:r>
        </a:p>
      </dgm:t>
    </dgm:pt>
    <dgm:pt modelId="{C0A5E26C-9D15-42F1-9B20-05AFF31013BF}" type="parTrans" cxnId="{F8CBFD32-A720-4EBB-9D42-9E63E3307335}">
      <dgm:prSet/>
      <dgm:spPr/>
      <dgm:t>
        <a:bodyPr/>
        <a:lstStyle/>
        <a:p>
          <a:endParaRPr lang="en-US"/>
        </a:p>
      </dgm:t>
    </dgm:pt>
    <dgm:pt modelId="{67176669-B684-4E9B-890E-DC92AEACF317}" type="sibTrans" cxnId="{F8CBFD32-A720-4EBB-9D42-9E63E3307335}">
      <dgm:prSet/>
      <dgm:spPr/>
      <dgm:t>
        <a:bodyPr/>
        <a:lstStyle/>
        <a:p>
          <a:endParaRPr lang="en-US"/>
        </a:p>
      </dgm:t>
    </dgm:pt>
    <dgm:pt modelId="{3A2FD7A5-5D28-437F-A17F-D1BD8252C6CC}" type="pres">
      <dgm:prSet presAssocID="{0AFD0690-6C04-48A1-AC0D-800B8EE449D1}" presName="hierChild1" presStyleCnt="0">
        <dgm:presLayoutVars>
          <dgm:chPref val="1"/>
          <dgm:dir/>
          <dgm:animOne val="branch"/>
          <dgm:animLvl val="lvl"/>
          <dgm:resizeHandles/>
        </dgm:presLayoutVars>
      </dgm:prSet>
      <dgm:spPr/>
    </dgm:pt>
    <dgm:pt modelId="{2D1A599A-6D2D-4EAC-9741-71A72F3338C0}" type="pres">
      <dgm:prSet presAssocID="{D48DAEE3-3270-422B-8D07-51CE95EA9A14}" presName="hierRoot1" presStyleCnt="0"/>
      <dgm:spPr/>
    </dgm:pt>
    <dgm:pt modelId="{48FD4DB0-3142-4C20-B0F7-174224C6DDFE}" type="pres">
      <dgm:prSet presAssocID="{D48DAEE3-3270-422B-8D07-51CE95EA9A14}" presName="composite" presStyleCnt="0"/>
      <dgm:spPr/>
    </dgm:pt>
    <dgm:pt modelId="{03059AB5-B9D4-4168-A370-96DF2D9D22A9}" type="pres">
      <dgm:prSet presAssocID="{D48DAEE3-3270-422B-8D07-51CE95EA9A14}" presName="background" presStyleLbl="node0" presStyleIdx="0" presStyleCnt="3"/>
      <dgm:spPr/>
    </dgm:pt>
    <dgm:pt modelId="{1C7B092B-F19D-47FC-9B23-8310CD452E40}" type="pres">
      <dgm:prSet presAssocID="{D48DAEE3-3270-422B-8D07-51CE95EA9A14}" presName="text" presStyleLbl="fgAcc0" presStyleIdx="0" presStyleCnt="3">
        <dgm:presLayoutVars>
          <dgm:chPref val="3"/>
        </dgm:presLayoutVars>
      </dgm:prSet>
      <dgm:spPr/>
    </dgm:pt>
    <dgm:pt modelId="{5388E758-8003-416E-9859-3B09EA178ECA}" type="pres">
      <dgm:prSet presAssocID="{D48DAEE3-3270-422B-8D07-51CE95EA9A14}" presName="hierChild2" presStyleCnt="0"/>
      <dgm:spPr/>
    </dgm:pt>
    <dgm:pt modelId="{7C86FC9C-79EA-42FF-8783-5EB678F062B5}" type="pres">
      <dgm:prSet presAssocID="{6BECA7C9-2242-41DC-9743-7A30A58491F2}" presName="hierRoot1" presStyleCnt="0"/>
      <dgm:spPr/>
    </dgm:pt>
    <dgm:pt modelId="{5267D8B4-BE6A-45DA-A56C-0C082D2F1159}" type="pres">
      <dgm:prSet presAssocID="{6BECA7C9-2242-41DC-9743-7A30A58491F2}" presName="composite" presStyleCnt="0"/>
      <dgm:spPr/>
    </dgm:pt>
    <dgm:pt modelId="{49AAF38B-BC40-44E7-B70C-C3323F813FDA}" type="pres">
      <dgm:prSet presAssocID="{6BECA7C9-2242-41DC-9743-7A30A58491F2}" presName="background" presStyleLbl="node0" presStyleIdx="1" presStyleCnt="3"/>
      <dgm:spPr/>
    </dgm:pt>
    <dgm:pt modelId="{5CCAE658-95E5-45E5-8996-DF0B25348DDC}" type="pres">
      <dgm:prSet presAssocID="{6BECA7C9-2242-41DC-9743-7A30A58491F2}" presName="text" presStyleLbl="fgAcc0" presStyleIdx="1" presStyleCnt="3">
        <dgm:presLayoutVars>
          <dgm:chPref val="3"/>
        </dgm:presLayoutVars>
      </dgm:prSet>
      <dgm:spPr/>
    </dgm:pt>
    <dgm:pt modelId="{B6DF5317-7AC8-4323-B9F9-025444BC1794}" type="pres">
      <dgm:prSet presAssocID="{6BECA7C9-2242-41DC-9743-7A30A58491F2}" presName="hierChild2" presStyleCnt="0"/>
      <dgm:spPr/>
    </dgm:pt>
    <dgm:pt modelId="{ABBB9703-3654-4959-907E-37A5E08C9A28}" type="pres">
      <dgm:prSet presAssocID="{BE277E02-24EF-41DC-9210-1163B702AD79}" presName="hierRoot1" presStyleCnt="0"/>
      <dgm:spPr/>
    </dgm:pt>
    <dgm:pt modelId="{ACDE63B8-EEFB-4658-A211-7575D9A5E98B}" type="pres">
      <dgm:prSet presAssocID="{BE277E02-24EF-41DC-9210-1163B702AD79}" presName="composite" presStyleCnt="0"/>
      <dgm:spPr/>
    </dgm:pt>
    <dgm:pt modelId="{FACC9630-15BE-45F1-ADC7-7E39F8750BA2}" type="pres">
      <dgm:prSet presAssocID="{BE277E02-24EF-41DC-9210-1163B702AD79}" presName="background" presStyleLbl="node0" presStyleIdx="2" presStyleCnt="3"/>
      <dgm:spPr/>
    </dgm:pt>
    <dgm:pt modelId="{9C934B7E-8542-4CB3-BB2C-DD5DC08D7735}" type="pres">
      <dgm:prSet presAssocID="{BE277E02-24EF-41DC-9210-1163B702AD79}" presName="text" presStyleLbl="fgAcc0" presStyleIdx="2" presStyleCnt="3">
        <dgm:presLayoutVars>
          <dgm:chPref val="3"/>
        </dgm:presLayoutVars>
      </dgm:prSet>
      <dgm:spPr/>
    </dgm:pt>
    <dgm:pt modelId="{F292BF3A-238A-4E15-AF6D-B99AE315704E}" type="pres">
      <dgm:prSet presAssocID="{BE277E02-24EF-41DC-9210-1163B702AD79}" presName="hierChild2" presStyleCnt="0"/>
      <dgm:spPr/>
    </dgm:pt>
  </dgm:ptLst>
  <dgm:cxnLst>
    <dgm:cxn modelId="{9E490D0A-000B-4449-AF40-BB96CBB1C68A}" srcId="{0AFD0690-6C04-48A1-AC0D-800B8EE449D1}" destId="{6BECA7C9-2242-41DC-9743-7A30A58491F2}" srcOrd="1" destOrd="0" parTransId="{D75F2D8E-1B0F-48DA-9C56-93D4F2650C4B}" sibTransId="{72BA522E-D818-49EF-B35E-2B6A9F094E8B}"/>
    <dgm:cxn modelId="{32D4671D-0E92-40A6-9D09-C7A4C1BFDED6}" type="presOf" srcId="{BE277E02-24EF-41DC-9210-1163B702AD79}" destId="{9C934B7E-8542-4CB3-BB2C-DD5DC08D7735}" srcOrd="0" destOrd="0" presId="urn:microsoft.com/office/officeart/2005/8/layout/hierarchy1"/>
    <dgm:cxn modelId="{F8CBFD32-A720-4EBB-9D42-9E63E3307335}" srcId="{0AFD0690-6C04-48A1-AC0D-800B8EE449D1}" destId="{BE277E02-24EF-41DC-9210-1163B702AD79}" srcOrd="2" destOrd="0" parTransId="{C0A5E26C-9D15-42F1-9B20-05AFF31013BF}" sibTransId="{67176669-B684-4E9B-890E-DC92AEACF317}"/>
    <dgm:cxn modelId="{23086879-976C-49DA-A3A7-546FD78D8F3F}" type="presOf" srcId="{6BECA7C9-2242-41DC-9743-7A30A58491F2}" destId="{5CCAE658-95E5-45E5-8996-DF0B25348DDC}" srcOrd="0" destOrd="0" presId="urn:microsoft.com/office/officeart/2005/8/layout/hierarchy1"/>
    <dgm:cxn modelId="{66405F8C-17B2-4618-8A55-B85266F7FF44}" type="presOf" srcId="{D48DAEE3-3270-422B-8D07-51CE95EA9A14}" destId="{1C7B092B-F19D-47FC-9B23-8310CD452E40}" srcOrd="0" destOrd="0" presId="urn:microsoft.com/office/officeart/2005/8/layout/hierarchy1"/>
    <dgm:cxn modelId="{627595B8-B7D4-4ABD-906D-71B4AA71EB8F}" srcId="{0AFD0690-6C04-48A1-AC0D-800B8EE449D1}" destId="{D48DAEE3-3270-422B-8D07-51CE95EA9A14}" srcOrd="0" destOrd="0" parTransId="{D04AFD59-F7D0-47A5-8ABD-D2A1AAE68A68}" sibTransId="{51D8FCBF-92CF-423F-B724-EE7714778B4C}"/>
    <dgm:cxn modelId="{B5270DFA-366F-4D5F-A0F0-0672861F4979}" type="presOf" srcId="{0AFD0690-6C04-48A1-AC0D-800B8EE449D1}" destId="{3A2FD7A5-5D28-437F-A17F-D1BD8252C6CC}" srcOrd="0" destOrd="0" presId="urn:microsoft.com/office/officeart/2005/8/layout/hierarchy1"/>
    <dgm:cxn modelId="{26B1397B-C736-4712-B04C-7FFE0E84F882}" type="presParOf" srcId="{3A2FD7A5-5D28-437F-A17F-D1BD8252C6CC}" destId="{2D1A599A-6D2D-4EAC-9741-71A72F3338C0}" srcOrd="0" destOrd="0" presId="urn:microsoft.com/office/officeart/2005/8/layout/hierarchy1"/>
    <dgm:cxn modelId="{BF78C3D2-0F0B-4ECF-8FE7-B4B996D11C71}" type="presParOf" srcId="{2D1A599A-6D2D-4EAC-9741-71A72F3338C0}" destId="{48FD4DB0-3142-4C20-B0F7-174224C6DDFE}" srcOrd="0" destOrd="0" presId="urn:microsoft.com/office/officeart/2005/8/layout/hierarchy1"/>
    <dgm:cxn modelId="{54F47BD5-45BC-4754-B778-B55407A2DE46}" type="presParOf" srcId="{48FD4DB0-3142-4C20-B0F7-174224C6DDFE}" destId="{03059AB5-B9D4-4168-A370-96DF2D9D22A9}" srcOrd="0" destOrd="0" presId="urn:microsoft.com/office/officeart/2005/8/layout/hierarchy1"/>
    <dgm:cxn modelId="{444BA626-D76C-40D2-8679-FD715597ACDF}" type="presParOf" srcId="{48FD4DB0-3142-4C20-B0F7-174224C6DDFE}" destId="{1C7B092B-F19D-47FC-9B23-8310CD452E40}" srcOrd="1" destOrd="0" presId="urn:microsoft.com/office/officeart/2005/8/layout/hierarchy1"/>
    <dgm:cxn modelId="{2C150394-BA7F-4C8E-B3DC-CA504FAEC152}" type="presParOf" srcId="{2D1A599A-6D2D-4EAC-9741-71A72F3338C0}" destId="{5388E758-8003-416E-9859-3B09EA178ECA}" srcOrd="1" destOrd="0" presId="urn:microsoft.com/office/officeart/2005/8/layout/hierarchy1"/>
    <dgm:cxn modelId="{5103EF9A-F19F-43A0-914B-A59987E6B8BB}" type="presParOf" srcId="{3A2FD7A5-5D28-437F-A17F-D1BD8252C6CC}" destId="{7C86FC9C-79EA-42FF-8783-5EB678F062B5}" srcOrd="1" destOrd="0" presId="urn:microsoft.com/office/officeart/2005/8/layout/hierarchy1"/>
    <dgm:cxn modelId="{C54B45D2-F81B-4E2E-85B7-6B612B85B5D2}" type="presParOf" srcId="{7C86FC9C-79EA-42FF-8783-5EB678F062B5}" destId="{5267D8B4-BE6A-45DA-A56C-0C082D2F1159}" srcOrd="0" destOrd="0" presId="urn:microsoft.com/office/officeart/2005/8/layout/hierarchy1"/>
    <dgm:cxn modelId="{1F725331-ED67-485E-BC0C-6923FBF2C02F}" type="presParOf" srcId="{5267D8B4-BE6A-45DA-A56C-0C082D2F1159}" destId="{49AAF38B-BC40-44E7-B70C-C3323F813FDA}" srcOrd="0" destOrd="0" presId="urn:microsoft.com/office/officeart/2005/8/layout/hierarchy1"/>
    <dgm:cxn modelId="{A9149117-67CF-4BF9-91D9-1DEE6295B197}" type="presParOf" srcId="{5267D8B4-BE6A-45DA-A56C-0C082D2F1159}" destId="{5CCAE658-95E5-45E5-8996-DF0B25348DDC}" srcOrd="1" destOrd="0" presId="urn:microsoft.com/office/officeart/2005/8/layout/hierarchy1"/>
    <dgm:cxn modelId="{8F01BCD5-34AA-4CE1-AE3F-89BD2E6FC33A}" type="presParOf" srcId="{7C86FC9C-79EA-42FF-8783-5EB678F062B5}" destId="{B6DF5317-7AC8-4323-B9F9-025444BC1794}" srcOrd="1" destOrd="0" presId="urn:microsoft.com/office/officeart/2005/8/layout/hierarchy1"/>
    <dgm:cxn modelId="{579A252D-91F4-4ED2-A69A-F0880CF17431}" type="presParOf" srcId="{3A2FD7A5-5D28-437F-A17F-D1BD8252C6CC}" destId="{ABBB9703-3654-4959-907E-37A5E08C9A28}" srcOrd="2" destOrd="0" presId="urn:microsoft.com/office/officeart/2005/8/layout/hierarchy1"/>
    <dgm:cxn modelId="{7F864E00-C8D8-4207-804C-9786DF179650}" type="presParOf" srcId="{ABBB9703-3654-4959-907E-37A5E08C9A28}" destId="{ACDE63B8-EEFB-4658-A211-7575D9A5E98B}" srcOrd="0" destOrd="0" presId="urn:microsoft.com/office/officeart/2005/8/layout/hierarchy1"/>
    <dgm:cxn modelId="{926254CB-FBF4-4A88-9613-8A1D7618E44A}" type="presParOf" srcId="{ACDE63B8-EEFB-4658-A211-7575D9A5E98B}" destId="{FACC9630-15BE-45F1-ADC7-7E39F8750BA2}" srcOrd="0" destOrd="0" presId="urn:microsoft.com/office/officeart/2005/8/layout/hierarchy1"/>
    <dgm:cxn modelId="{2EE84399-1EA6-4C8B-AC46-ED9FDDDF743C}" type="presParOf" srcId="{ACDE63B8-EEFB-4658-A211-7575D9A5E98B}" destId="{9C934B7E-8542-4CB3-BB2C-DD5DC08D7735}" srcOrd="1" destOrd="0" presId="urn:microsoft.com/office/officeart/2005/8/layout/hierarchy1"/>
    <dgm:cxn modelId="{6FBBEBFA-9E9B-4D50-B4C3-45B1D0B702AE}" type="presParOf" srcId="{ABBB9703-3654-4959-907E-37A5E08C9A28}" destId="{F292BF3A-238A-4E15-AF6D-B99AE315704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59AB5-B9D4-4168-A370-96DF2D9D22A9}">
      <dsp:nvSpPr>
        <dsp:cNvPr id="0" name=""/>
        <dsp:cNvSpPr/>
      </dsp:nvSpPr>
      <dsp:spPr>
        <a:xfrm>
          <a:off x="0" y="425615"/>
          <a:ext cx="2298242" cy="145938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B092B-F19D-47FC-9B23-8310CD452E40}">
      <dsp:nvSpPr>
        <dsp:cNvPr id="0" name=""/>
        <dsp:cNvSpPr/>
      </dsp:nvSpPr>
      <dsp:spPr>
        <a:xfrm>
          <a:off x="255360" y="668207"/>
          <a:ext cx="2298242" cy="145938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en-US" sz="1900" kern="1200"/>
            <a:t>Name- Pooja Sharma</a:t>
          </a:r>
        </a:p>
      </dsp:txBody>
      <dsp:txXfrm>
        <a:off x="298104" y="710951"/>
        <a:ext cx="2212754" cy="1373895"/>
      </dsp:txXfrm>
    </dsp:sp>
    <dsp:sp modelId="{49AAF38B-BC40-44E7-B70C-C3323F813FDA}">
      <dsp:nvSpPr>
        <dsp:cNvPr id="0" name=""/>
        <dsp:cNvSpPr/>
      </dsp:nvSpPr>
      <dsp:spPr>
        <a:xfrm>
          <a:off x="2808962" y="425615"/>
          <a:ext cx="2298242" cy="145938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AE658-95E5-45E5-8996-DF0B25348DDC}">
      <dsp:nvSpPr>
        <dsp:cNvPr id="0" name=""/>
        <dsp:cNvSpPr/>
      </dsp:nvSpPr>
      <dsp:spPr>
        <a:xfrm>
          <a:off x="3064323" y="668207"/>
          <a:ext cx="2298242" cy="145938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en-US" sz="1900" kern="1200"/>
            <a:t>Roll No- L00171181</a:t>
          </a:r>
        </a:p>
      </dsp:txBody>
      <dsp:txXfrm>
        <a:off x="3107067" y="710951"/>
        <a:ext cx="2212754" cy="1373895"/>
      </dsp:txXfrm>
    </dsp:sp>
    <dsp:sp modelId="{FACC9630-15BE-45F1-ADC7-7E39F8750BA2}">
      <dsp:nvSpPr>
        <dsp:cNvPr id="0" name=""/>
        <dsp:cNvSpPr/>
      </dsp:nvSpPr>
      <dsp:spPr>
        <a:xfrm>
          <a:off x="5617925" y="425615"/>
          <a:ext cx="2298242" cy="145938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934B7E-8542-4CB3-BB2C-DD5DC08D7735}">
      <dsp:nvSpPr>
        <dsp:cNvPr id="0" name=""/>
        <dsp:cNvSpPr/>
      </dsp:nvSpPr>
      <dsp:spPr>
        <a:xfrm>
          <a:off x="5873285" y="668207"/>
          <a:ext cx="2298242" cy="145938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en-US" sz="1900" kern="1200"/>
            <a:t>Atlantic Technological University</a:t>
          </a:r>
        </a:p>
      </dsp:txBody>
      <dsp:txXfrm>
        <a:off x="5916029" y="710951"/>
        <a:ext cx="2212754" cy="13738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767199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2064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67625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0"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lumMod val="60000"/>
                    <a:lumOff val="4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
        <p:nvSpPr>
          <p:cNvPr id="11" name="TextBox 10"/>
          <p:cNvSpPr txBox="1"/>
          <p:nvPr/>
        </p:nvSpPr>
        <p:spPr>
          <a:xfrm>
            <a:off x="6997868" y="1960341"/>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6270738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90956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63950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49644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27400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28790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67770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16941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80423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41528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97752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9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7"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5/30/2023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12177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26163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002264"/>
            <a:ext cx="3026752"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5/30/2023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9320727"/>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eduonix.com/software-development/convolutional-neural-networks-image-process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digit-recognize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DDC76B5-69DA-22F7-550A-05A85FC2EB5C}"/>
              </a:ext>
            </a:extLst>
          </p:cNvPr>
          <p:cNvSpPr>
            <a:spLocks noGrp="1"/>
          </p:cNvSpPr>
          <p:nvPr>
            <p:ph type="title"/>
          </p:nvPr>
        </p:nvSpPr>
        <p:spPr>
          <a:xfrm>
            <a:off x="486697" y="471950"/>
            <a:ext cx="6939116" cy="762490"/>
          </a:xfrm>
        </p:spPr>
        <p:txBody>
          <a:bodyPr>
            <a:normAutofit/>
          </a:bodyPr>
          <a:lstStyle/>
          <a:p>
            <a:r>
              <a:rPr lang="en-US">
                <a:solidFill>
                  <a:srgbClr val="EBEBEB"/>
                </a:solidFill>
              </a:rPr>
              <a:t>                   Deep Learning</a:t>
            </a:r>
          </a:p>
        </p:txBody>
      </p:sp>
      <p:sp>
        <p:nvSpPr>
          <p:cNvPr id="14" name="Rectangle 13">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D8A28D4-9577-9C26-4116-6DD52B8F8FAB}"/>
              </a:ext>
            </a:extLst>
          </p:cNvPr>
          <p:cNvGraphicFramePr>
            <a:graphicFrameLocks noGrp="1"/>
          </p:cNvGraphicFramePr>
          <p:nvPr>
            <p:ph idx="1"/>
            <p:extLst>
              <p:ext uri="{D42A27DB-BD31-4B8C-83A1-F6EECF244321}">
                <p14:modId xmlns:p14="http://schemas.microsoft.com/office/powerpoint/2010/main" val="2782656112"/>
              </p:ext>
            </p:extLst>
          </p:nvPr>
        </p:nvGraphicFramePr>
        <p:xfrm>
          <a:off x="486697" y="2107692"/>
          <a:ext cx="8171528" cy="2553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268948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9BFF-02EF-0F0A-0DFC-F07BD39F4405}"/>
              </a:ext>
            </a:extLst>
          </p:cNvPr>
          <p:cNvSpPr>
            <a:spLocks noGrp="1"/>
          </p:cNvSpPr>
          <p:nvPr>
            <p:ph type="title"/>
          </p:nvPr>
        </p:nvSpPr>
        <p:spPr>
          <a:xfrm>
            <a:off x="484583" y="457200"/>
            <a:ext cx="3595105" cy="1256982"/>
          </a:xfrm>
        </p:spPr>
        <p:txBody>
          <a:bodyPr>
            <a:normAutofit/>
          </a:bodyPr>
          <a:lstStyle/>
          <a:p>
            <a:r>
              <a:rPr lang="en-US"/>
              <a:t>Model Architecture:</a:t>
            </a:r>
          </a:p>
        </p:txBody>
      </p:sp>
      <p:pic>
        <p:nvPicPr>
          <p:cNvPr id="5" name="Picture 4">
            <a:extLst>
              <a:ext uri="{FF2B5EF4-FFF2-40B4-BE49-F238E27FC236}">
                <a16:creationId xmlns:a16="http://schemas.microsoft.com/office/drawing/2014/main" id="{57946539-6732-CA7F-64BF-D547AA7E8CEC}"/>
              </a:ext>
            </a:extLst>
          </p:cNvPr>
          <p:cNvPicPr>
            <a:picLocks noChangeAspect="1"/>
          </p:cNvPicPr>
          <p:nvPr/>
        </p:nvPicPr>
        <p:blipFill rotWithShape="1">
          <a:blip r:embed="rId3"/>
          <a:srcRect r="20099" b="4"/>
          <a:stretch/>
        </p:blipFill>
        <p:spPr>
          <a:xfrm>
            <a:off x="4570809" y="456852"/>
            <a:ext cx="4087416" cy="2074718"/>
          </a:xfrm>
          <a:prstGeom prst="rect">
            <a:avLst/>
          </a:prstGeom>
          <a:effectLst>
            <a:outerShdw blurRad="50800" dist="38100" dir="5400000" algn="t" rotWithShape="0">
              <a:prstClr val="black">
                <a:alpha val="43000"/>
              </a:prstClr>
            </a:outerShdw>
          </a:effectLst>
        </p:spPr>
      </p:pic>
      <p:sp>
        <p:nvSpPr>
          <p:cNvPr id="34" name="Rectangle 33">
            <a:extLst>
              <a:ext uri="{FF2B5EF4-FFF2-40B4-BE49-F238E27FC236}">
                <a16:creationId xmlns:a16="http://schemas.microsoft.com/office/drawing/2014/main" id="{CF6A01C6-A042-42B0-99DC-98183478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3BD7EC9-837C-1F29-C3AF-709F2F35808F}"/>
              </a:ext>
            </a:extLst>
          </p:cNvPr>
          <p:cNvSpPr>
            <a:spLocks noGrp="1"/>
          </p:cNvSpPr>
          <p:nvPr>
            <p:ph idx="1"/>
          </p:nvPr>
        </p:nvSpPr>
        <p:spPr>
          <a:xfrm>
            <a:off x="481631" y="1863408"/>
            <a:ext cx="3599359" cy="2822891"/>
          </a:xfrm>
        </p:spPr>
        <p:txBody>
          <a:bodyPr>
            <a:normAutofit/>
          </a:bodyPr>
          <a:lstStyle/>
          <a:p>
            <a:r>
              <a:rPr lang="en-US" sz="1400" dirty="0"/>
              <a:t>Multiple convolutional layers with </a:t>
            </a:r>
            <a:r>
              <a:rPr lang="en-US" sz="1400" dirty="0" err="1"/>
              <a:t>ReLU</a:t>
            </a:r>
            <a:r>
              <a:rPr lang="en-US" sz="1400" dirty="0"/>
              <a:t> activation, followed by max pooling and batch normalization layers, make up the CNN model architecture. The final output layer in the model has </a:t>
            </a:r>
            <a:r>
              <a:rPr lang="en-US" sz="1400" dirty="0" err="1"/>
              <a:t>softmax</a:t>
            </a:r>
            <a:r>
              <a:rPr lang="en-US" sz="1400" dirty="0"/>
              <a:t> activation for digit classification and is made up of completely connected layers with </a:t>
            </a:r>
            <a:r>
              <a:rPr lang="en-US" sz="1400" dirty="0" err="1"/>
              <a:t>ReLU</a:t>
            </a:r>
            <a:r>
              <a:rPr lang="en-US" sz="1400" dirty="0"/>
              <a:t> activation. Categorical cross-entropy loss is used to build the model, and the Adam optimizer is used to train it.</a:t>
            </a:r>
          </a:p>
          <a:p>
            <a:endParaRPr lang="en-US" sz="1400" dirty="0"/>
          </a:p>
        </p:txBody>
      </p:sp>
      <p:pic>
        <p:nvPicPr>
          <p:cNvPr id="9" name="Picture 8">
            <a:extLst>
              <a:ext uri="{FF2B5EF4-FFF2-40B4-BE49-F238E27FC236}">
                <a16:creationId xmlns:a16="http://schemas.microsoft.com/office/drawing/2014/main" id="{77B8DD34-E0A8-7DAA-B022-E7D0701CB897}"/>
              </a:ext>
            </a:extLst>
          </p:cNvPr>
          <p:cNvPicPr>
            <a:picLocks noChangeAspect="1"/>
          </p:cNvPicPr>
          <p:nvPr/>
        </p:nvPicPr>
        <p:blipFill>
          <a:blip r:embed="rId4"/>
          <a:stretch>
            <a:fillRect/>
          </a:stretch>
        </p:blipFill>
        <p:spPr>
          <a:xfrm>
            <a:off x="4548865" y="2883288"/>
            <a:ext cx="4048125" cy="1428750"/>
          </a:xfrm>
          <a:prstGeom prst="rect">
            <a:avLst/>
          </a:prstGeom>
        </p:spPr>
      </p:pic>
    </p:spTree>
    <p:extLst>
      <p:ext uri="{BB962C8B-B14F-4D97-AF65-F5344CB8AC3E}">
        <p14:creationId xmlns:p14="http://schemas.microsoft.com/office/powerpoint/2010/main" val="146116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09D6-27CB-33B7-159C-53A0301BFF14}"/>
              </a:ext>
            </a:extLst>
          </p:cNvPr>
          <p:cNvSpPr>
            <a:spLocks noGrp="1"/>
          </p:cNvSpPr>
          <p:nvPr>
            <p:ph type="title"/>
          </p:nvPr>
        </p:nvSpPr>
        <p:spPr>
          <a:xfrm>
            <a:off x="484584" y="339538"/>
            <a:ext cx="3124185" cy="1050398"/>
          </a:xfrm>
        </p:spPr>
        <p:txBody>
          <a:bodyPr>
            <a:normAutofit/>
          </a:bodyPr>
          <a:lstStyle/>
          <a:p>
            <a:r>
              <a:rPr lang="en-US" sz="2900"/>
              <a:t>Model Training and Evaluation:</a:t>
            </a:r>
          </a:p>
        </p:txBody>
      </p:sp>
      <p:sp>
        <p:nvSpPr>
          <p:cNvPr id="21" name="Freeform 23">
            <a:extLst>
              <a:ext uri="{FF2B5EF4-FFF2-40B4-BE49-F238E27FC236}">
                <a16:creationId xmlns:a16="http://schemas.microsoft.com/office/drawing/2014/main" id="{CE19B044-213B-4670-997D-10A1AF25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5">
            <a:extLst>
              <a:ext uri="{FF2B5EF4-FFF2-40B4-BE49-F238E27FC236}">
                <a16:creationId xmlns:a16="http://schemas.microsoft.com/office/drawing/2014/main" id="{4D0C6EAC-4CF1-4405-BB7A-D6E48E7DE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837933" y="2067482"/>
            <a:ext cx="51435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5" name="Rectangle 24">
            <a:extLst>
              <a:ext uri="{FF2B5EF4-FFF2-40B4-BE49-F238E27FC236}">
                <a16:creationId xmlns:a16="http://schemas.microsoft.com/office/drawing/2014/main" id="{2EF858D7-84ED-4C7D-B0EB-77866DA2D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0808" y="0"/>
            <a:ext cx="4573506"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E422B55-1502-979E-E1B5-0E72DA4DC4E5}"/>
              </a:ext>
            </a:extLst>
          </p:cNvPr>
          <p:cNvPicPr>
            <a:picLocks noChangeAspect="1"/>
          </p:cNvPicPr>
          <p:nvPr/>
        </p:nvPicPr>
        <p:blipFill>
          <a:blip r:embed="rId3"/>
          <a:stretch>
            <a:fillRect/>
          </a:stretch>
        </p:blipFill>
        <p:spPr>
          <a:xfrm>
            <a:off x="4743010" y="350579"/>
            <a:ext cx="3259767" cy="2431651"/>
          </a:xfrm>
          <a:prstGeom prst="rect">
            <a:avLst/>
          </a:prstGeom>
          <a:effectLst/>
        </p:spPr>
      </p:pic>
      <p:sp>
        <p:nvSpPr>
          <p:cNvPr id="27" name="Rectangle 26">
            <a:extLst>
              <a:ext uri="{FF2B5EF4-FFF2-40B4-BE49-F238E27FC236}">
                <a16:creationId xmlns:a16="http://schemas.microsoft.com/office/drawing/2014/main" id="{DD88D366-AA6E-40A4-A229-24A7DC2CC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5AEE1-716A-A7B6-93A1-E074C6ACAF08}"/>
              </a:ext>
            </a:extLst>
          </p:cNvPr>
          <p:cNvSpPr>
            <a:spLocks noGrp="1"/>
          </p:cNvSpPr>
          <p:nvPr>
            <p:ph idx="1"/>
          </p:nvPr>
        </p:nvSpPr>
        <p:spPr>
          <a:xfrm>
            <a:off x="484584" y="1539688"/>
            <a:ext cx="3123860" cy="3146611"/>
          </a:xfrm>
        </p:spPr>
        <p:txBody>
          <a:bodyPr>
            <a:normAutofit/>
          </a:bodyPr>
          <a:lstStyle/>
          <a:p>
            <a:pPr>
              <a:lnSpc>
                <a:spcPct val="90000"/>
              </a:lnSpc>
            </a:pPr>
            <a:r>
              <a:rPr lang="en-US" sz="1050" dirty="0"/>
              <a:t>Using the </a:t>
            </a:r>
            <a:r>
              <a:rPr lang="en-US" sz="1050" dirty="0" err="1"/>
              <a:t>ImageDataGenerator</a:t>
            </a:r>
            <a:r>
              <a:rPr lang="en-US" sz="1050" dirty="0"/>
              <a:t> class from </a:t>
            </a:r>
            <a:r>
              <a:rPr lang="en-US" sz="1050" dirty="0" err="1"/>
              <a:t>Keras</a:t>
            </a:r>
            <a:r>
              <a:rPr lang="en-US" sz="1050" dirty="0"/>
              <a:t>, data augmentation techniques are used to avoid overfitting. The model is trained using a 128-batch size across 100 epochs. To provide the best model performance, early halting and learning rate decrease callbacks are put into place. Plots are used to track and display the accuracies and losses during training and validation.</a:t>
            </a:r>
          </a:p>
          <a:p>
            <a:pPr>
              <a:lnSpc>
                <a:spcPct val="90000"/>
              </a:lnSpc>
            </a:pPr>
            <a:r>
              <a:rPr lang="en-US" sz="1050" dirty="0"/>
              <a:t>The fit function is employed in the model's training. To create enhanced samples, the data generator is fed the training data. To enhance model performance and avoid overfitting, callbacks with early stopping and learning rate decrease are utilized. The history object contains the training history.</a:t>
            </a:r>
            <a:endParaRPr lang="en-US" sz="900" dirty="0"/>
          </a:p>
        </p:txBody>
      </p:sp>
      <p:pic>
        <p:nvPicPr>
          <p:cNvPr id="7" name="Picture 6">
            <a:extLst>
              <a:ext uri="{FF2B5EF4-FFF2-40B4-BE49-F238E27FC236}">
                <a16:creationId xmlns:a16="http://schemas.microsoft.com/office/drawing/2014/main" id="{A33FCA62-0235-F77D-42B2-BFABE9DBEE68}"/>
              </a:ext>
            </a:extLst>
          </p:cNvPr>
          <p:cNvPicPr>
            <a:picLocks noChangeAspect="1"/>
          </p:cNvPicPr>
          <p:nvPr/>
        </p:nvPicPr>
        <p:blipFill>
          <a:blip r:embed="rId4"/>
          <a:stretch>
            <a:fillRect/>
          </a:stretch>
        </p:blipFill>
        <p:spPr>
          <a:xfrm>
            <a:off x="4574209" y="3064380"/>
            <a:ext cx="4080298" cy="1621918"/>
          </a:xfrm>
          <a:prstGeom prst="rect">
            <a:avLst/>
          </a:prstGeom>
          <a:effectLst/>
        </p:spPr>
      </p:pic>
    </p:spTree>
    <p:extLst>
      <p:ext uri="{BB962C8B-B14F-4D97-AF65-F5344CB8AC3E}">
        <p14:creationId xmlns:p14="http://schemas.microsoft.com/office/powerpoint/2010/main" val="342657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6FD4-DD07-E6F6-38C4-4EFFFF154AE9}"/>
              </a:ext>
            </a:extLst>
          </p:cNvPr>
          <p:cNvSpPr>
            <a:spLocks noGrp="1"/>
          </p:cNvSpPr>
          <p:nvPr>
            <p:ph type="title"/>
          </p:nvPr>
        </p:nvSpPr>
        <p:spPr/>
        <p:txBody>
          <a:bodyPr/>
          <a:lstStyle/>
          <a:p>
            <a:r>
              <a:rPr lang="en-US" dirty="0"/>
              <a:t>Epoch-Training Loss and Accuracy</a:t>
            </a:r>
          </a:p>
        </p:txBody>
      </p:sp>
      <p:sp>
        <p:nvSpPr>
          <p:cNvPr id="3" name="Content Placeholder 2">
            <a:extLst>
              <a:ext uri="{FF2B5EF4-FFF2-40B4-BE49-F238E27FC236}">
                <a16:creationId xmlns:a16="http://schemas.microsoft.com/office/drawing/2014/main" id="{2A5FCCE6-2BEE-9726-58F1-8366BA3F4BCC}"/>
              </a:ext>
            </a:extLst>
          </p:cNvPr>
          <p:cNvSpPr>
            <a:spLocks noGrp="1"/>
          </p:cNvSpPr>
          <p:nvPr>
            <p:ph idx="1"/>
          </p:nvPr>
        </p:nvSpPr>
        <p:spPr>
          <a:xfrm>
            <a:off x="332509" y="1108365"/>
            <a:ext cx="7204881" cy="3577936"/>
          </a:xfrm>
        </p:spPr>
        <p:txBody>
          <a:bodyPr>
            <a:normAutofit fontScale="62500" lnSpcReduction="20000"/>
          </a:bodyPr>
          <a:lstStyle/>
          <a:p>
            <a:r>
              <a:rPr lang="en-US" sz="1600" b="1" dirty="0"/>
              <a:t>Epoch</a:t>
            </a:r>
            <a:r>
              <a:rPr lang="en-US" sz="1600" dirty="0"/>
              <a:t>: In the context of machine learning and neural networks, an epoch refers to a complete pass through the entire training dataset during the training phase.</a:t>
            </a:r>
          </a:p>
          <a:p>
            <a:r>
              <a:rPr lang="en-US" sz="1600" dirty="0"/>
              <a:t> In other words, one epoch means that the model has seen and processed every training example once. </a:t>
            </a:r>
          </a:p>
          <a:p>
            <a:r>
              <a:rPr lang="en-US" sz="1600" b="1" dirty="0"/>
              <a:t>Epoch 1/100: </a:t>
            </a:r>
            <a:r>
              <a:rPr lang="en-US" sz="1600" dirty="0"/>
              <a:t>The model starts training. The training loss is 0.1585, and the training accuracy is 0.9495. The validation loss is 1.6386, and the validation accuracy is 0.3567. </a:t>
            </a:r>
          </a:p>
          <a:p>
            <a:r>
              <a:rPr lang="en-US" sz="1600" b="1" dirty="0"/>
              <a:t>Epoch 2/100: </a:t>
            </a:r>
            <a:r>
              <a:rPr lang="en-US" sz="1600" dirty="0"/>
              <a:t>The model continues training. The training loss decreases to 0.0658, and the training accuracy improves to 0.9801. The validation loss decreases to 0.2091, and the validation accuracy improves to 0.9302.</a:t>
            </a:r>
          </a:p>
          <a:p>
            <a:r>
              <a:rPr lang="en-US" sz="1600" dirty="0"/>
              <a:t> </a:t>
            </a:r>
            <a:r>
              <a:rPr lang="en-US" sz="1600" b="1" dirty="0"/>
              <a:t>Epoch 3/100: </a:t>
            </a:r>
            <a:r>
              <a:rPr lang="en-US" sz="1600" dirty="0"/>
              <a:t>The model further improves as the training loss decreases to 0.0492, and the training accuracy increases to 0.9848. The validation loss decreases to 0.0767, and the validation accuracy increases to 0.9766. </a:t>
            </a:r>
          </a:p>
          <a:p>
            <a:r>
              <a:rPr lang="en-US" sz="1600" dirty="0"/>
              <a:t>The training eventually stops at Epoch 23 due to early stopping, which means that the model did not improve significantly after a certain number of epochs, and the weights of the model are restored to the point where it achieved the best validation performance (Epoch 13).. loss:</a:t>
            </a:r>
          </a:p>
          <a:p>
            <a:r>
              <a:rPr lang="en-US" sz="1600" dirty="0"/>
              <a:t> </a:t>
            </a:r>
            <a:r>
              <a:rPr lang="en-US" sz="1600" b="1" dirty="0"/>
              <a:t>Loss</a:t>
            </a:r>
            <a:r>
              <a:rPr lang="en-US" sz="1600" dirty="0"/>
              <a:t>: The value of the loss function during training. In this case, it starts at 0.1585 in epoch 1 and decreases over subsequent epochs. </a:t>
            </a:r>
          </a:p>
          <a:p>
            <a:r>
              <a:rPr lang="en-US" sz="1600" b="1" dirty="0"/>
              <a:t>Accuracy</a:t>
            </a:r>
            <a:r>
              <a:rPr lang="en-US" sz="1600" dirty="0"/>
              <a:t>: The training accuracy of the model. It starts at 0.9495 in epoch 1 and increases over subsequent epochs. </a:t>
            </a:r>
            <a:r>
              <a:rPr lang="en-US" sz="1600" dirty="0" err="1"/>
              <a:t>val_loss</a:t>
            </a:r>
            <a:r>
              <a:rPr lang="en-US" sz="1600" dirty="0"/>
              <a:t>: The value of the loss function on the validation set. It indicates how well the model is generalizing to unseen data. </a:t>
            </a:r>
            <a:r>
              <a:rPr lang="en-US" sz="1600" dirty="0" err="1"/>
              <a:t>val_accuracy</a:t>
            </a:r>
            <a:r>
              <a:rPr lang="en-US" sz="1600" dirty="0"/>
              <a:t>: The accuracy of the model on the validation set. </a:t>
            </a:r>
          </a:p>
          <a:p>
            <a:r>
              <a:rPr lang="en-US" sz="1600" dirty="0"/>
              <a:t> The learning rate used during training. It starts at 0.0010 and decreases over time due to a learning rate schedule</a:t>
            </a:r>
            <a:r>
              <a:rPr lang="en-US" dirty="0"/>
              <a:t>.</a:t>
            </a:r>
          </a:p>
        </p:txBody>
      </p:sp>
    </p:spTree>
    <p:extLst>
      <p:ext uri="{BB962C8B-B14F-4D97-AF65-F5344CB8AC3E}">
        <p14:creationId xmlns:p14="http://schemas.microsoft.com/office/powerpoint/2010/main" val="6289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8A8-09EC-405E-D0B8-14E2E3AFFB75}"/>
              </a:ext>
            </a:extLst>
          </p:cNvPr>
          <p:cNvSpPr>
            <a:spLocks noGrp="1"/>
          </p:cNvSpPr>
          <p:nvPr>
            <p:ph type="title"/>
          </p:nvPr>
        </p:nvSpPr>
        <p:spPr>
          <a:xfrm>
            <a:off x="3961785" y="471949"/>
            <a:ext cx="3575604" cy="1231490"/>
          </a:xfrm>
        </p:spPr>
        <p:txBody>
          <a:bodyPr>
            <a:normAutofit/>
          </a:bodyPr>
          <a:lstStyle/>
          <a:p>
            <a:pPr>
              <a:lnSpc>
                <a:spcPct val="90000"/>
              </a:lnSpc>
            </a:pPr>
            <a:r>
              <a:rPr lang="en-US" sz="2700" b="0" i="0">
                <a:effectLst/>
                <a:latin typeface="Söhne"/>
              </a:rPr>
              <a:t>Model Evaluation and Analysis: </a:t>
            </a:r>
            <a:br>
              <a:rPr lang="en-US" sz="2700"/>
            </a:br>
            <a:endParaRPr lang="en-US" sz="2700"/>
          </a:p>
        </p:txBody>
      </p:sp>
      <p:pic>
        <p:nvPicPr>
          <p:cNvPr id="5" name="Picture 4" descr="Top view of cubes connected with black lines">
            <a:extLst>
              <a:ext uri="{FF2B5EF4-FFF2-40B4-BE49-F238E27FC236}">
                <a16:creationId xmlns:a16="http://schemas.microsoft.com/office/drawing/2014/main" id="{1E615B21-795E-7502-03A6-4978F00E6682}"/>
              </a:ext>
            </a:extLst>
          </p:cNvPr>
          <p:cNvPicPr>
            <a:picLocks noChangeAspect="1"/>
          </p:cNvPicPr>
          <p:nvPr/>
        </p:nvPicPr>
        <p:blipFill rotWithShape="1">
          <a:blip r:embed="rId3"/>
          <a:srcRect l="29618" r="19697"/>
          <a:stretch/>
        </p:blipFill>
        <p:spPr>
          <a:xfrm>
            <a:off x="20" y="10"/>
            <a:ext cx="3475989" cy="5143490"/>
          </a:xfrm>
          <a:prstGeom prst="rect">
            <a:avLst/>
          </a:prstGeom>
        </p:spPr>
      </p:pic>
      <p:sp>
        <p:nvSpPr>
          <p:cNvPr id="3" name="Content Placeholder 2">
            <a:extLst>
              <a:ext uri="{FF2B5EF4-FFF2-40B4-BE49-F238E27FC236}">
                <a16:creationId xmlns:a16="http://schemas.microsoft.com/office/drawing/2014/main" id="{2CB204BA-BA59-A781-C4F9-C733D9D74DF8}"/>
              </a:ext>
            </a:extLst>
          </p:cNvPr>
          <p:cNvSpPr>
            <a:spLocks noGrp="1"/>
          </p:cNvSpPr>
          <p:nvPr>
            <p:ph idx="1"/>
          </p:nvPr>
        </p:nvSpPr>
        <p:spPr>
          <a:xfrm>
            <a:off x="3961785" y="1828800"/>
            <a:ext cx="3575604" cy="2857499"/>
          </a:xfrm>
        </p:spPr>
        <p:txBody>
          <a:bodyPr>
            <a:normAutofit/>
          </a:bodyPr>
          <a:lstStyle/>
          <a:p>
            <a:r>
              <a:rPr lang="en-US" dirty="0"/>
              <a:t>On the test set, the trained model is assessed, and predictions are made for performance analysis. The classification performance of the model is displayed using a confusion matrix. In order to evaluate the model's accuracy visually, sample test images with their real and anticipated labels are provided.</a:t>
            </a:r>
          </a:p>
        </p:txBody>
      </p:sp>
    </p:spTree>
    <p:extLst>
      <p:ext uri="{BB962C8B-B14F-4D97-AF65-F5344CB8AC3E}">
        <p14:creationId xmlns:p14="http://schemas.microsoft.com/office/powerpoint/2010/main" val="1424649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40BA-4F9D-5B6E-6FE5-91A00943E92C}"/>
              </a:ext>
            </a:extLst>
          </p:cNvPr>
          <p:cNvSpPr>
            <a:spLocks noGrp="1"/>
          </p:cNvSpPr>
          <p:nvPr>
            <p:ph type="title"/>
          </p:nvPr>
        </p:nvSpPr>
        <p:spPr/>
        <p:txBody>
          <a:bodyPr/>
          <a:lstStyle/>
          <a:p>
            <a:r>
              <a:rPr lang="en-US" sz="2800" dirty="0"/>
              <a:t>Training Accuracy and Validation Loss</a:t>
            </a:r>
          </a:p>
        </p:txBody>
      </p:sp>
      <p:pic>
        <p:nvPicPr>
          <p:cNvPr id="5" name="Content Placeholder 4">
            <a:extLst>
              <a:ext uri="{FF2B5EF4-FFF2-40B4-BE49-F238E27FC236}">
                <a16:creationId xmlns:a16="http://schemas.microsoft.com/office/drawing/2014/main" id="{C1E9269E-5085-B10D-12EF-3ED1017D2F28}"/>
              </a:ext>
            </a:extLst>
          </p:cNvPr>
          <p:cNvPicPr>
            <a:picLocks noGrp="1" noChangeAspect="1"/>
          </p:cNvPicPr>
          <p:nvPr>
            <p:ph idx="1"/>
          </p:nvPr>
        </p:nvPicPr>
        <p:blipFill>
          <a:blip r:embed="rId2"/>
          <a:stretch>
            <a:fillRect/>
          </a:stretch>
        </p:blipFill>
        <p:spPr>
          <a:xfrm>
            <a:off x="908863" y="1628079"/>
            <a:ext cx="6710362" cy="2691160"/>
          </a:xfrm>
        </p:spPr>
      </p:pic>
    </p:spTree>
    <p:extLst>
      <p:ext uri="{BB962C8B-B14F-4D97-AF65-F5344CB8AC3E}">
        <p14:creationId xmlns:p14="http://schemas.microsoft.com/office/powerpoint/2010/main" val="101362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6759" y="4572000"/>
            <a:ext cx="745300" cy="5715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7B3F87-8209-D7C5-2E5F-9C692D5FBE43}"/>
              </a:ext>
            </a:extLst>
          </p:cNvPr>
          <p:cNvSpPr>
            <a:spLocks noGrp="1"/>
          </p:cNvSpPr>
          <p:nvPr>
            <p:ph type="title"/>
          </p:nvPr>
        </p:nvSpPr>
        <p:spPr>
          <a:xfrm>
            <a:off x="6143943" y="994410"/>
            <a:ext cx="2514282" cy="2299880"/>
          </a:xfrm>
        </p:spPr>
        <p:txBody>
          <a:bodyPr vert="horz" lIns="91440" tIns="45720" rIns="91440" bIns="45720" rtlCol="0" anchor="b">
            <a:normAutofit/>
          </a:bodyPr>
          <a:lstStyle/>
          <a:p>
            <a:pPr defTabSz="457200">
              <a:lnSpc>
                <a:spcPct val="90000"/>
              </a:lnSpc>
            </a:pPr>
            <a:r>
              <a:rPr lang="en-US" sz="3200"/>
              <a:t>       Confusion Matrix (HeatMap)</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678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781447" y="2067482"/>
            <a:ext cx="51435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A1DBD3E2-E495-BC3D-EA10-3C19E282318F}"/>
              </a:ext>
            </a:extLst>
          </p:cNvPr>
          <p:cNvPicPr>
            <a:picLocks noGrp="1" noChangeAspect="1"/>
          </p:cNvPicPr>
          <p:nvPr>
            <p:ph idx="1"/>
          </p:nvPr>
        </p:nvPicPr>
        <p:blipFill>
          <a:blip r:embed="rId7"/>
          <a:stretch>
            <a:fillRect/>
          </a:stretch>
        </p:blipFill>
        <p:spPr>
          <a:xfrm>
            <a:off x="548578" y="485773"/>
            <a:ext cx="4571621" cy="4171604"/>
          </a:xfrm>
          <a:prstGeom prst="rect">
            <a:avLst/>
          </a:prstGeom>
          <a:effectLst/>
        </p:spPr>
      </p:pic>
    </p:spTree>
    <p:extLst>
      <p:ext uri="{BB962C8B-B14F-4D97-AF65-F5344CB8AC3E}">
        <p14:creationId xmlns:p14="http://schemas.microsoft.com/office/powerpoint/2010/main" val="19075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 name="Picture 13">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6" name="Oval 15">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0" name="Picture 19">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6759" y="4572000"/>
            <a:ext cx="745300" cy="571500"/>
          </a:xfrm>
          <a:prstGeom prst="rect">
            <a:avLst/>
          </a:prstGeom>
        </p:spPr>
      </p:pic>
      <p:sp>
        <p:nvSpPr>
          <p:cNvPr id="22" name="Rectangle 21">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190BC5-B54A-E9EC-02E6-C40BBAEEA5B7}"/>
              </a:ext>
            </a:extLst>
          </p:cNvPr>
          <p:cNvSpPr>
            <a:spLocks noGrp="1"/>
          </p:cNvSpPr>
          <p:nvPr>
            <p:ph type="title"/>
          </p:nvPr>
        </p:nvSpPr>
        <p:spPr>
          <a:xfrm>
            <a:off x="6157967" y="1085850"/>
            <a:ext cx="2500257" cy="2322740"/>
          </a:xfrm>
        </p:spPr>
        <p:txBody>
          <a:bodyPr vert="horz" lIns="91440" tIns="45720" rIns="91440" bIns="45720" rtlCol="0" anchor="b">
            <a:normAutofit/>
          </a:bodyPr>
          <a:lstStyle/>
          <a:p>
            <a:pPr defTabSz="457200"/>
            <a:r>
              <a:rPr lang="en-US" sz="3200"/>
              <a:t>Model Predictions</a:t>
            </a:r>
          </a:p>
        </p:txBody>
      </p:sp>
      <p:sp>
        <p:nvSpPr>
          <p:cNvPr id="24" name="Rectangle 23">
            <a:extLst>
              <a:ext uri="{FF2B5EF4-FFF2-40B4-BE49-F238E27FC236}">
                <a16:creationId xmlns:a16="http://schemas.microsoft.com/office/drawing/2014/main" id="{51DC20DD-0224-434E-91DA-395B807D0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678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1">
            <a:extLst>
              <a:ext uri="{FF2B5EF4-FFF2-40B4-BE49-F238E27FC236}">
                <a16:creationId xmlns:a16="http://schemas.microsoft.com/office/drawing/2014/main" id="{BB5EE64C-1B5F-4C91-BF40-5CD149BAE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12E122C9-74FD-4763-BC56-6377E3DA7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781447" y="2067482"/>
            <a:ext cx="51435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0E117399-4817-FE12-9A4A-86914C15489D}"/>
              </a:ext>
            </a:extLst>
          </p:cNvPr>
          <p:cNvPicPr>
            <a:picLocks noGrp="1" noChangeAspect="1"/>
          </p:cNvPicPr>
          <p:nvPr>
            <p:ph idx="1"/>
          </p:nvPr>
        </p:nvPicPr>
        <p:blipFill>
          <a:blip r:embed="rId7"/>
          <a:stretch>
            <a:fillRect/>
          </a:stretch>
        </p:blipFill>
        <p:spPr>
          <a:xfrm>
            <a:off x="482890" y="689143"/>
            <a:ext cx="4702997" cy="1587260"/>
          </a:xfrm>
          <a:prstGeom prst="rect">
            <a:avLst/>
          </a:prstGeom>
          <a:effectLst/>
        </p:spPr>
      </p:pic>
      <p:pic>
        <p:nvPicPr>
          <p:cNvPr id="7" name="Picture 6">
            <a:extLst>
              <a:ext uri="{FF2B5EF4-FFF2-40B4-BE49-F238E27FC236}">
                <a16:creationId xmlns:a16="http://schemas.microsoft.com/office/drawing/2014/main" id="{3463218E-A834-20CA-6413-2476C9AE5E4E}"/>
              </a:ext>
            </a:extLst>
          </p:cNvPr>
          <p:cNvPicPr>
            <a:picLocks noChangeAspect="1"/>
          </p:cNvPicPr>
          <p:nvPr/>
        </p:nvPicPr>
        <p:blipFill>
          <a:blip r:embed="rId8"/>
          <a:stretch>
            <a:fillRect/>
          </a:stretch>
        </p:blipFill>
        <p:spPr>
          <a:xfrm>
            <a:off x="482890" y="2946964"/>
            <a:ext cx="4702997" cy="1352111"/>
          </a:xfrm>
          <a:prstGeom prst="rect">
            <a:avLst/>
          </a:prstGeom>
          <a:effectLst/>
        </p:spPr>
      </p:pic>
    </p:spTree>
    <p:extLst>
      <p:ext uri="{BB962C8B-B14F-4D97-AF65-F5344CB8AC3E}">
        <p14:creationId xmlns:p14="http://schemas.microsoft.com/office/powerpoint/2010/main" val="18189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CCD0C-36AD-8E77-47D9-8AC38FAAA05B}"/>
              </a:ext>
            </a:extLst>
          </p:cNvPr>
          <p:cNvSpPr>
            <a:spLocks noGrp="1"/>
          </p:cNvSpPr>
          <p:nvPr>
            <p:ph type="title"/>
          </p:nvPr>
        </p:nvSpPr>
        <p:spPr/>
        <p:txBody>
          <a:bodyPr/>
          <a:lstStyle/>
          <a:p>
            <a:r>
              <a:rPr lang="en-US" dirty="0"/>
              <a:t>Conclusion/Future Work</a:t>
            </a:r>
          </a:p>
        </p:txBody>
      </p:sp>
      <p:sp>
        <p:nvSpPr>
          <p:cNvPr id="3" name="Content Placeholder 2">
            <a:extLst>
              <a:ext uri="{FF2B5EF4-FFF2-40B4-BE49-F238E27FC236}">
                <a16:creationId xmlns:a16="http://schemas.microsoft.com/office/drawing/2014/main" id="{404EB095-C6BB-B506-7763-0E35818DD404}"/>
              </a:ext>
            </a:extLst>
          </p:cNvPr>
          <p:cNvSpPr>
            <a:spLocks noGrp="1"/>
          </p:cNvSpPr>
          <p:nvPr>
            <p:ph idx="1"/>
          </p:nvPr>
        </p:nvSpPr>
        <p:spPr>
          <a:xfrm>
            <a:off x="408878" y="1055649"/>
            <a:ext cx="7128512" cy="3630651"/>
          </a:xfrm>
        </p:spPr>
        <p:txBody>
          <a:bodyPr>
            <a:normAutofit fontScale="92500" lnSpcReduction="20000"/>
          </a:bodyPr>
          <a:lstStyle/>
          <a:p>
            <a:r>
              <a:rPr lang="en-US" b="0" i="0" dirty="0">
                <a:effectLst/>
                <a:latin typeface="Söhne"/>
              </a:rPr>
              <a:t>In order to categorize handwritten digits, we created a convolutional neural network (CNN) model in this project using </a:t>
            </a:r>
            <a:r>
              <a:rPr lang="en-US" b="0" i="0" dirty="0" err="1">
                <a:effectLst/>
                <a:latin typeface="Söhne"/>
              </a:rPr>
              <a:t>Keras</a:t>
            </a:r>
            <a:r>
              <a:rPr lang="en-US" b="0" i="0" dirty="0">
                <a:effectLst/>
                <a:latin typeface="Söhne"/>
              </a:rPr>
              <a:t> and TensorFlow. The MNIST dataset, which includes 10,000 test samples and 60,000 training samples, was used to train the model. We started by preprocessing the dataset, reshaping the photos to the necessary format, and normalizing the pixel values. Then, we divided the data into training and test sets, using 90% of the training data and 10% of the test data for evaluation. To extract pertinent characteristics from the images, the CNN architecture included a number of convolutional layers, followed by layers for batch normalization and max pooling. Convolutional layer output was flattened and then passed through fully linked layers to create the final output layer, which had 10 units to represent the digits 0 to 9. Categorical cross-entropy loss and the Adam optimizer were used to train the </a:t>
            </a:r>
            <a:r>
              <a:rPr lang="en-US" b="0" i="0" dirty="0" err="1">
                <a:effectLst/>
                <a:latin typeface="Söhne"/>
              </a:rPr>
              <a:t>model.Using</a:t>
            </a:r>
            <a:r>
              <a:rPr lang="en-US" b="0" i="0" dirty="0">
                <a:effectLst/>
                <a:latin typeface="Söhne"/>
              </a:rPr>
              <a:t> the </a:t>
            </a:r>
            <a:r>
              <a:rPr lang="en-US" b="0" i="0" dirty="0" err="1">
                <a:effectLst/>
                <a:latin typeface="Söhne"/>
              </a:rPr>
              <a:t>Keras</a:t>
            </a:r>
            <a:r>
              <a:rPr lang="en-US" b="0" i="0" dirty="0">
                <a:effectLst/>
                <a:latin typeface="Söhne"/>
              </a:rPr>
              <a:t> </a:t>
            </a:r>
            <a:r>
              <a:rPr lang="en-US" b="0" i="0" dirty="0" err="1">
                <a:effectLst/>
                <a:latin typeface="Söhne"/>
              </a:rPr>
              <a:t>ImageDataGenerator</a:t>
            </a:r>
            <a:r>
              <a:rPr lang="en-US" b="0" i="0" dirty="0">
                <a:effectLst/>
                <a:latin typeface="Söhne"/>
              </a:rPr>
              <a:t>, data augmentation methods including rotation, zooming, and shifting were used to the training data to avoid overfitting. To enhance generalization and convergence, early halting and learning rate reduction callbacks were also used during training.6The model was trained using a 128-batch size across 100 epochs. After 10 epochs, the training procedure produced promising results, with a peak validation accuracy of roughly 99.49%. The accuracy and loss graphs showed that the model performed well in both the training and validation </a:t>
            </a:r>
            <a:r>
              <a:rPr lang="en-US" b="0" i="0" dirty="0" err="1">
                <a:effectLst/>
                <a:latin typeface="Söhne"/>
              </a:rPr>
              <a:t>datasets.A</a:t>
            </a:r>
            <a:r>
              <a:rPr lang="en-US" b="0" i="0" dirty="0">
                <a:effectLst/>
                <a:latin typeface="Söhne"/>
              </a:rPr>
              <a:t> confusion matrix was used to assess the model's performance, and the results showed high accuracy and accurate predictions for the majority of digits. </a:t>
            </a:r>
            <a:endParaRPr lang="en-US" dirty="0"/>
          </a:p>
        </p:txBody>
      </p:sp>
    </p:spTree>
    <p:extLst>
      <p:ext uri="{BB962C8B-B14F-4D97-AF65-F5344CB8AC3E}">
        <p14:creationId xmlns:p14="http://schemas.microsoft.com/office/powerpoint/2010/main" val="235248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555A-2BF2-6234-96D3-1CA97DBA5E87}"/>
              </a:ext>
            </a:extLst>
          </p:cNvPr>
          <p:cNvSpPr>
            <a:spLocks noGrp="1"/>
          </p:cNvSpPr>
          <p:nvPr>
            <p:ph type="title"/>
          </p:nvPr>
        </p:nvSpPr>
        <p:spPr/>
        <p:txBody>
          <a:bodyPr/>
          <a:lstStyle/>
          <a:p>
            <a:r>
              <a:rPr lang="en-US" dirty="0"/>
              <a:t>Conclusion/Future Work</a:t>
            </a:r>
          </a:p>
        </p:txBody>
      </p:sp>
      <p:sp>
        <p:nvSpPr>
          <p:cNvPr id="3" name="Content Placeholder 2">
            <a:extLst>
              <a:ext uri="{FF2B5EF4-FFF2-40B4-BE49-F238E27FC236}">
                <a16:creationId xmlns:a16="http://schemas.microsoft.com/office/drawing/2014/main" id="{18D1B090-4712-0007-A699-9FB5F4C39EB7}"/>
              </a:ext>
            </a:extLst>
          </p:cNvPr>
          <p:cNvSpPr>
            <a:spLocks noGrp="1"/>
          </p:cNvSpPr>
          <p:nvPr>
            <p:ph idx="1"/>
          </p:nvPr>
        </p:nvSpPr>
        <p:spPr>
          <a:xfrm>
            <a:off x="386576" y="973873"/>
            <a:ext cx="7150814" cy="3712427"/>
          </a:xfrm>
        </p:spPr>
        <p:txBody>
          <a:bodyPr>
            <a:normAutofit/>
          </a:bodyPr>
          <a:lstStyle/>
          <a:p>
            <a:r>
              <a:rPr lang="en-US" dirty="0"/>
              <a:t>For a selection of test photos, the model's predictions were displayed alongside the appropriate true </a:t>
            </a:r>
            <a:r>
              <a:rPr lang="en-US" dirty="0" err="1"/>
              <a:t>labels.In</a:t>
            </a:r>
            <a:r>
              <a:rPr lang="en-US" dirty="0"/>
              <a:t> conclusion, this CNN model performed exceptionally well at correctly classifying handwritten digits. It demonstrated the effectiveness of convolutional neural networks and deep learning for image categorization tasks. The trained model can be used in additional applications to recognize </a:t>
            </a:r>
            <a:r>
              <a:rPr lang="en-US" dirty="0" err="1"/>
              <a:t>numbers.The</a:t>
            </a:r>
            <a:r>
              <a:rPr lang="en-US" dirty="0"/>
              <a:t> digit classification model will be improved in the future by investigating other CNN architectures, enhancing hyperparameters, putting more data augmentation approaches into practice, utilizing transfer learning, and experimenting with ensemble learning. Other potential areas of emphasis include conducting error analysis, creating real-time digit recognition systems, and enhancing the model for use on devices with limited resources. Last but not least, expanding the model to include multi-digit recognition tasks and using it with more datasets will help.</a:t>
            </a:r>
          </a:p>
        </p:txBody>
      </p:sp>
    </p:spTree>
    <p:extLst>
      <p:ext uri="{BB962C8B-B14F-4D97-AF65-F5344CB8AC3E}">
        <p14:creationId xmlns:p14="http://schemas.microsoft.com/office/powerpoint/2010/main" val="245035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9"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0"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2"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6759" y="4572000"/>
            <a:ext cx="745300" cy="571500"/>
          </a:xfrm>
          <a:prstGeom prst="rect">
            <a:avLst/>
          </a:prstGeom>
        </p:spPr>
      </p:pic>
      <p:sp>
        <p:nvSpPr>
          <p:cNvPr id="33"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FF4401B-9B86-CBAE-F2D7-D05B80392982}"/>
              </a:ext>
            </a:extLst>
          </p:cNvPr>
          <p:cNvSpPr>
            <a:spLocks noGrp="1"/>
          </p:cNvSpPr>
          <p:nvPr>
            <p:ph idx="4294967295"/>
          </p:nvPr>
        </p:nvSpPr>
        <p:spPr>
          <a:xfrm>
            <a:off x="827484" y="1539688"/>
            <a:ext cx="6709905" cy="3146611"/>
          </a:xfrm>
        </p:spPr>
        <p:txBody>
          <a:bodyPr vert="horz" lIns="91440" tIns="45720" rIns="91440" bIns="45720" rtlCol="0">
            <a:normAutofit/>
          </a:bodyPr>
          <a:lstStyle/>
          <a:p>
            <a:pPr marL="0" indent="0" algn="ctr" defTabSz="457200">
              <a:spcBef>
                <a:spcPts val="1000"/>
              </a:spcBef>
              <a:buClr>
                <a:schemeClr val="accent1"/>
              </a:buClr>
              <a:buNone/>
            </a:pPr>
            <a:r>
              <a:rPr lang="en-US" sz="4800" dirty="0"/>
              <a:t>THANK YOU</a:t>
            </a:r>
          </a:p>
        </p:txBody>
      </p:sp>
    </p:spTree>
    <p:extLst>
      <p:ext uri="{BB962C8B-B14F-4D97-AF65-F5344CB8AC3E}">
        <p14:creationId xmlns:p14="http://schemas.microsoft.com/office/powerpoint/2010/main" val="397250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15" name="Picture 14" descr="A picture containing light&#10;&#10;Description automatically generated">
            <a:extLst>
              <a:ext uri="{FF2B5EF4-FFF2-40B4-BE49-F238E27FC236}">
                <a16:creationId xmlns:a16="http://schemas.microsoft.com/office/drawing/2014/main" id="{68B441BF-C414-AEF1-CBD6-705C90EB72CB}"/>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t="12586" r="9091" b="16144"/>
          <a:stretch/>
        </p:blipFill>
        <p:spPr>
          <a:xfrm>
            <a:off x="20" y="10"/>
            <a:ext cx="9143980" cy="5143490"/>
          </a:xfrm>
          <a:prstGeom prst="rect">
            <a:avLst/>
          </a:prstGeom>
        </p:spPr>
      </p:pic>
      <p:sp>
        <p:nvSpPr>
          <p:cNvPr id="54" name="Google Shape;54;p13"/>
          <p:cNvSpPr txBox="1">
            <a:spLocks noGrp="1"/>
          </p:cNvSpPr>
          <p:nvPr>
            <p:ph type="ctrTitle"/>
          </p:nvPr>
        </p:nvSpPr>
        <p:spPr>
          <a:prstGeom prst="rect">
            <a:avLst/>
          </a:prstGeom>
          <a:noFill/>
        </p:spPr>
        <p:txBody>
          <a:bodyPr spcFirstLastPara="1" lIns="91425" tIns="91425" rIns="91425" bIns="91425" anchorCtr="0">
            <a:normAutofit/>
          </a:bodyPr>
          <a:lstStyle/>
          <a:p>
            <a:pPr lvl="0">
              <a:lnSpc>
                <a:spcPct val="90000"/>
              </a:lnSpc>
              <a:spcBef>
                <a:spcPts val="0"/>
              </a:spcBef>
            </a:pPr>
            <a:r>
              <a:rPr lang="en-US" sz="3400" b="1" dirty="0">
                <a:solidFill>
                  <a:schemeClr val="tx1"/>
                </a:solidFill>
              </a:rPr>
              <a:t>Deep Learning Approach for Handwritten Digit Classification using Convolutional Neural Networks</a:t>
            </a:r>
            <a:endParaRPr lang="en-US" sz="3400" b="1" dirty="0">
              <a:solidFill>
                <a:schemeClr val="tx1"/>
              </a:solidFill>
              <a:latin typeface="Montserrat"/>
              <a:ea typeface="Montserrat"/>
              <a:cs typeface="Montserrat"/>
              <a:sym typeface="Montserrat"/>
            </a:endParaRPr>
          </a:p>
        </p:txBody>
      </p:sp>
      <p:sp>
        <p:nvSpPr>
          <p:cNvPr id="55" name="Google Shape;55;p13"/>
          <p:cNvSpPr txBox="1">
            <a:spLocks noGrp="1"/>
          </p:cNvSpPr>
          <p:nvPr>
            <p:ph type="subTitle" idx="1"/>
          </p:nvPr>
        </p:nvSpPr>
        <p:spPr>
          <a:prstGeom prst="rect">
            <a:avLst/>
          </a:prstGeom>
        </p:spPr>
        <p:txBody>
          <a:bodyPr spcFirstLastPara="1" lIns="91425" tIns="91425" rIns="91425" bIns="91425" anchorCtr="0">
            <a:normAutofit/>
          </a:bodyPr>
          <a:lstStyle/>
          <a:p>
            <a:pPr lvl="0">
              <a:spcBef>
                <a:spcPts val="0"/>
              </a:spcBef>
              <a:spcAft>
                <a:spcPts val="600"/>
              </a:spcAft>
            </a:pPr>
            <a:r>
              <a:rPr lang="en-US" b="1">
                <a:solidFill>
                  <a:srgbClr val="FFFF00"/>
                </a:solidFill>
              </a:rPr>
              <a:t>                          Digits MNIST Classification using CNN</a:t>
            </a:r>
            <a:endParaRPr lang="en-US"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400"/>
                                        <p:tgtEl>
                                          <p:spTgt spid="5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6D0D-AB21-44C8-6E9B-20284263BFA2}"/>
              </a:ext>
            </a:extLst>
          </p:cNvPr>
          <p:cNvSpPr>
            <a:spLocks noGrp="1"/>
          </p:cNvSpPr>
          <p:nvPr>
            <p:ph type="title"/>
          </p:nvPr>
        </p:nvSpPr>
        <p:spPr>
          <a:xfrm>
            <a:off x="484583" y="339538"/>
            <a:ext cx="7053542" cy="1050398"/>
          </a:xfrm>
        </p:spPr>
        <p:txBody>
          <a:bodyPr>
            <a:normAutofit/>
          </a:bodyPr>
          <a:lstStyle/>
          <a:p>
            <a:r>
              <a:rPr lang="en-US" dirty="0"/>
              <a:t>  CNN Layers</a:t>
            </a:r>
          </a:p>
        </p:txBody>
      </p:sp>
      <p:sp>
        <p:nvSpPr>
          <p:cNvPr id="22" name="Content Placeholder 3">
            <a:extLst>
              <a:ext uri="{FF2B5EF4-FFF2-40B4-BE49-F238E27FC236}">
                <a16:creationId xmlns:a16="http://schemas.microsoft.com/office/drawing/2014/main" id="{C25CC86B-B8C4-0E30-FDBE-102E9669B5CD}"/>
              </a:ext>
            </a:extLst>
          </p:cNvPr>
          <p:cNvSpPr>
            <a:spLocks noGrp="1"/>
          </p:cNvSpPr>
          <p:nvPr>
            <p:ph idx="1"/>
          </p:nvPr>
        </p:nvSpPr>
        <p:spPr>
          <a:xfrm>
            <a:off x="827484" y="1539688"/>
            <a:ext cx="6709905" cy="3146611"/>
          </a:xfrm>
        </p:spPr>
        <p:txBody>
          <a:bodyPr>
            <a:normAutofit/>
          </a:bodyPr>
          <a:lstStyle/>
          <a:p>
            <a:pPr>
              <a:lnSpc>
                <a:spcPct val="90000"/>
              </a:lnSpc>
            </a:pPr>
            <a:r>
              <a:rPr lang="en-US" sz="900" b="1"/>
              <a:t>Input Layer</a:t>
            </a:r>
            <a:r>
              <a:rPr lang="en-US" sz="900"/>
              <a:t>: The input layer receives the raw input data, which could be images, text, or numerical values. It acts as the entry point of the neural network and does not involve any computations.</a:t>
            </a:r>
          </a:p>
          <a:p>
            <a:pPr>
              <a:lnSpc>
                <a:spcPct val="90000"/>
              </a:lnSpc>
            </a:pPr>
            <a:r>
              <a:rPr lang="en-US" sz="900" b="1"/>
              <a:t>Convolutional Layer</a:t>
            </a:r>
            <a:r>
              <a:rPr lang="en-US" sz="900"/>
              <a:t>: In Convolutional Neural Networks (CNNs), convolutional layers apply a set of filters to the input data. Each filter performs a convolution operation by sliding over the input and calculating dot products between the filter weights and local patches of the input. These layers are particularly useful for capturing spatial patterns in images.</a:t>
            </a:r>
          </a:p>
          <a:p>
            <a:pPr>
              <a:lnSpc>
                <a:spcPct val="90000"/>
              </a:lnSpc>
            </a:pPr>
            <a:r>
              <a:rPr lang="en-US" sz="900" b="1"/>
              <a:t>Pooling Layer</a:t>
            </a:r>
            <a:r>
              <a:rPr lang="en-US" sz="900"/>
              <a:t>: Pooling layers are typically inserted after convolutional layers. They reduce the spatial dimensions of the feature maps generated by the convolutional layers by </a:t>
            </a:r>
            <a:r>
              <a:rPr lang="en-US" sz="900" err="1"/>
              <a:t>downsampling</a:t>
            </a:r>
            <a:r>
              <a:rPr lang="en-US" sz="900"/>
              <a:t>. Popular pooling techniques include max pooling, which selects the maximum value in each patch, and average pooling, which takes the average value.</a:t>
            </a:r>
          </a:p>
          <a:p>
            <a:pPr>
              <a:lnSpc>
                <a:spcPct val="90000"/>
              </a:lnSpc>
            </a:pPr>
            <a:r>
              <a:rPr lang="en-US" sz="900" b="1"/>
              <a:t>Fully Connected Layer</a:t>
            </a:r>
            <a:r>
              <a:rPr lang="en-US" sz="900"/>
              <a:t>: Also known as the dense layer, the fully connected layer connects each neuron to every neuron in the previous and next layers. This layer is responsible for learning high-level representations and making predictions. Each neuron in the layer applies a linear transformation followed by an activation function to produce its output.</a:t>
            </a:r>
          </a:p>
          <a:p>
            <a:pPr>
              <a:lnSpc>
                <a:spcPct val="90000"/>
              </a:lnSpc>
            </a:pPr>
            <a:r>
              <a:rPr lang="en-US" sz="900" b="1"/>
              <a:t>Output Layer</a:t>
            </a:r>
            <a:r>
              <a:rPr lang="en-US" sz="900"/>
              <a:t>: The output layer provides the final predictions or outputs of the neural network. The number of neurons in this layer depends on the specific task. For classification tasks, the output layer often uses the </a:t>
            </a:r>
            <a:r>
              <a:rPr lang="en-US" sz="900" err="1"/>
              <a:t>softmax</a:t>
            </a:r>
            <a:r>
              <a:rPr lang="en-US" sz="900"/>
              <a:t> activation function to produce a probability distribution over the classes.</a:t>
            </a:r>
          </a:p>
        </p:txBody>
      </p:sp>
    </p:spTree>
    <p:extLst>
      <p:ext uri="{BB962C8B-B14F-4D97-AF65-F5344CB8AC3E}">
        <p14:creationId xmlns:p14="http://schemas.microsoft.com/office/powerpoint/2010/main" val="370866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6759" y="4572000"/>
            <a:ext cx="745300" cy="571500"/>
          </a:xfrm>
          <a:prstGeom prst="rect">
            <a:avLst/>
          </a:prstGeom>
        </p:spPr>
      </p:pic>
      <p:sp>
        <p:nvSpPr>
          <p:cNvPr id="20" name="Rectangle 19">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7D68D0-5023-83AB-C848-D0F6E3CF06AD}"/>
              </a:ext>
            </a:extLst>
          </p:cNvPr>
          <p:cNvSpPr>
            <a:spLocks noGrp="1"/>
          </p:cNvSpPr>
          <p:nvPr>
            <p:ph type="title"/>
          </p:nvPr>
        </p:nvSpPr>
        <p:spPr>
          <a:xfrm>
            <a:off x="477687" y="3406877"/>
            <a:ext cx="6888454" cy="884902"/>
          </a:xfrm>
        </p:spPr>
        <p:txBody>
          <a:bodyPr vert="horz" lIns="91440" tIns="45720" rIns="91440" bIns="45720" rtlCol="0" anchor="b">
            <a:normAutofit fontScale="90000"/>
          </a:bodyPr>
          <a:lstStyle/>
          <a:p>
            <a:pPr defTabSz="457200">
              <a:lnSpc>
                <a:spcPct val="90000"/>
              </a:lnSpc>
            </a:pPr>
            <a:r>
              <a:rPr lang="en-US" sz="3400" dirty="0"/>
              <a:t>                 </a:t>
            </a:r>
            <a:br>
              <a:rPr lang="en-US" sz="3400" dirty="0"/>
            </a:br>
            <a:br>
              <a:rPr lang="en-US" sz="3400" dirty="0"/>
            </a:br>
            <a:r>
              <a:rPr lang="en-US" sz="3400" dirty="0"/>
              <a:t>CNN Architecture</a:t>
            </a:r>
          </a:p>
        </p:txBody>
      </p:sp>
      <p:pic>
        <p:nvPicPr>
          <p:cNvPr id="5" name="Picture 4">
            <a:extLst>
              <a:ext uri="{FF2B5EF4-FFF2-40B4-BE49-F238E27FC236}">
                <a16:creationId xmlns:a16="http://schemas.microsoft.com/office/drawing/2014/main" id="{A5AE840F-C6B0-3FD9-F564-6F6BD37D848E}"/>
              </a:ext>
            </a:extLst>
          </p:cNvPr>
          <p:cNvPicPr>
            <a:picLocks noChangeAspect="1"/>
          </p:cNvPicPr>
          <p:nvPr/>
        </p:nvPicPr>
        <p:blipFill rotWithShape="1">
          <a:blip r:embed="rId7"/>
          <a:srcRect r="1" b="6062"/>
          <a:stretch/>
        </p:blipFill>
        <p:spPr>
          <a:xfrm>
            <a:off x="476593" y="480059"/>
            <a:ext cx="7180578" cy="321471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216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002263"/>
            <a:ext cx="3026751" cy="3141237"/>
          </a:xfrm>
          <a:prstGeom prst="rect">
            <a:avLst/>
          </a:prstGeom>
        </p:spPr>
      </p:pic>
      <p:pic>
        <p:nvPicPr>
          <p:cNvPr id="48" name="Picture 47">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50" name="Oval 49">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51">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54" name="Picture 53">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6759" y="4572000"/>
            <a:ext cx="745300" cy="571500"/>
          </a:xfrm>
          <a:prstGeom prst="rect">
            <a:avLst/>
          </a:prstGeom>
        </p:spPr>
      </p:pic>
      <p:sp>
        <p:nvSpPr>
          <p:cNvPr id="56" name="Rectangle 55">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8" name="Rectangle 57">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7810EA-AA37-131A-2F49-11549DF2DE91}"/>
              </a:ext>
            </a:extLst>
          </p:cNvPr>
          <p:cNvPicPr>
            <a:picLocks noChangeAspect="1"/>
          </p:cNvPicPr>
          <p:nvPr/>
        </p:nvPicPr>
        <p:blipFill rotWithShape="1">
          <a:blip r:embed="rId6">
            <a:alphaModFix amt="40000"/>
          </a:blip>
          <a:srcRect t="26948" r="9091"/>
          <a:stretch/>
        </p:blipFill>
        <p:spPr>
          <a:xfrm>
            <a:off x="20" y="10"/>
            <a:ext cx="9143980" cy="5143490"/>
          </a:xfrm>
          <a:prstGeom prst="rect">
            <a:avLst/>
          </a:prstGeom>
        </p:spPr>
      </p:pic>
      <p:sp>
        <p:nvSpPr>
          <p:cNvPr id="2" name="Title 1">
            <a:extLst>
              <a:ext uri="{FF2B5EF4-FFF2-40B4-BE49-F238E27FC236}">
                <a16:creationId xmlns:a16="http://schemas.microsoft.com/office/drawing/2014/main" id="{A37DFD78-F399-8F4A-A724-F3E3F89FCDF7}"/>
              </a:ext>
            </a:extLst>
          </p:cNvPr>
          <p:cNvSpPr>
            <a:spLocks noGrp="1"/>
          </p:cNvSpPr>
          <p:nvPr>
            <p:ph type="title"/>
          </p:nvPr>
        </p:nvSpPr>
        <p:spPr>
          <a:xfrm>
            <a:off x="866216" y="1085850"/>
            <a:ext cx="6619243" cy="2497185"/>
          </a:xfrm>
        </p:spPr>
        <p:txBody>
          <a:bodyPr vert="horz" lIns="91440" tIns="45720" rIns="91440" bIns="45720" rtlCol="0" anchor="b">
            <a:normAutofit/>
          </a:bodyPr>
          <a:lstStyle/>
          <a:p>
            <a:pPr defTabSz="457200">
              <a:lnSpc>
                <a:spcPct val="90000"/>
              </a:lnSpc>
            </a:pPr>
            <a:r>
              <a:rPr lang="en-US" sz="6100" dirty="0">
                <a:solidFill>
                  <a:schemeClr val="tx1"/>
                </a:solidFill>
              </a:rPr>
              <a:t>MNIST </a:t>
            </a:r>
            <a:r>
              <a:rPr lang="en-US" sz="6100" dirty="0" err="1">
                <a:solidFill>
                  <a:schemeClr val="tx1"/>
                </a:solidFill>
              </a:rPr>
              <a:t>DataSet</a:t>
            </a:r>
            <a:r>
              <a:rPr lang="en-US" sz="6100" dirty="0">
                <a:solidFill>
                  <a:schemeClr val="tx1"/>
                </a:solidFill>
              </a:rPr>
              <a:t> along with code</a:t>
            </a:r>
          </a:p>
        </p:txBody>
      </p:sp>
      <p:sp>
        <p:nvSpPr>
          <p:cNvPr id="60" name="Rectangle 5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819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9FC7-2CEF-277A-78F5-6C0DFC0AB2DC}"/>
              </a:ext>
            </a:extLst>
          </p:cNvPr>
          <p:cNvSpPr>
            <a:spLocks noGrp="1"/>
          </p:cNvSpPr>
          <p:nvPr>
            <p:ph type="title"/>
          </p:nvPr>
        </p:nvSpPr>
        <p:spPr>
          <a:xfrm>
            <a:off x="936701" y="339538"/>
            <a:ext cx="6891657" cy="1050398"/>
          </a:xfrm>
        </p:spPr>
        <p:txBody>
          <a:bodyPr vert="horz" lIns="91440" tIns="45720" rIns="91440" bIns="45720" rtlCol="0" anchor="t">
            <a:normAutofit/>
          </a:bodyPr>
          <a:lstStyle/>
          <a:p>
            <a:pPr defTabSz="457200">
              <a:lnSpc>
                <a:spcPct val="90000"/>
              </a:lnSpc>
            </a:pPr>
            <a:r>
              <a:rPr lang="en-US" sz="2300" b="0" i="0" kern="1200">
                <a:solidFill>
                  <a:schemeClr val="tx2"/>
                </a:solidFill>
                <a:latin typeface="+mj-lt"/>
                <a:ea typeface="+mj-ea"/>
                <a:cs typeface="+mj-cs"/>
              </a:rPr>
              <a:t>About DataSet</a:t>
            </a:r>
            <a:br>
              <a:rPr lang="en-US" sz="2300" b="0" i="0" kern="1200">
                <a:solidFill>
                  <a:schemeClr val="tx2"/>
                </a:solidFill>
                <a:latin typeface="+mj-lt"/>
                <a:ea typeface="+mj-ea"/>
                <a:cs typeface="+mj-cs"/>
              </a:rPr>
            </a:br>
            <a:r>
              <a:rPr lang="en-US" sz="1400" b="0" i="0" kern="1200">
                <a:solidFill>
                  <a:schemeClr val="tx2"/>
                </a:solidFill>
                <a:latin typeface="+mj-lt"/>
                <a:ea typeface="+mj-ea"/>
                <a:cs typeface="+mj-cs"/>
              </a:rPr>
              <a:t>Website</a:t>
            </a:r>
            <a:r>
              <a:rPr lang="en-US" sz="2300" b="0" i="0" kern="1200">
                <a:solidFill>
                  <a:schemeClr val="tx2"/>
                </a:solidFill>
                <a:latin typeface="+mj-lt"/>
                <a:ea typeface="+mj-ea"/>
                <a:cs typeface="+mj-cs"/>
              </a:rPr>
              <a:t>: </a:t>
            </a:r>
            <a:r>
              <a:rPr lang="en-US" sz="1400" b="0" i="0" kern="1200">
                <a:solidFill>
                  <a:schemeClr val="tx2"/>
                </a:solidFill>
                <a:latin typeface="+mj-lt"/>
                <a:ea typeface="+mj-ea"/>
                <a:cs typeface="+mj-cs"/>
                <a:hlinkClick r:id="rId2"/>
              </a:rPr>
              <a:t>https://www.kaggle.com/c/digit-recognizer</a:t>
            </a:r>
            <a:endParaRPr lang="en-US" sz="1400" b="0" i="0" kern="1200"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D645AAAD-FE0A-3B57-EFAD-77AEA9BF564F}"/>
              </a:ext>
            </a:extLst>
          </p:cNvPr>
          <p:cNvSpPr txBox="1"/>
          <p:nvPr/>
        </p:nvSpPr>
        <p:spPr>
          <a:xfrm>
            <a:off x="827484" y="1323278"/>
            <a:ext cx="6709905" cy="3363021"/>
          </a:xfrm>
          <a:prstGeom prst="rect">
            <a:avLst/>
          </a:prstGeom>
        </p:spPr>
        <p:txBody>
          <a:bodyPr vert="horz" lIns="91440" tIns="45720" rIns="91440" bIns="45720" rtlCol="0">
            <a:normAutofit fontScale="92500" lnSpcReduction="20000"/>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dataset is made up of a sizable number of photos in grayscale, each of which shows a handwritten numeral from 0 to 9.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The dataset is split into two sets: a training set and a test set, the former of which contains labeled images for model training and the latter of which contains unlabeled images for evaluation. Due to the differences in writing styles and digit quality in this dataset, the assignment is difficult. It gives academics and data scientists a fantastic opportunity to create and improve machine learning models, especially Convolutional Neural Networks (CNN) for precise digit recognition.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Task: </a:t>
            </a:r>
            <a:r>
              <a:rPr lang="en-US" b="0" i="0" dirty="0">
                <a:effectLst/>
                <a:latin typeface="Inter"/>
              </a:rPr>
              <a:t>To correctly identify digits from a dataset of tens of thousands of handwritten images in the test dataset</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20954948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4876-76B2-1B05-F161-0647E2312916}"/>
              </a:ext>
            </a:extLst>
          </p:cNvPr>
          <p:cNvSpPr>
            <a:spLocks noGrp="1"/>
          </p:cNvSpPr>
          <p:nvPr>
            <p:ph type="title"/>
          </p:nvPr>
        </p:nvSpPr>
        <p:spPr>
          <a:xfrm>
            <a:off x="773150" y="339538"/>
            <a:ext cx="6764239" cy="805321"/>
          </a:xfrm>
        </p:spPr>
        <p:txBody>
          <a:bodyPr/>
          <a:lstStyle/>
          <a:p>
            <a:r>
              <a:rPr lang="en-US" dirty="0"/>
              <a:t>Data Preprocessing</a:t>
            </a:r>
          </a:p>
        </p:txBody>
      </p:sp>
      <p:sp>
        <p:nvSpPr>
          <p:cNvPr id="3" name="Content Placeholder 2">
            <a:extLst>
              <a:ext uri="{FF2B5EF4-FFF2-40B4-BE49-F238E27FC236}">
                <a16:creationId xmlns:a16="http://schemas.microsoft.com/office/drawing/2014/main" id="{6733639F-2B85-1E9B-438F-C9124FC476BD}"/>
              </a:ext>
            </a:extLst>
          </p:cNvPr>
          <p:cNvSpPr>
            <a:spLocks noGrp="1"/>
          </p:cNvSpPr>
          <p:nvPr>
            <p:ph idx="1"/>
          </p:nvPr>
        </p:nvSpPr>
        <p:spPr>
          <a:xfrm>
            <a:off x="827484" y="1085385"/>
            <a:ext cx="6709906" cy="3600915"/>
          </a:xfrm>
        </p:spPr>
        <p:txBody>
          <a:bodyPr/>
          <a:lstStyle/>
          <a:p>
            <a:r>
              <a:rPr lang="en-US" dirty="0"/>
              <a:t>The dataset is loaded from the "digit.csv" file, which includes both training and testing data. The features and labels are separated, and the images are normalized by dividing pixel values by 255.0. The images are then reshaped into a suitable format for CNN input. The labels are one-hot encoded to prepare them for multi-class classification.</a:t>
            </a:r>
          </a:p>
          <a:p>
            <a:endParaRPr lang="en-US" dirty="0"/>
          </a:p>
          <a:p>
            <a:endParaRPr lang="en-US" dirty="0"/>
          </a:p>
        </p:txBody>
      </p:sp>
      <p:pic>
        <p:nvPicPr>
          <p:cNvPr id="5" name="Picture 4">
            <a:extLst>
              <a:ext uri="{FF2B5EF4-FFF2-40B4-BE49-F238E27FC236}">
                <a16:creationId xmlns:a16="http://schemas.microsoft.com/office/drawing/2014/main" id="{5DCE4341-3290-BBCB-D6C4-F5A3FBC2BEF6}"/>
              </a:ext>
            </a:extLst>
          </p:cNvPr>
          <p:cNvPicPr>
            <a:picLocks noChangeAspect="1"/>
          </p:cNvPicPr>
          <p:nvPr/>
        </p:nvPicPr>
        <p:blipFill>
          <a:blip r:embed="rId2"/>
          <a:stretch>
            <a:fillRect/>
          </a:stretch>
        </p:blipFill>
        <p:spPr>
          <a:xfrm>
            <a:off x="1513733" y="2789197"/>
            <a:ext cx="2283096" cy="1268918"/>
          </a:xfrm>
          <a:prstGeom prst="rect">
            <a:avLst/>
          </a:prstGeom>
        </p:spPr>
      </p:pic>
      <p:pic>
        <p:nvPicPr>
          <p:cNvPr id="7" name="Picture 6">
            <a:extLst>
              <a:ext uri="{FF2B5EF4-FFF2-40B4-BE49-F238E27FC236}">
                <a16:creationId xmlns:a16="http://schemas.microsoft.com/office/drawing/2014/main" id="{E63AC710-D506-ED01-D111-5EFB2FFA4EA7}"/>
              </a:ext>
            </a:extLst>
          </p:cNvPr>
          <p:cNvPicPr>
            <a:picLocks noChangeAspect="1"/>
          </p:cNvPicPr>
          <p:nvPr/>
        </p:nvPicPr>
        <p:blipFill>
          <a:blip r:embed="rId3"/>
          <a:stretch>
            <a:fillRect/>
          </a:stretch>
        </p:blipFill>
        <p:spPr>
          <a:xfrm>
            <a:off x="4370812" y="2789197"/>
            <a:ext cx="2944387" cy="1268918"/>
          </a:xfrm>
          <a:prstGeom prst="rect">
            <a:avLst/>
          </a:prstGeom>
        </p:spPr>
      </p:pic>
    </p:spTree>
    <p:extLst>
      <p:ext uri="{BB962C8B-B14F-4D97-AF65-F5344CB8AC3E}">
        <p14:creationId xmlns:p14="http://schemas.microsoft.com/office/powerpoint/2010/main" val="167659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BE7F56-C5AF-E1FC-186F-73E33C5A1BDE}"/>
              </a:ext>
            </a:extLst>
          </p:cNvPr>
          <p:cNvSpPr>
            <a:spLocks noGrp="1"/>
          </p:cNvSpPr>
          <p:nvPr>
            <p:ph type="title"/>
          </p:nvPr>
        </p:nvSpPr>
        <p:spPr>
          <a:xfrm>
            <a:off x="6151377" y="1091222"/>
            <a:ext cx="2506847" cy="2481285"/>
          </a:xfrm>
        </p:spPr>
        <p:txBody>
          <a:bodyPr vert="horz" lIns="91440" tIns="45720" rIns="91440" bIns="45720" rtlCol="0" anchor="b">
            <a:normAutofit/>
          </a:bodyPr>
          <a:lstStyle/>
          <a:p>
            <a:pPr defTabSz="457200">
              <a:lnSpc>
                <a:spcPct val="90000"/>
              </a:lnSpc>
            </a:pPr>
            <a:r>
              <a:rPr lang="en-US" sz="2100"/>
              <a:t>Data Argumentation to prevent overfitting</a:t>
            </a:r>
          </a:p>
        </p:txBody>
      </p:sp>
      <p:pic>
        <p:nvPicPr>
          <p:cNvPr id="5" name="Content Placeholder 4">
            <a:extLst>
              <a:ext uri="{FF2B5EF4-FFF2-40B4-BE49-F238E27FC236}">
                <a16:creationId xmlns:a16="http://schemas.microsoft.com/office/drawing/2014/main" id="{73DF0EF8-3ADC-6BAF-B7AB-855C2DC66773}"/>
              </a:ext>
            </a:extLst>
          </p:cNvPr>
          <p:cNvPicPr>
            <a:picLocks noGrp="1" noChangeAspect="1"/>
          </p:cNvPicPr>
          <p:nvPr>
            <p:ph idx="1"/>
          </p:nvPr>
        </p:nvPicPr>
        <p:blipFill rotWithShape="1">
          <a:blip r:embed="rId7"/>
          <a:srcRect r="16284" b="-2"/>
          <a:stretch/>
        </p:blipFill>
        <p:spPr>
          <a:xfrm>
            <a:off x="455886" y="457200"/>
            <a:ext cx="5209716" cy="422909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5342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7348C0-5C8C-1EC8-0BBB-1E37B9C2F8AC}"/>
              </a:ext>
            </a:extLst>
          </p:cNvPr>
          <p:cNvSpPr>
            <a:spLocks noGrp="1"/>
          </p:cNvSpPr>
          <p:nvPr>
            <p:ph type="title"/>
          </p:nvPr>
        </p:nvSpPr>
        <p:spPr>
          <a:xfrm>
            <a:off x="6157967" y="1085850"/>
            <a:ext cx="2500257" cy="2322740"/>
          </a:xfrm>
        </p:spPr>
        <p:txBody>
          <a:bodyPr vert="horz" lIns="91440" tIns="45720" rIns="91440" bIns="45720" rtlCol="0" anchor="b">
            <a:normAutofit/>
          </a:bodyPr>
          <a:lstStyle/>
          <a:p>
            <a:pPr defTabSz="457200">
              <a:lnSpc>
                <a:spcPct val="90000"/>
              </a:lnSpc>
            </a:pPr>
            <a:r>
              <a:rPr lang="en-US" sz="3800"/>
              <a:t>Visualize some Training Samples</a:t>
            </a:r>
          </a:p>
        </p:txBody>
      </p:sp>
      <p:sp>
        <p:nvSpPr>
          <p:cNvPr id="24" name="Rectangle 23">
            <a:extLst>
              <a:ext uri="{FF2B5EF4-FFF2-40B4-BE49-F238E27FC236}">
                <a16:creationId xmlns:a16="http://schemas.microsoft.com/office/drawing/2014/main" id="{1DB4B97F-BC4E-4607-8DED-CD7FC819F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70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7">
            <a:extLst>
              <a:ext uri="{FF2B5EF4-FFF2-40B4-BE49-F238E27FC236}">
                <a16:creationId xmlns:a16="http://schemas.microsoft.com/office/drawing/2014/main" id="{9FC6D7D0-2F17-4AAB-8FB2-86CBA146C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443754"/>
            <a:ext cx="4704588" cy="4219686"/>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C2D977-FB26-BA5D-9A4D-1CF13BD05702}"/>
              </a:ext>
            </a:extLst>
          </p:cNvPr>
          <p:cNvPicPr>
            <a:picLocks noChangeAspect="1"/>
          </p:cNvPicPr>
          <p:nvPr/>
        </p:nvPicPr>
        <p:blipFill>
          <a:blip r:embed="rId7"/>
          <a:stretch>
            <a:fillRect/>
          </a:stretch>
        </p:blipFill>
        <p:spPr>
          <a:xfrm>
            <a:off x="845439" y="1046565"/>
            <a:ext cx="3980733" cy="1196230"/>
          </a:xfrm>
          <a:prstGeom prst="rect">
            <a:avLst/>
          </a:prstGeom>
          <a:effectLst/>
        </p:spPr>
      </p:pic>
      <p:pic>
        <p:nvPicPr>
          <p:cNvPr id="5" name="Content Placeholder 4">
            <a:extLst>
              <a:ext uri="{FF2B5EF4-FFF2-40B4-BE49-F238E27FC236}">
                <a16:creationId xmlns:a16="http://schemas.microsoft.com/office/drawing/2014/main" id="{C42FAFA3-C8A5-CA79-EEDA-1145627E06B9}"/>
              </a:ext>
            </a:extLst>
          </p:cNvPr>
          <p:cNvPicPr>
            <a:picLocks noGrp="1" noChangeAspect="1"/>
          </p:cNvPicPr>
          <p:nvPr>
            <p:ph idx="1"/>
          </p:nvPr>
        </p:nvPicPr>
        <p:blipFill>
          <a:blip r:embed="rId8"/>
          <a:stretch>
            <a:fillRect/>
          </a:stretch>
        </p:blipFill>
        <p:spPr>
          <a:xfrm>
            <a:off x="845439" y="2930091"/>
            <a:ext cx="3980733" cy="1064845"/>
          </a:xfrm>
          <a:prstGeom prst="rect">
            <a:avLst/>
          </a:prstGeom>
          <a:effectLst/>
        </p:spPr>
      </p:pic>
    </p:spTree>
    <p:extLst>
      <p:ext uri="{BB962C8B-B14F-4D97-AF65-F5344CB8AC3E}">
        <p14:creationId xmlns:p14="http://schemas.microsoft.com/office/powerpoint/2010/main" val="1050281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3886</TotalTime>
  <Words>1573</Words>
  <Application>Microsoft Office PowerPoint</Application>
  <PresentationFormat>On-screen Show (16:9)</PresentationFormat>
  <Paragraphs>47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Montserrat</vt:lpstr>
      <vt:lpstr>Inter</vt:lpstr>
      <vt:lpstr>Century Gothic</vt:lpstr>
      <vt:lpstr>Söhne</vt:lpstr>
      <vt:lpstr>Arial</vt:lpstr>
      <vt:lpstr>Wingdings 3</vt:lpstr>
      <vt:lpstr>Ion</vt:lpstr>
      <vt:lpstr>                   Deep Learning</vt:lpstr>
      <vt:lpstr>Deep Learning Approach for Handwritten Digit Classification using Convolutional Neural Networks</vt:lpstr>
      <vt:lpstr>  CNN Layers</vt:lpstr>
      <vt:lpstr>                   CNN Architecture</vt:lpstr>
      <vt:lpstr>MNIST DataSet along with code</vt:lpstr>
      <vt:lpstr>About DataSet Website: https://www.kaggle.com/c/digit-recognizer</vt:lpstr>
      <vt:lpstr>Data Preprocessing</vt:lpstr>
      <vt:lpstr>Data Argumentation to prevent overfitting</vt:lpstr>
      <vt:lpstr>Visualize some Training Samples</vt:lpstr>
      <vt:lpstr>Model Architecture:</vt:lpstr>
      <vt:lpstr>Model Training and Evaluation:</vt:lpstr>
      <vt:lpstr>Epoch-Training Loss and Accuracy</vt:lpstr>
      <vt:lpstr>Model Evaluation and Analysis:  </vt:lpstr>
      <vt:lpstr>Training Accuracy and Validation Loss</vt:lpstr>
      <vt:lpstr>       Confusion Matrix (HeatMap)</vt:lpstr>
      <vt:lpstr>Model Predictions</vt:lpstr>
      <vt:lpstr>Conclusion/Future Work</vt:lpstr>
      <vt:lpstr>Conclusion/Future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Streaming</dc:title>
  <dc:creator>pooja sharma</dc:creator>
  <cp:lastModifiedBy>Pooja Pooja - STUDENT</cp:lastModifiedBy>
  <cp:revision>11</cp:revision>
  <dcterms:modified xsi:type="dcterms:W3CDTF">2023-05-30T13:01:05Z</dcterms:modified>
</cp:coreProperties>
</file>