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29"/>
  </p:notesMasterIdLst>
  <p:sldIdLst>
    <p:sldId id="314" r:id="rId2"/>
    <p:sldId id="256" r:id="rId3"/>
    <p:sldId id="288" r:id="rId4"/>
    <p:sldId id="316" r:id="rId5"/>
    <p:sldId id="302" r:id="rId6"/>
    <p:sldId id="262" r:id="rId7"/>
    <p:sldId id="290" r:id="rId8"/>
    <p:sldId id="289" r:id="rId9"/>
    <p:sldId id="292" r:id="rId10"/>
    <p:sldId id="317" r:id="rId11"/>
    <p:sldId id="291" r:id="rId12"/>
    <p:sldId id="294" r:id="rId13"/>
    <p:sldId id="295" r:id="rId14"/>
    <p:sldId id="296" r:id="rId15"/>
    <p:sldId id="297" r:id="rId16"/>
    <p:sldId id="299" r:id="rId17"/>
    <p:sldId id="300" r:id="rId18"/>
    <p:sldId id="301" r:id="rId19"/>
    <p:sldId id="304" r:id="rId20"/>
    <p:sldId id="307" r:id="rId21"/>
    <p:sldId id="308" r:id="rId22"/>
    <p:sldId id="309" r:id="rId23"/>
    <p:sldId id="310" r:id="rId24"/>
    <p:sldId id="311" r:id="rId25"/>
    <p:sldId id="312" r:id="rId26"/>
    <p:sldId id="315" r:id="rId27"/>
    <p:sldId id="313" r:id="rId28"/>
  </p:sldIdLst>
  <p:sldSz cx="9144000" cy="5143500" type="screen16x9"/>
  <p:notesSz cx="6858000" cy="9144000"/>
  <p:embeddedFontLst>
    <p:embeddedFont>
      <p:font typeface="Calibri" panose="020F0502020204030204" pitchFamily="34" charset="0"/>
      <p:regular r:id="rId30"/>
      <p:bold r:id="rId31"/>
      <p:italic r:id="rId32"/>
      <p:boldItalic r:id="rId33"/>
    </p:embeddedFont>
    <p:embeddedFont>
      <p:font typeface="Century Gothic" panose="020B0502020202020204" pitchFamily="34" charset="0"/>
      <p:regular r:id="rId34"/>
      <p:bold r:id="rId35"/>
      <p:italic r:id="rId36"/>
      <p:boldItalic r:id="rId37"/>
    </p:embeddedFont>
    <p:embeddedFont>
      <p:font typeface="Montserrat" panose="00000500000000000000" pitchFamily="2" charset="0"/>
      <p:regular r:id="rId38"/>
      <p:bold r:id="rId39"/>
      <p:italic r:id="rId40"/>
      <p:boldItalic r:id="rId41"/>
    </p:embeddedFont>
    <p:embeddedFont>
      <p:font typeface="Segoe UI" panose="020B0502040204020203" pitchFamily="34" charset="0"/>
      <p:regular r:id="rId42"/>
      <p:bold r:id="rId43"/>
      <p:italic r:id="rId44"/>
      <p:boldItalic r:id="rId45"/>
    </p:embeddedFont>
    <p:embeddedFont>
      <p:font typeface="Wingdings 3" panose="05040102010807070707" pitchFamily="18" charset="2"/>
      <p:regular r:id="rId4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7" d="100"/>
          <a:sy n="137" d="100"/>
        </p:scale>
        <p:origin x="132"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20" Type="http://schemas.openxmlformats.org/officeDocument/2006/relationships/slide" Target="slides/slide19.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FD0690-6C04-48A1-AC0D-800B8EE449D1}"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D48DAEE3-3270-422B-8D07-51CE95EA9A14}">
      <dgm:prSet/>
      <dgm:spPr/>
      <dgm:t>
        <a:bodyPr/>
        <a:lstStyle/>
        <a:p>
          <a:pPr>
            <a:defRPr cap="all"/>
          </a:pPr>
          <a:r>
            <a:rPr lang="en-US"/>
            <a:t>Name- Pooja Sharma</a:t>
          </a:r>
        </a:p>
      </dgm:t>
    </dgm:pt>
    <dgm:pt modelId="{D04AFD59-F7D0-47A5-8ABD-D2A1AAE68A68}" type="parTrans" cxnId="{627595B8-B7D4-4ABD-906D-71B4AA71EB8F}">
      <dgm:prSet/>
      <dgm:spPr/>
      <dgm:t>
        <a:bodyPr/>
        <a:lstStyle/>
        <a:p>
          <a:endParaRPr lang="en-US"/>
        </a:p>
      </dgm:t>
    </dgm:pt>
    <dgm:pt modelId="{51D8FCBF-92CF-423F-B724-EE7714778B4C}" type="sibTrans" cxnId="{627595B8-B7D4-4ABD-906D-71B4AA71EB8F}">
      <dgm:prSet/>
      <dgm:spPr/>
      <dgm:t>
        <a:bodyPr/>
        <a:lstStyle/>
        <a:p>
          <a:endParaRPr lang="en-US"/>
        </a:p>
      </dgm:t>
    </dgm:pt>
    <dgm:pt modelId="{6BECA7C9-2242-41DC-9743-7A30A58491F2}">
      <dgm:prSet/>
      <dgm:spPr/>
      <dgm:t>
        <a:bodyPr/>
        <a:lstStyle/>
        <a:p>
          <a:pPr>
            <a:defRPr cap="all"/>
          </a:pPr>
          <a:r>
            <a:rPr lang="en-US"/>
            <a:t>Roll No- L00171181</a:t>
          </a:r>
        </a:p>
      </dgm:t>
    </dgm:pt>
    <dgm:pt modelId="{D75F2D8E-1B0F-48DA-9C56-93D4F2650C4B}" type="parTrans" cxnId="{9E490D0A-000B-4449-AF40-BB96CBB1C68A}">
      <dgm:prSet/>
      <dgm:spPr/>
      <dgm:t>
        <a:bodyPr/>
        <a:lstStyle/>
        <a:p>
          <a:endParaRPr lang="en-US"/>
        </a:p>
      </dgm:t>
    </dgm:pt>
    <dgm:pt modelId="{72BA522E-D818-49EF-B35E-2B6A9F094E8B}" type="sibTrans" cxnId="{9E490D0A-000B-4449-AF40-BB96CBB1C68A}">
      <dgm:prSet/>
      <dgm:spPr/>
      <dgm:t>
        <a:bodyPr/>
        <a:lstStyle/>
        <a:p>
          <a:endParaRPr lang="en-US"/>
        </a:p>
      </dgm:t>
    </dgm:pt>
    <dgm:pt modelId="{BE277E02-24EF-41DC-9210-1163B702AD79}">
      <dgm:prSet/>
      <dgm:spPr/>
      <dgm:t>
        <a:bodyPr/>
        <a:lstStyle/>
        <a:p>
          <a:pPr>
            <a:defRPr cap="all"/>
          </a:pPr>
          <a:r>
            <a:rPr lang="en-US"/>
            <a:t>Atlantic Technological University</a:t>
          </a:r>
        </a:p>
      </dgm:t>
    </dgm:pt>
    <dgm:pt modelId="{C0A5E26C-9D15-42F1-9B20-05AFF31013BF}" type="parTrans" cxnId="{F8CBFD32-A720-4EBB-9D42-9E63E3307335}">
      <dgm:prSet/>
      <dgm:spPr/>
      <dgm:t>
        <a:bodyPr/>
        <a:lstStyle/>
        <a:p>
          <a:endParaRPr lang="en-US"/>
        </a:p>
      </dgm:t>
    </dgm:pt>
    <dgm:pt modelId="{67176669-B684-4E9B-890E-DC92AEACF317}" type="sibTrans" cxnId="{F8CBFD32-A720-4EBB-9D42-9E63E3307335}">
      <dgm:prSet/>
      <dgm:spPr/>
      <dgm:t>
        <a:bodyPr/>
        <a:lstStyle/>
        <a:p>
          <a:endParaRPr lang="en-US"/>
        </a:p>
      </dgm:t>
    </dgm:pt>
    <dgm:pt modelId="{17E5F62A-8540-4B50-A2D3-A1864F23A1D4}" type="pres">
      <dgm:prSet presAssocID="{0AFD0690-6C04-48A1-AC0D-800B8EE449D1}" presName="root" presStyleCnt="0">
        <dgm:presLayoutVars>
          <dgm:dir/>
          <dgm:resizeHandles val="exact"/>
        </dgm:presLayoutVars>
      </dgm:prSet>
      <dgm:spPr/>
    </dgm:pt>
    <dgm:pt modelId="{69FFC206-9DBC-4779-BAF5-A44C009AFE19}" type="pres">
      <dgm:prSet presAssocID="{D48DAEE3-3270-422B-8D07-51CE95EA9A14}" presName="compNode" presStyleCnt="0"/>
      <dgm:spPr/>
    </dgm:pt>
    <dgm:pt modelId="{66C90498-5C30-4A4F-BD44-243E53FBE299}" type="pres">
      <dgm:prSet presAssocID="{D48DAEE3-3270-422B-8D07-51CE95EA9A14}" presName="iconBgRect" presStyleLbl="bgShp" presStyleIdx="0" presStyleCnt="3"/>
      <dgm:spPr/>
    </dgm:pt>
    <dgm:pt modelId="{058309EB-0C85-44D5-90E4-9EC3D18F28A8}" type="pres">
      <dgm:prSet presAssocID="{D48DAEE3-3270-422B-8D07-51CE95EA9A1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rs"/>
        </a:ext>
      </dgm:extLst>
    </dgm:pt>
    <dgm:pt modelId="{BBCB01B9-AB69-4A11-A5AD-39134A414CA8}" type="pres">
      <dgm:prSet presAssocID="{D48DAEE3-3270-422B-8D07-51CE95EA9A14}" presName="spaceRect" presStyleCnt="0"/>
      <dgm:spPr/>
    </dgm:pt>
    <dgm:pt modelId="{8350253D-A856-4EF6-9167-8D9A13AFC8F0}" type="pres">
      <dgm:prSet presAssocID="{D48DAEE3-3270-422B-8D07-51CE95EA9A14}" presName="textRect" presStyleLbl="revTx" presStyleIdx="0" presStyleCnt="3">
        <dgm:presLayoutVars>
          <dgm:chMax val="1"/>
          <dgm:chPref val="1"/>
        </dgm:presLayoutVars>
      </dgm:prSet>
      <dgm:spPr/>
    </dgm:pt>
    <dgm:pt modelId="{D0AB472D-ED95-444D-BC11-A287DDE7C6F0}" type="pres">
      <dgm:prSet presAssocID="{51D8FCBF-92CF-423F-B724-EE7714778B4C}" presName="sibTrans" presStyleCnt="0"/>
      <dgm:spPr/>
    </dgm:pt>
    <dgm:pt modelId="{FCB08DB0-FE25-4784-BC3F-2CECB8E4C316}" type="pres">
      <dgm:prSet presAssocID="{6BECA7C9-2242-41DC-9743-7A30A58491F2}" presName="compNode" presStyleCnt="0"/>
      <dgm:spPr/>
    </dgm:pt>
    <dgm:pt modelId="{615833F7-2B0D-410C-BF1C-C8EBCD9E7044}" type="pres">
      <dgm:prSet presAssocID="{6BECA7C9-2242-41DC-9743-7A30A58491F2}" presName="iconBgRect" presStyleLbl="bgShp" presStyleIdx="1" presStyleCnt="3"/>
      <dgm:spPr/>
    </dgm:pt>
    <dgm:pt modelId="{A28CFBE1-D4E2-4B11-BAC7-C929F0644ABB}" type="pres">
      <dgm:prSet presAssocID="{6BECA7C9-2242-41DC-9743-7A30A58491F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recracker"/>
        </a:ext>
      </dgm:extLst>
    </dgm:pt>
    <dgm:pt modelId="{79AC2EB6-BF5A-4BBE-8FCB-3FB579F5617B}" type="pres">
      <dgm:prSet presAssocID="{6BECA7C9-2242-41DC-9743-7A30A58491F2}" presName="spaceRect" presStyleCnt="0"/>
      <dgm:spPr/>
    </dgm:pt>
    <dgm:pt modelId="{E05643E0-C45B-490A-8892-1174F5DDE43B}" type="pres">
      <dgm:prSet presAssocID="{6BECA7C9-2242-41DC-9743-7A30A58491F2}" presName="textRect" presStyleLbl="revTx" presStyleIdx="1" presStyleCnt="3">
        <dgm:presLayoutVars>
          <dgm:chMax val="1"/>
          <dgm:chPref val="1"/>
        </dgm:presLayoutVars>
      </dgm:prSet>
      <dgm:spPr/>
    </dgm:pt>
    <dgm:pt modelId="{A8D12F5E-792A-4D46-B452-4A7E7FDFFB46}" type="pres">
      <dgm:prSet presAssocID="{72BA522E-D818-49EF-B35E-2B6A9F094E8B}" presName="sibTrans" presStyleCnt="0"/>
      <dgm:spPr/>
    </dgm:pt>
    <dgm:pt modelId="{3C69B904-A5A6-49A2-BC1C-5A53F7EDAF04}" type="pres">
      <dgm:prSet presAssocID="{BE277E02-24EF-41DC-9210-1163B702AD79}" presName="compNode" presStyleCnt="0"/>
      <dgm:spPr/>
    </dgm:pt>
    <dgm:pt modelId="{ABA18B47-081D-4590-B632-F62363CAB262}" type="pres">
      <dgm:prSet presAssocID="{BE277E02-24EF-41DC-9210-1163B702AD79}" presName="iconBgRect" presStyleLbl="bgShp" presStyleIdx="2" presStyleCnt="3"/>
      <dgm:spPr/>
    </dgm:pt>
    <dgm:pt modelId="{B6AF5B51-E94B-41A8-9ED2-1E490247DC68}" type="pres">
      <dgm:prSet presAssocID="{BE277E02-24EF-41DC-9210-1163B702AD7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oks"/>
        </a:ext>
      </dgm:extLst>
    </dgm:pt>
    <dgm:pt modelId="{7229FF69-AD2D-4520-BE3D-05E1B899CA27}" type="pres">
      <dgm:prSet presAssocID="{BE277E02-24EF-41DC-9210-1163B702AD79}" presName="spaceRect" presStyleCnt="0"/>
      <dgm:spPr/>
    </dgm:pt>
    <dgm:pt modelId="{3A2459E9-1EBB-419A-B9FB-BC16419D8278}" type="pres">
      <dgm:prSet presAssocID="{BE277E02-24EF-41DC-9210-1163B702AD79}" presName="textRect" presStyleLbl="revTx" presStyleIdx="2" presStyleCnt="3">
        <dgm:presLayoutVars>
          <dgm:chMax val="1"/>
          <dgm:chPref val="1"/>
        </dgm:presLayoutVars>
      </dgm:prSet>
      <dgm:spPr/>
    </dgm:pt>
  </dgm:ptLst>
  <dgm:cxnLst>
    <dgm:cxn modelId="{9E490D0A-000B-4449-AF40-BB96CBB1C68A}" srcId="{0AFD0690-6C04-48A1-AC0D-800B8EE449D1}" destId="{6BECA7C9-2242-41DC-9743-7A30A58491F2}" srcOrd="1" destOrd="0" parTransId="{D75F2D8E-1B0F-48DA-9C56-93D4F2650C4B}" sibTransId="{72BA522E-D818-49EF-B35E-2B6A9F094E8B}"/>
    <dgm:cxn modelId="{863BE31C-71FE-4FAC-8EAB-82343B15C59C}" type="presOf" srcId="{BE277E02-24EF-41DC-9210-1163B702AD79}" destId="{3A2459E9-1EBB-419A-B9FB-BC16419D8278}" srcOrd="0" destOrd="0" presId="urn:microsoft.com/office/officeart/2018/5/layout/IconCircleLabelList"/>
    <dgm:cxn modelId="{F394D128-F327-45AE-B214-CA1A8CEFAD5C}" type="presOf" srcId="{D48DAEE3-3270-422B-8D07-51CE95EA9A14}" destId="{8350253D-A856-4EF6-9167-8D9A13AFC8F0}" srcOrd="0" destOrd="0" presId="urn:microsoft.com/office/officeart/2018/5/layout/IconCircleLabelList"/>
    <dgm:cxn modelId="{F8CBFD32-A720-4EBB-9D42-9E63E3307335}" srcId="{0AFD0690-6C04-48A1-AC0D-800B8EE449D1}" destId="{BE277E02-24EF-41DC-9210-1163B702AD79}" srcOrd="2" destOrd="0" parTransId="{C0A5E26C-9D15-42F1-9B20-05AFF31013BF}" sibTransId="{67176669-B684-4E9B-890E-DC92AEACF317}"/>
    <dgm:cxn modelId="{728333B3-9FBF-488D-B595-AA610544966C}" type="presOf" srcId="{6BECA7C9-2242-41DC-9743-7A30A58491F2}" destId="{E05643E0-C45B-490A-8892-1174F5DDE43B}" srcOrd="0" destOrd="0" presId="urn:microsoft.com/office/officeart/2018/5/layout/IconCircleLabelList"/>
    <dgm:cxn modelId="{627595B8-B7D4-4ABD-906D-71B4AA71EB8F}" srcId="{0AFD0690-6C04-48A1-AC0D-800B8EE449D1}" destId="{D48DAEE3-3270-422B-8D07-51CE95EA9A14}" srcOrd="0" destOrd="0" parTransId="{D04AFD59-F7D0-47A5-8ABD-D2A1AAE68A68}" sibTransId="{51D8FCBF-92CF-423F-B724-EE7714778B4C}"/>
    <dgm:cxn modelId="{68DCB9D6-4EDD-49B5-81AD-AC99A441F45C}" type="presOf" srcId="{0AFD0690-6C04-48A1-AC0D-800B8EE449D1}" destId="{17E5F62A-8540-4B50-A2D3-A1864F23A1D4}" srcOrd="0" destOrd="0" presId="urn:microsoft.com/office/officeart/2018/5/layout/IconCircleLabelList"/>
    <dgm:cxn modelId="{FE0F64C7-6D3D-413A-9DA2-BC2C317EA055}" type="presParOf" srcId="{17E5F62A-8540-4B50-A2D3-A1864F23A1D4}" destId="{69FFC206-9DBC-4779-BAF5-A44C009AFE19}" srcOrd="0" destOrd="0" presId="urn:microsoft.com/office/officeart/2018/5/layout/IconCircleLabelList"/>
    <dgm:cxn modelId="{50B84638-72EE-4BAB-9B47-3BEF87449672}" type="presParOf" srcId="{69FFC206-9DBC-4779-BAF5-A44C009AFE19}" destId="{66C90498-5C30-4A4F-BD44-243E53FBE299}" srcOrd="0" destOrd="0" presId="urn:microsoft.com/office/officeart/2018/5/layout/IconCircleLabelList"/>
    <dgm:cxn modelId="{6C33A5CB-F285-4CCC-A3B6-1C5DB3236211}" type="presParOf" srcId="{69FFC206-9DBC-4779-BAF5-A44C009AFE19}" destId="{058309EB-0C85-44D5-90E4-9EC3D18F28A8}" srcOrd="1" destOrd="0" presId="urn:microsoft.com/office/officeart/2018/5/layout/IconCircleLabelList"/>
    <dgm:cxn modelId="{0340C1F0-4508-4891-B63B-CF32DCF63A49}" type="presParOf" srcId="{69FFC206-9DBC-4779-BAF5-A44C009AFE19}" destId="{BBCB01B9-AB69-4A11-A5AD-39134A414CA8}" srcOrd="2" destOrd="0" presId="urn:microsoft.com/office/officeart/2018/5/layout/IconCircleLabelList"/>
    <dgm:cxn modelId="{117FBFF0-EA69-48E5-80FC-ADC2B8C643A5}" type="presParOf" srcId="{69FFC206-9DBC-4779-BAF5-A44C009AFE19}" destId="{8350253D-A856-4EF6-9167-8D9A13AFC8F0}" srcOrd="3" destOrd="0" presId="urn:microsoft.com/office/officeart/2018/5/layout/IconCircleLabelList"/>
    <dgm:cxn modelId="{C5F14422-59F3-4047-9DAC-E7006B84CA17}" type="presParOf" srcId="{17E5F62A-8540-4B50-A2D3-A1864F23A1D4}" destId="{D0AB472D-ED95-444D-BC11-A287DDE7C6F0}" srcOrd="1" destOrd="0" presId="urn:microsoft.com/office/officeart/2018/5/layout/IconCircleLabelList"/>
    <dgm:cxn modelId="{ADDE4E69-CBBA-4532-8995-C36ED2575B66}" type="presParOf" srcId="{17E5F62A-8540-4B50-A2D3-A1864F23A1D4}" destId="{FCB08DB0-FE25-4784-BC3F-2CECB8E4C316}" srcOrd="2" destOrd="0" presId="urn:microsoft.com/office/officeart/2018/5/layout/IconCircleLabelList"/>
    <dgm:cxn modelId="{B3FC3F4C-2A2F-4C98-8CCE-AF5801334367}" type="presParOf" srcId="{FCB08DB0-FE25-4784-BC3F-2CECB8E4C316}" destId="{615833F7-2B0D-410C-BF1C-C8EBCD9E7044}" srcOrd="0" destOrd="0" presId="urn:microsoft.com/office/officeart/2018/5/layout/IconCircleLabelList"/>
    <dgm:cxn modelId="{9F6E5536-BEA2-4D30-ACD3-629AB3F25F00}" type="presParOf" srcId="{FCB08DB0-FE25-4784-BC3F-2CECB8E4C316}" destId="{A28CFBE1-D4E2-4B11-BAC7-C929F0644ABB}" srcOrd="1" destOrd="0" presId="urn:microsoft.com/office/officeart/2018/5/layout/IconCircleLabelList"/>
    <dgm:cxn modelId="{ED11C08F-0EEA-432C-8A1E-AE589B7B6D63}" type="presParOf" srcId="{FCB08DB0-FE25-4784-BC3F-2CECB8E4C316}" destId="{79AC2EB6-BF5A-4BBE-8FCB-3FB579F5617B}" srcOrd="2" destOrd="0" presId="urn:microsoft.com/office/officeart/2018/5/layout/IconCircleLabelList"/>
    <dgm:cxn modelId="{27E8F465-85F1-476A-B5FC-2C1DD7D1C1B4}" type="presParOf" srcId="{FCB08DB0-FE25-4784-BC3F-2CECB8E4C316}" destId="{E05643E0-C45B-490A-8892-1174F5DDE43B}" srcOrd="3" destOrd="0" presId="urn:microsoft.com/office/officeart/2018/5/layout/IconCircleLabelList"/>
    <dgm:cxn modelId="{5CE78390-8567-4B15-AFA1-710CA1326B03}" type="presParOf" srcId="{17E5F62A-8540-4B50-A2D3-A1864F23A1D4}" destId="{A8D12F5E-792A-4D46-B452-4A7E7FDFFB46}" srcOrd="3" destOrd="0" presId="urn:microsoft.com/office/officeart/2018/5/layout/IconCircleLabelList"/>
    <dgm:cxn modelId="{7E5EBD73-7046-4CD1-A952-8BC7C592BEE0}" type="presParOf" srcId="{17E5F62A-8540-4B50-A2D3-A1864F23A1D4}" destId="{3C69B904-A5A6-49A2-BC1C-5A53F7EDAF04}" srcOrd="4" destOrd="0" presId="urn:microsoft.com/office/officeart/2018/5/layout/IconCircleLabelList"/>
    <dgm:cxn modelId="{12A7B497-C43C-45E2-985F-9D2EEB72085F}" type="presParOf" srcId="{3C69B904-A5A6-49A2-BC1C-5A53F7EDAF04}" destId="{ABA18B47-081D-4590-B632-F62363CAB262}" srcOrd="0" destOrd="0" presId="urn:microsoft.com/office/officeart/2018/5/layout/IconCircleLabelList"/>
    <dgm:cxn modelId="{A138D50F-D2DF-46F8-AB54-2AD4C66F04A6}" type="presParOf" srcId="{3C69B904-A5A6-49A2-BC1C-5A53F7EDAF04}" destId="{B6AF5B51-E94B-41A8-9ED2-1E490247DC68}" srcOrd="1" destOrd="0" presId="urn:microsoft.com/office/officeart/2018/5/layout/IconCircleLabelList"/>
    <dgm:cxn modelId="{0CD1A8EE-9866-4D35-87D2-219A76E1D9FC}" type="presParOf" srcId="{3C69B904-A5A6-49A2-BC1C-5A53F7EDAF04}" destId="{7229FF69-AD2D-4520-BE3D-05E1B899CA27}" srcOrd="2" destOrd="0" presId="urn:microsoft.com/office/officeart/2018/5/layout/IconCircleLabelList"/>
    <dgm:cxn modelId="{1671DB80-E6EC-46ED-9781-B2CDFAD927F6}" type="presParOf" srcId="{3C69B904-A5A6-49A2-BC1C-5A53F7EDAF04}" destId="{3A2459E9-1EBB-419A-B9FB-BC16419D8278}"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C90498-5C30-4A4F-BD44-243E53FBE299}">
      <dsp:nvSpPr>
        <dsp:cNvPr id="0" name=""/>
        <dsp:cNvSpPr/>
      </dsp:nvSpPr>
      <dsp:spPr>
        <a:xfrm>
          <a:off x="284526" y="842273"/>
          <a:ext cx="886763" cy="88676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8309EB-0C85-44D5-90E4-9EC3D18F28A8}">
      <dsp:nvSpPr>
        <dsp:cNvPr id="0" name=""/>
        <dsp:cNvSpPr/>
      </dsp:nvSpPr>
      <dsp:spPr>
        <a:xfrm>
          <a:off x="473509" y="1031255"/>
          <a:ext cx="508798" cy="50879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350253D-A856-4EF6-9167-8D9A13AFC8F0}">
      <dsp:nvSpPr>
        <dsp:cNvPr id="0" name=""/>
        <dsp:cNvSpPr/>
      </dsp:nvSpPr>
      <dsp:spPr>
        <a:xfrm>
          <a:off x="1053" y="2005242"/>
          <a:ext cx="1453710" cy="581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a:t>Name- Pooja Sharma</a:t>
          </a:r>
        </a:p>
      </dsp:txBody>
      <dsp:txXfrm>
        <a:off x="1053" y="2005242"/>
        <a:ext cx="1453710" cy="581484"/>
      </dsp:txXfrm>
    </dsp:sp>
    <dsp:sp modelId="{615833F7-2B0D-410C-BF1C-C8EBCD9E7044}">
      <dsp:nvSpPr>
        <dsp:cNvPr id="0" name=""/>
        <dsp:cNvSpPr/>
      </dsp:nvSpPr>
      <dsp:spPr>
        <a:xfrm>
          <a:off x="1992637" y="842273"/>
          <a:ext cx="886763" cy="88676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8CFBE1-D4E2-4B11-BAC7-C929F0644ABB}">
      <dsp:nvSpPr>
        <dsp:cNvPr id="0" name=""/>
        <dsp:cNvSpPr/>
      </dsp:nvSpPr>
      <dsp:spPr>
        <a:xfrm>
          <a:off x="2181619" y="1031255"/>
          <a:ext cx="508798" cy="50879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05643E0-C45B-490A-8892-1174F5DDE43B}">
      <dsp:nvSpPr>
        <dsp:cNvPr id="0" name=""/>
        <dsp:cNvSpPr/>
      </dsp:nvSpPr>
      <dsp:spPr>
        <a:xfrm>
          <a:off x="1709163" y="2005242"/>
          <a:ext cx="1453710" cy="581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a:t>Roll No- L00171181</a:t>
          </a:r>
        </a:p>
      </dsp:txBody>
      <dsp:txXfrm>
        <a:off x="1709163" y="2005242"/>
        <a:ext cx="1453710" cy="581484"/>
      </dsp:txXfrm>
    </dsp:sp>
    <dsp:sp modelId="{ABA18B47-081D-4590-B632-F62363CAB262}">
      <dsp:nvSpPr>
        <dsp:cNvPr id="0" name=""/>
        <dsp:cNvSpPr/>
      </dsp:nvSpPr>
      <dsp:spPr>
        <a:xfrm>
          <a:off x="3700747" y="842273"/>
          <a:ext cx="886763" cy="886763"/>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AF5B51-E94B-41A8-9ED2-1E490247DC68}">
      <dsp:nvSpPr>
        <dsp:cNvPr id="0" name=""/>
        <dsp:cNvSpPr/>
      </dsp:nvSpPr>
      <dsp:spPr>
        <a:xfrm>
          <a:off x="3889729" y="1031255"/>
          <a:ext cx="508798" cy="50879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A2459E9-1EBB-419A-B9FB-BC16419D8278}">
      <dsp:nvSpPr>
        <dsp:cNvPr id="0" name=""/>
        <dsp:cNvSpPr/>
      </dsp:nvSpPr>
      <dsp:spPr>
        <a:xfrm>
          <a:off x="3417273" y="2005242"/>
          <a:ext cx="1453710" cy="581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a:t>Atlantic Technological University</a:t>
          </a:r>
        </a:p>
      </dsp:txBody>
      <dsp:txXfrm>
        <a:off x="3417273" y="2005242"/>
        <a:ext cx="1453710" cy="581484"/>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f4476ad01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f4476ad01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7544614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0090777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6376707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a:t>Click to edit Master title style</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307987035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3443541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5/20/2023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2723362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5/20/2023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8042531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8538807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19270528"/>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240845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8A87A34-81AB-432B-8DAE-1953F412C126}" type="datetimeFigureOut">
              <a:rPr lang="en-US" smtClean="0"/>
              <a:t>5/20/2023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6262641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69332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2975687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9819060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5/20/2023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2916940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5/20/2023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10996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t>5/20/2023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4743611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9658090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48A87A34-81AB-432B-8DAE-1953F412C126}" type="datetimeFigureOut">
              <a:rPr lang="en-US" smtClean="0"/>
              <a:pPr/>
              <a:t>5/20/2023</a:t>
            </a:fld>
            <a:endParaRPr lang="en-US" dirty="0"/>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3386352"/>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Lst>
  <p:hf sldNum="0"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7.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2.png"/><Relationship Id="rId7"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image" Target="../media/image23.png"/><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png"/><Relationship Id="rId7"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png"/><Relationship Id="rId7"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Website-%3e%20https:/developer.nytimes.com/" TargetMode="External"/><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DC76B5-69DA-22F7-550A-05A85FC2EB5C}"/>
              </a:ext>
            </a:extLst>
          </p:cNvPr>
          <p:cNvSpPr>
            <a:spLocks noGrp="1"/>
          </p:cNvSpPr>
          <p:nvPr>
            <p:ph type="title"/>
          </p:nvPr>
        </p:nvSpPr>
        <p:spPr>
          <a:xfrm>
            <a:off x="482891" y="1085850"/>
            <a:ext cx="2331469" cy="3429000"/>
          </a:xfrm>
        </p:spPr>
        <p:txBody>
          <a:bodyPr anchor="ctr">
            <a:normAutofit/>
          </a:bodyPr>
          <a:lstStyle/>
          <a:p>
            <a:r>
              <a:rPr lang="en-US" sz="2400">
                <a:solidFill>
                  <a:srgbClr val="F2F2F2"/>
                </a:solidFill>
              </a:rPr>
              <a:t>Data Operations and Management</a:t>
            </a:r>
          </a:p>
        </p:txBody>
      </p:sp>
      <p:sp>
        <p:nvSpPr>
          <p:cNvPr id="11" name="Freeform: Shape 10">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0982" y="0"/>
            <a:ext cx="6023018" cy="51435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61082" y="0"/>
            <a:ext cx="419604" cy="2782230"/>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15" name="Rectangle 14">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CD8A28D4-9577-9C26-4116-6DD52B8F8FAB}"/>
              </a:ext>
            </a:extLst>
          </p:cNvPr>
          <p:cNvGraphicFramePr>
            <a:graphicFrameLocks noGrp="1"/>
          </p:cNvGraphicFramePr>
          <p:nvPr>
            <p:ph idx="1"/>
            <p:extLst>
              <p:ext uri="{D42A27DB-BD31-4B8C-83A1-F6EECF244321}">
                <p14:modId xmlns:p14="http://schemas.microsoft.com/office/powerpoint/2010/main" val="2563694344"/>
              </p:ext>
            </p:extLst>
          </p:nvPr>
        </p:nvGraphicFramePr>
        <p:xfrm>
          <a:off x="3786187" y="1085850"/>
          <a:ext cx="4872038" cy="3429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2689483"/>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26" name="Picture 25">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28" name="Oval 27">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0" name="Picture 29">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32" name="Picture 31">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34" name="Rectangle 33">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Picture 4" descr="Computer script on a screen">
            <a:extLst>
              <a:ext uri="{FF2B5EF4-FFF2-40B4-BE49-F238E27FC236}">
                <a16:creationId xmlns:a16="http://schemas.microsoft.com/office/drawing/2014/main" id="{7DAECF1C-8822-1E36-B628-03271E16A178}"/>
              </a:ext>
            </a:extLst>
          </p:cNvPr>
          <p:cNvPicPr>
            <a:picLocks noChangeAspect="1"/>
          </p:cNvPicPr>
          <p:nvPr/>
        </p:nvPicPr>
        <p:blipFill rotWithShape="1">
          <a:blip r:embed="rId7"/>
          <a:srcRect t="7017" b="8714"/>
          <a:stretch/>
        </p:blipFill>
        <p:spPr>
          <a:xfrm>
            <a:off x="20" y="10"/>
            <a:ext cx="9143980" cy="5143490"/>
          </a:xfrm>
          <a:prstGeom prst="rect">
            <a:avLst/>
          </a:prstGeom>
        </p:spPr>
      </p:pic>
      <p:sp>
        <p:nvSpPr>
          <p:cNvPr id="36" name="Rectangle 35">
            <a:extLst>
              <a:ext uri="{FF2B5EF4-FFF2-40B4-BE49-F238E27FC236}">
                <a16:creationId xmlns:a16="http://schemas.microsoft.com/office/drawing/2014/main" id="{8D489E29-742E-4D34-AB08-CE3217805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539864" y="990095"/>
            <a:ext cx="3609635" cy="3146611"/>
          </a:xfrm>
          <a:prstGeom prst="rect">
            <a:avLst/>
          </a:prstGeom>
          <a:solidFill>
            <a:schemeClr val="bg1">
              <a:alpha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97019376-B17A-22EB-2DC5-D0590C75F21F}"/>
              </a:ext>
            </a:extLst>
          </p:cNvPr>
          <p:cNvSpPr>
            <a:spLocks noGrp="1"/>
          </p:cNvSpPr>
          <p:nvPr>
            <p:ph type="body" idx="4294967295"/>
          </p:nvPr>
        </p:nvSpPr>
        <p:spPr>
          <a:xfrm>
            <a:off x="4781164" y="2107359"/>
            <a:ext cx="3127035" cy="1788048"/>
          </a:xfrm>
        </p:spPr>
        <p:txBody>
          <a:bodyPr vert="horz" lIns="91440" tIns="45720" rIns="91440" bIns="45720" rtlCol="0">
            <a:normAutofit/>
          </a:bodyPr>
          <a:lstStyle/>
          <a:p>
            <a:pPr defTabSz="457200">
              <a:spcBef>
                <a:spcPts val="1000"/>
              </a:spcBef>
            </a:pPr>
            <a:r>
              <a:rPr lang="en-US" sz="1400"/>
              <a:t>Apache Spark With Code Along</a:t>
            </a:r>
          </a:p>
        </p:txBody>
      </p:sp>
    </p:spTree>
    <p:extLst>
      <p:ext uri="{BB962C8B-B14F-4D97-AF65-F5344CB8AC3E}">
        <p14:creationId xmlns:p14="http://schemas.microsoft.com/office/powerpoint/2010/main" val="3435540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95C6A-2E77-CE2E-ADB2-E016BDCE9E1F}"/>
              </a:ext>
            </a:extLst>
          </p:cNvPr>
          <p:cNvSpPr>
            <a:spLocks noGrp="1"/>
          </p:cNvSpPr>
          <p:nvPr>
            <p:ph type="title"/>
          </p:nvPr>
        </p:nvSpPr>
        <p:spPr/>
        <p:txBody>
          <a:bodyPr/>
          <a:lstStyle/>
          <a:p>
            <a:r>
              <a:rPr lang="en-US" sz="2400" dirty="0"/>
              <a:t>Data Extraction and Analysis Using Code</a:t>
            </a:r>
          </a:p>
        </p:txBody>
      </p:sp>
      <p:sp>
        <p:nvSpPr>
          <p:cNvPr id="3" name="Text Placeholder 2">
            <a:extLst>
              <a:ext uri="{FF2B5EF4-FFF2-40B4-BE49-F238E27FC236}">
                <a16:creationId xmlns:a16="http://schemas.microsoft.com/office/drawing/2014/main" id="{99402DA7-776C-5E28-CB3C-D8747FBE1E2B}"/>
              </a:ext>
            </a:extLst>
          </p:cNvPr>
          <p:cNvSpPr>
            <a:spLocks noGrp="1"/>
          </p:cNvSpPr>
          <p:nvPr>
            <p:ph type="body" idx="1"/>
          </p:nvPr>
        </p:nvSpPr>
        <p:spPr/>
        <p:txBody>
          <a:bodyPr/>
          <a:lstStyle/>
          <a:p>
            <a:r>
              <a:rPr lang="en-US" dirty="0"/>
              <a:t>Import Library of </a:t>
            </a:r>
            <a:r>
              <a:rPr lang="en-US" dirty="0" err="1"/>
              <a:t>pyspark</a:t>
            </a:r>
            <a:r>
              <a:rPr lang="en-US" dirty="0"/>
              <a:t> and pandas</a:t>
            </a:r>
          </a:p>
        </p:txBody>
      </p:sp>
      <p:pic>
        <p:nvPicPr>
          <p:cNvPr id="7" name="Picture 6">
            <a:extLst>
              <a:ext uri="{FF2B5EF4-FFF2-40B4-BE49-F238E27FC236}">
                <a16:creationId xmlns:a16="http://schemas.microsoft.com/office/drawing/2014/main" id="{56B61979-EF34-2CF2-2DE9-AE77D144C70E}"/>
              </a:ext>
            </a:extLst>
          </p:cNvPr>
          <p:cNvPicPr>
            <a:picLocks noChangeAspect="1"/>
          </p:cNvPicPr>
          <p:nvPr/>
        </p:nvPicPr>
        <p:blipFill>
          <a:blip r:embed="rId2"/>
          <a:stretch>
            <a:fillRect/>
          </a:stretch>
        </p:blipFill>
        <p:spPr>
          <a:xfrm>
            <a:off x="2545731" y="2189704"/>
            <a:ext cx="4305300" cy="1685925"/>
          </a:xfrm>
          <a:prstGeom prst="rect">
            <a:avLst/>
          </a:prstGeom>
        </p:spPr>
      </p:pic>
    </p:spTree>
    <p:extLst>
      <p:ext uri="{BB962C8B-B14F-4D97-AF65-F5344CB8AC3E}">
        <p14:creationId xmlns:p14="http://schemas.microsoft.com/office/powerpoint/2010/main" val="608167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6" name="Picture 43">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97" name="Picture 45">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98" name="Oval 47">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9" name="Picture 49">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100" name="Picture 51">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01" name="Rectangle 53">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353AFDF-83F6-8BE3-98E5-D4CE6A5F04F6}"/>
              </a:ext>
            </a:extLst>
          </p:cNvPr>
          <p:cNvSpPr>
            <a:spLocks noGrp="1"/>
          </p:cNvSpPr>
          <p:nvPr>
            <p:ph type="title"/>
          </p:nvPr>
        </p:nvSpPr>
        <p:spPr>
          <a:xfrm>
            <a:off x="486697" y="471949"/>
            <a:ext cx="6939116" cy="917987"/>
          </a:xfrm>
        </p:spPr>
        <p:txBody>
          <a:bodyPr vert="horz" lIns="91440" tIns="45720" rIns="91440" bIns="45720" rtlCol="0" anchor="t">
            <a:normAutofit/>
          </a:bodyPr>
          <a:lstStyle/>
          <a:p>
            <a:pPr defTabSz="457200">
              <a:lnSpc>
                <a:spcPct val="90000"/>
              </a:lnSpc>
              <a:spcBef>
                <a:spcPct val="0"/>
              </a:spcBef>
            </a:pPr>
            <a:r>
              <a:rPr lang="en-US" sz="2900" b="0" i="0" kern="1200" dirty="0">
                <a:solidFill>
                  <a:schemeClr val="tx2"/>
                </a:solidFill>
                <a:latin typeface="+mj-lt"/>
                <a:ea typeface="+mj-ea"/>
                <a:cs typeface="+mj-cs"/>
              </a:rPr>
              <a:t>Established a Connection to Spark Cluster</a:t>
            </a:r>
          </a:p>
        </p:txBody>
      </p:sp>
      <p:sp>
        <p:nvSpPr>
          <p:cNvPr id="3" name="Text Placeholder 2">
            <a:extLst>
              <a:ext uri="{FF2B5EF4-FFF2-40B4-BE49-F238E27FC236}">
                <a16:creationId xmlns:a16="http://schemas.microsoft.com/office/drawing/2014/main" id="{F53F8B7F-8F64-D2BF-184E-0C05CFDC9814}"/>
              </a:ext>
            </a:extLst>
          </p:cNvPr>
          <p:cNvSpPr>
            <a:spLocks noGrp="1"/>
          </p:cNvSpPr>
          <p:nvPr>
            <p:ph type="body" idx="1"/>
          </p:nvPr>
        </p:nvSpPr>
        <p:spPr>
          <a:xfrm>
            <a:off x="827483" y="1539160"/>
            <a:ext cx="4474045" cy="3147139"/>
          </a:xfrm>
        </p:spPr>
        <p:txBody>
          <a:bodyPr vert="horz" lIns="91440" tIns="45720" rIns="91440" bIns="45720" rtlCol="0">
            <a:normAutofit/>
          </a:bodyPr>
          <a:lstStyle/>
          <a:p>
            <a:pPr defTabSz="457200">
              <a:lnSpc>
                <a:spcPct val="150000"/>
              </a:lnSpc>
              <a:spcBef>
                <a:spcPts val="1000"/>
              </a:spcBef>
              <a:buSzPct val="80000"/>
              <a:buFont typeface="Wingdings 3" charset="2"/>
              <a:buChar char=""/>
            </a:pPr>
            <a:r>
              <a:rPr lang="en-US" dirty="0">
                <a:effectLst/>
              </a:rPr>
              <a:t>The code creates a </a:t>
            </a:r>
            <a:r>
              <a:rPr lang="en-US" dirty="0" err="1">
                <a:effectLst/>
              </a:rPr>
              <a:t>SparkSession</a:t>
            </a:r>
            <a:r>
              <a:rPr lang="en-US" dirty="0">
                <a:effectLst/>
              </a:rPr>
              <a:t> object named 'spark' with the application name '</a:t>
            </a:r>
            <a:r>
              <a:rPr lang="en-US" dirty="0" err="1">
                <a:effectLst/>
              </a:rPr>
              <a:t>Newyork_time</a:t>
            </a:r>
            <a:r>
              <a:rPr lang="en-US" dirty="0">
                <a:effectLst/>
              </a:rPr>
              <a:t> Analysis' and configures it to use one executor instance. Where .</a:t>
            </a:r>
            <a:r>
              <a:rPr lang="en-US" dirty="0" err="1">
                <a:effectLst/>
              </a:rPr>
              <a:t>getOrCreate</a:t>
            </a:r>
            <a:r>
              <a:rPr lang="en-US" dirty="0">
                <a:effectLst/>
              </a:rPr>
              <a:t>() this line completes the process of creating a Spark-Session object.</a:t>
            </a:r>
            <a:endParaRPr lang="en-US" dirty="0"/>
          </a:p>
        </p:txBody>
      </p:sp>
      <p:pic>
        <p:nvPicPr>
          <p:cNvPr id="5" name="Picture 4" descr="A screen shot of a computer program&#10;&#10;Description automatically generated with low confidence">
            <a:extLst>
              <a:ext uri="{FF2B5EF4-FFF2-40B4-BE49-F238E27FC236}">
                <a16:creationId xmlns:a16="http://schemas.microsoft.com/office/drawing/2014/main" id="{50FAD3F3-6E95-B58F-6106-D75A12B836FB}"/>
              </a:ext>
            </a:extLst>
          </p:cNvPr>
          <p:cNvPicPr>
            <a:picLocks noChangeAspect="1"/>
          </p:cNvPicPr>
          <p:nvPr/>
        </p:nvPicPr>
        <p:blipFill>
          <a:blip r:embed="rId7"/>
          <a:stretch>
            <a:fillRect/>
          </a:stretch>
        </p:blipFill>
        <p:spPr>
          <a:xfrm>
            <a:off x="5538362" y="1861886"/>
            <a:ext cx="3006666" cy="1661900"/>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3785776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788AF43-CB28-D7AB-F92C-2A7C0F3EDE1C}"/>
              </a:ext>
            </a:extLst>
          </p:cNvPr>
          <p:cNvSpPr>
            <a:spLocks noGrp="1"/>
          </p:cNvSpPr>
          <p:nvPr>
            <p:ph type="title"/>
          </p:nvPr>
        </p:nvSpPr>
        <p:spPr>
          <a:xfrm>
            <a:off x="3918004" y="471949"/>
            <a:ext cx="3739102" cy="1102409"/>
          </a:xfrm>
        </p:spPr>
        <p:txBody>
          <a:bodyPr vert="horz" lIns="91440" tIns="45720" rIns="91440" bIns="45720" rtlCol="0" anchor="t">
            <a:normAutofit fontScale="90000"/>
          </a:bodyPr>
          <a:lstStyle/>
          <a:p>
            <a:pPr defTabSz="457200">
              <a:lnSpc>
                <a:spcPct val="90000"/>
              </a:lnSpc>
              <a:spcBef>
                <a:spcPct val="0"/>
              </a:spcBef>
            </a:pPr>
            <a:r>
              <a:rPr lang="en-US" sz="3600" b="0" i="0" kern="1200" dirty="0">
                <a:solidFill>
                  <a:srgbClr val="FFFF00"/>
                </a:solidFill>
                <a:latin typeface="+mj-lt"/>
                <a:ea typeface="+mj-ea"/>
                <a:cs typeface="+mj-cs"/>
              </a:rPr>
              <a:t>Extract the data </a:t>
            </a:r>
            <a:r>
              <a:rPr lang="en-US" sz="3600" b="0" i="0" kern="1200" dirty="0">
                <a:solidFill>
                  <a:schemeClr val="tx2"/>
                </a:solidFill>
                <a:latin typeface="+mj-lt"/>
                <a:ea typeface="+mj-ea"/>
                <a:cs typeface="+mj-cs"/>
              </a:rPr>
              <a:t>and data Frame Schema</a:t>
            </a:r>
          </a:p>
        </p:txBody>
      </p:sp>
      <p:pic>
        <p:nvPicPr>
          <p:cNvPr id="5" name="Picture 4" descr="A screenshot of a computer code&#10;&#10;Description automatically generated with low confidence">
            <a:extLst>
              <a:ext uri="{FF2B5EF4-FFF2-40B4-BE49-F238E27FC236}">
                <a16:creationId xmlns:a16="http://schemas.microsoft.com/office/drawing/2014/main" id="{8DA9327A-7C13-F0A7-C623-C5534136A1CD}"/>
              </a:ext>
            </a:extLst>
          </p:cNvPr>
          <p:cNvPicPr>
            <a:picLocks noChangeAspect="1"/>
          </p:cNvPicPr>
          <p:nvPr/>
        </p:nvPicPr>
        <p:blipFill>
          <a:blip r:embed="rId7"/>
          <a:stretch>
            <a:fillRect/>
          </a:stretch>
        </p:blipFill>
        <p:spPr>
          <a:xfrm>
            <a:off x="722186" y="1054025"/>
            <a:ext cx="3195817" cy="3487042"/>
          </a:xfrm>
          <a:prstGeom prst="rect">
            <a:avLst/>
          </a:prstGeom>
          <a:effectLst>
            <a:outerShdw blurRad="50800" dist="38100" dir="5400000" algn="t" rotWithShape="0">
              <a:prstClr val="black">
                <a:alpha val="43000"/>
              </a:prstClr>
            </a:outerShdw>
          </a:effectLst>
        </p:spPr>
      </p:pic>
      <p:sp>
        <p:nvSpPr>
          <p:cNvPr id="3" name="Text Placeholder 2">
            <a:extLst>
              <a:ext uri="{FF2B5EF4-FFF2-40B4-BE49-F238E27FC236}">
                <a16:creationId xmlns:a16="http://schemas.microsoft.com/office/drawing/2014/main" id="{854B60B0-BA5E-A222-C6DE-BD2543635956}"/>
              </a:ext>
            </a:extLst>
          </p:cNvPr>
          <p:cNvSpPr>
            <a:spLocks noGrp="1"/>
          </p:cNvSpPr>
          <p:nvPr>
            <p:ph type="body" idx="1"/>
          </p:nvPr>
        </p:nvSpPr>
        <p:spPr>
          <a:xfrm>
            <a:off x="3918003" y="1753262"/>
            <a:ext cx="3739103" cy="2933037"/>
          </a:xfrm>
        </p:spPr>
        <p:txBody>
          <a:bodyPr vert="horz" lIns="91440" tIns="45720" rIns="91440" bIns="45720" rtlCol="0">
            <a:normAutofit lnSpcReduction="10000"/>
          </a:bodyPr>
          <a:lstStyle/>
          <a:p>
            <a:pPr defTabSz="457200">
              <a:lnSpc>
                <a:spcPct val="150000"/>
              </a:lnSpc>
              <a:spcBef>
                <a:spcPts val="1000"/>
              </a:spcBef>
              <a:buSzPct val="80000"/>
              <a:buFont typeface="Wingdings 3" charset="2"/>
              <a:buChar char=""/>
            </a:pPr>
            <a:r>
              <a:rPr lang="en-US" dirty="0"/>
              <a:t>The code is displaying the schema of a </a:t>
            </a:r>
            <a:r>
              <a:rPr lang="en-US" dirty="0" err="1"/>
              <a:t>DataFrame</a:t>
            </a:r>
            <a:r>
              <a:rPr lang="en-US" dirty="0"/>
              <a:t>. It shows the structure and data types of each column in the </a:t>
            </a:r>
            <a:r>
              <a:rPr lang="en-US" dirty="0" err="1"/>
              <a:t>DataFrame</a:t>
            </a:r>
            <a:r>
              <a:rPr lang="en-US" dirty="0"/>
              <a:t>. The schema includes information such as column names, nullable status, and nested structures </a:t>
            </a:r>
            <a:br>
              <a:rPr lang="en-US" dirty="0"/>
            </a:br>
            <a:endParaRPr lang="en-US" dirty="0"/>
          </a:p>
        </p:txBody>
      </p:sp>
      <p:pic>
        <p:nvPicPr>
          <p:cNvPr id="7" name="Picture 6">
            <a:extLst>
              <a:ext uri="{FF2B5EF4-FFF2-40B4-BE49-F238E27FC236}">
                <a16:creationId xmlns:a16="http://schemas.microsoft.com/office/drawing/2014/main" id="{AE0E9F79-7937-98B6-14D6-B5C02BB8600F}"/>
              </a:ext>
            </a:extLst>
          </p:cNvPr>
          <p:cNvPicPr>
            <a:picLocks noChangeAspect="1"/>
          </p:cNvPicPr>
          <p:nvPr/>
        </p:nvPicPr>
        <p:blipFill>
          <a:blip r:embed="rId8"/>
          <a:stretch>
            <a:fillRect/>
          </a:stretch>
        </p:blipFill>
        <p:spPr>
          <a:xfrm>
            <a:off x="722186" y="397610"/>
            <a:ext cx="3069955" cy="571500"/>
          </a:xfrm>
          <a:prstGeom prst="rect">
            <a:avLst/>
          </a:prstGeom>
        </p:spPr>
      </p:pic>
    </p:spTree>
    <p:extLst>
      <p:ext uri="{BB962C8B-B14F-4D97-AF65-F5344CB8AC3E}">
        <p14:creationId xmlns:p14="http://schemas.microsoft.com/office/powerpoint/2010/main" val="2193822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0965C7B-3FE4-9E1C-4B9C-DB733F07FD4E}"/>
              </a:ext>
            </a:extLst>
          </p:cNvPr>
          <p:cNvSpPr>
            <a:spLocks noGrp="1"/>
          </p:cNvSpPr>
          <p:nvPr>
            <p:ph type="title"/>
          </p:nvPr>
        </p:nvSpPr>
        <p:spPr>
          <a:xfrm>
            <a:off x="486697" y="471949"/>
            <a:ext cx="6939116" cy="917987"/>
          </a:xfrm>
        </p:spPr>
        <p:txBody>
          <a:bodyPr vert="horz" lIns="91440" tIns="45720" rIns="91440" bIns="45720" rtlCol="0" anchor="t">
            <a:normAutofit/>
          </a:bodyPr>
          <a:lstStyle/>
          <a:p>
            <a:pPr defTabSz="457200">
              <a:lnSpc>
                <a:spcPct val="90000"/>
              </a:lnSpc>
              <a:spcBef>
                <a:spcPct val="0"/>
              </a:spcBef>
            </a:pPr>
            <a:r>
              <a:rPr lang="en-US" sz="2900" b="0" i="0" kern="1200" dirty="0">
                <a:solidFill>
                  <a:srgbClr val="FFFF00"/>
                </a:solidFill>
                <a:latin typeface="+mj-lt"/>
                <a:ea typeface="+mj-ea"/>
                <a:cs typeface="+mj-cs"/>
              </a:rPr>
              <a:t>EDA and Feature Engineering</a:t>
            </a:r>
            <a:br>
              <a:rPr lang="en-US" sz="2900" b="0" i="0" kern="1200" dirty="0">
                <a:solidFill>
                  <a:schemeClr val="tx2"/>
                </a:solidFill>
                <a:latin typeface="+mj-lt"/>
                <a:ea typeface="+mj-ea"/>
                <a:cs typeface="+mj-cs"/>
              </a:rPr>
            </a:br>
            <a:r>
              <a:rPr lang="en-US" sz="2900" b="0" i="0" kern="1200" dirty="0">
                <a:solidFill>
                  <a:schemeClr val="tx2"/>
                </a:solidFill>
                <a:latin typeface="+mj-lt"/>
                <a:ea typeface="+mj-ea"/>
                <a:cs typeface="+mj-cs"/>
              </a:rPr>
              <a:t>Statistical Summary of the Dataset</a:t>
            </a:r>
          </a:p>
        </p:txBody>
      </p:sp>
      <p:pic>
        <p:nvPicPr>
          <p:cNvPr id="5" name="Picture 4">
            <a:extLst>
              <a:ext uri="{FF2B5EF4-FFF2-40B4-BE49-F238E27FC236}">
                <a16:creationId xmlns:a16="http://schemas.microsoft.com/office/drawing/2014/main" id="{A7AAD22C-3624-F036-C9A3-2C6AD737742F}"/>
              </a:ext>
            </a:extLst>
          </p:cNvPr>
          <p:cNvPicPr>
            <a:picLocks noChangeAspect="1"/>
          </p:cNvPicPr>
          <p:nvPr/>
        </p:nvPicPr>
        <p:blipFill>
          <a:blip r:embed="rId7"/>
          <a:stretch>
            <a:fillRect/>
          </a:stretch>
        </p:blipFill>
        <p:spPr>
          <a:xfrm>
            <a:off x="477686" y="1905948"/>
            <a:ext cx="4213260" cy="2383554"/>
          </a:xfrm>
          <a:prstGeom prst="rect">
            <a:avLst/>
          </a:prstGeom>
          <a:effectLst>
            <a:outerShdw blurRad="50800" dist="38100" dir="5400000" algn="t" rotWithShape="0">
              <a:prstClr val="black">
                <a:alpha val="43000"/>
              </a:prstClr>
            </a:outerShdw>
          </a:effectLst>
        </p:spPr>
      </p:pic>
      <p:sp>
        <p:nvSpPr>
          <p:cNvPr id="3" name="Text Placeholder 2">
            <a:extLst>
              <a:ext uri="{FF2B5EF4-FFF2-40B4-BE49-F238E27FC236}">
                <a16:creationId xmlns:a16="http://schemas.microsoft.com/office/drawing/2014/main" id="{EA3B29DF-2248-1770-08C1-AA9014EA9170}"/>
              </a:ext>
            </a:extLst>
          </p:cNvPr>
          <p:cNvSpPr>
            <a:spLocks noGrp="1"/>
          </p:cNvSpPr>
          <p:nvPr>
            <p:ph type="body" idx="1"/>
          </p:nvPr>
        </p:nvSpPr>
        <p:spPr>
          <a:xfrm>
            <a:off x="4931796" y="1539160"/>
            <a:ext cx="3311470" cy="3147139"/>
          </a:xfrm>
        </p:spPr>
        <p:txBody>
          <a:bodyPr vert="horz" lIns="91440" tIns="45720" rIns="91440" bIns="45720" rtlCol="0">
            <a:normAutofit/>
          </a:bodyPr>
          <a:lstStyle/>
          <a:p>
            <a:pPr defTabSz="457200">
              <a:spcBef>
                <a:spcPts val="1000"/>
              </a:spcBef>
              <a:buSzPct val="80000"/>
              <a:buFont typeface="Wingdings 3" charset="2"/>
              <a:buChar char=""/>
            </a:pPr>
            <a:r>
              <a:rPr lang="en-US" dirty="0"/>
              <a:t>T</a:t>
            </a:r>
            <a:r>
              <a:rPr lang="en-US" dirty="0">
                <a:effectLst/>
              </a:rPr>
              <a:t>his summary provides basic statistical information and insights about the dataset, such as the count of non-null values, mean, standard deviation, minimum, and maximum values for each column.</a:t>
            </a:r>
            <a:endParaRPr lang="en-US" dirty="0"/>
          </a:p>
        </p:txBody>
      </p:sp>
    </p:spTree>
    <p:extLst>
      <p:ext uri="{BB962C8B-B14F-4D97-AF65-F5344CB8AC3E}">
        <p14:creationId xmlns:p14="http://schemas.microsoft.com/office/powerpoint/2010/main" val="1111590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31"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32"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3"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34"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35"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6" name="Rectangle 21">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7" name="Rectangle 23">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8"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55854B64-77AB-F13F-A641-878D01169B26}"/>
              </a:ext>
            </a:extLst>
          </p:cNvPr>
          <p:cNvSpPr>
            <a:spLocks noGrp="1"/>
          </p:cNvSpPr>
          <p:nvPr>
            <p:ph type="title"/>
          </p:nvPr>
        </p:nvSpPr>
        <p:spPr>
          <a:xfrm>
            <a:off x="486697" y="471950"/>
            <a:ext cx="6939116" cy="762490"/>
          </a:xfrm>
        </p:spPr>
        <p:txBody>
          <a:bodyPr vert="horz" lIns="91440" tIns="45720" rIns="91440" bIns="45720" rtlCol="0" anchor="t">
            <a:normAutofit/>
          </a:bodyPr>
          <a:lstStyle/>
          <a:p>
            <a:pPr defTabSz="457200">
              <a:lnSpc>
                <a:spcPct val="90000"/>
              </a:lnSpc>
              <a:spcBef>
                <a:spcPct val="0"/>
              </a:spcBef>
            </a:pPr>
            <a:r>
              <a:rPr lang="en-US" sz="1700" b="0" i="0" kern="1200" dirty="0">
                <a:solidFill>
                  <a:srgbClr val="FFFF00"/>
                </a:solidFill>
                <a:latin typeface="+mj-lt"/>
                <a:ea typeface="+mj-ea"/>
                <a:cs typeface="+mj-cs"/>
              </a:rPr>
              <a:t>Transform the Data</a:t>
            </a:r>
            <a:br>
              <a:rPr lang="en-US" sz="1700" b="0" i="0" kern="1200" dirty="0">
                <a:solidFill>
                  <a:srgbClr val="EBEBEB"/>
                </a:solidFill>
                <a:latin typeface="+mj-lt"/>
                <a:ea typeface="+mj-ea"/>
                <a:cs typeface="+mj-cs"/>
              </a:rPr>
            </a:br>
            <a:r>
              <a:rPr lang="en-US" sz="1700" b="0" i="0" kern="1200" dirty="0">
                <a:solidFill>
                  <a:srgbClr val="EBEBEB"/>
                </a:solidFill>
                <a:latin typeface="+mj-lt"/>
                <a:ea typeface="+mj-ea"/>
                <a:cs typeface="+mj-cs"/>
              </a:rPr>
              <a:t>Shows the all ten entries of Title, Author, Rank and price Columns</a:t>
            </a:r>
          </a:p>
        </p:txBody>
      </p:sp>
      <p:sp useBgFill="1">
        <p:nvSpPr>
          <p:cNvPr id="39" name="Freeform: Shape 27">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Text Placeholder 2">
            <a:extLst>
              <a:ext uri="{FF2B5EF4-FFF2-40B4-BE49-F238E27FC236}">
                <a16:creationId xmlns:a16="http://schemas.microsoft.com/office/drawing/2014/main" id="{C48903A9-3704-A554-FE33-1F36B06BE490}"/>
              </a:ext>
            </a:extLst>
          </p:cNvPr>
          <p:cNvSpPr>
            <a:spLocks noGrp="1"/>
          </p:cNvSpPr>
          <p:nvPr>
            <p:ph type="body" idx="1"/>
          </p:nvPr>
        </p:nvSpPr>
        <p:spPr>
          <a:xfrm>
            <a:off x="486698" y="1911210"/>
            <a:ext cx="3841954" cy="2744017"/>
          </a:xfrm>
        </p:spPr>
        <p:txBody>
          <a:bodyPr vert="horz" lIns="91440" tIns="45720" rIns="91440" bIns="45720" rtlCol="0">
            <a:normAutofit/>
          </a:bodyPr>
          <a:lstStyle/>
          <a:p>
            <a:pPr defTabSz="457200">
              <a:spcBef>
                <a:spcPts val="1000"/>
              </a:spcBef>
              <a:buSzPct val="80000"/>
              <a:buFont typeface="Wingdings 3" charset="2"/>
              <a:buChar char=""/>
            </a:pPr>
            <a:r>
              <a:rPr lang="en-US" dirty="0">
                <a:effectLst/>
              </a:rPr>
              <a:t>This code selects the columns "author", "title", and "rank" from the DataFrame "df" and displays the first 10 rows.</a:t>
            </a:r>
            <a:endParaRPr lang="en-US" dirty="0"/>
          </a:p>
        </p:txBody>
      </p:sp>
      <p:pic>
        <p:nvPicPr>
          <p:cNvPr id="5" name="Picture 4" descr="A screenshot of a computer&#10;&#10;Description automatically generated with medium confidence">
            <a:extLst>
              <a:ext uri="{FF2B5EF4-FFF2-40B4-BE49-F238E27FC236}">
                <a16:creationId xmlns:a16="http://schemas.microsoft.com/office/drawing/2014/main" id="{DA666AA9-09EA-F743-406E-E23B72286D40}"/>
              </a:ext>
            </a:extLst>
          </p:cNvPr>
          <p:cNvPicPr>
            <a:picLocks noChangeAspect="1"/>
          </p:cNvPicPr>
          <p:nvPr/>
        </p:nvPicPr>
        <p:blipFill>
          <a:blip r:embed="rId6"/>
          <a:stretch>
            <a:fillRect/>
          </a:stretch>
        </p:blipFill>
        <p:spPr>
          <a:xfrm>
            <a:off x="4709164" y="1911210"/>
            <a:ext cx="3808265" cy="2746514"/>
          </a:xfrm>
          <a:prstGeom prst="rect">
            <a:avLst/>
          </a:prstGeom>
          <a:effectLst/>
        </p:spPr>
      </p:pic>
    </p:spTree>
    <p:extLst>
      <p:ext uri="{BB962C8B-B14F-4D97-AF65-F5344CB8AC3E}">
        <p14:creationId xmlns:p14="http://schemas.microsoft.com/office/powerpoint/2010/main" val="3493125701"/>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412E3267-7ABE-412B-8580-47EC0D1F6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20" name="Picture 19">
            <a:extLst>
              <a:ext uri="{FF2B5EF4-FFF2-40B4-BE49-F238E27FC236}">
                <a16:creationId xmlns:a16="http://schemas.microsoft.com/office/drawing/2014/main" id="{20B62C5A-2250-4380-AB23-DB87446CCE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22" name="Oval 21">
            <a:extLst>
              <a:ext uri="{FF2B5EF4-FFF2-40B4-BE49-F238E27FC236}">
                <a16:creationId xmlns:a16="http://schemas.microsoft.com/office/drawing/2014/main" id="{D42CF425-7213-4F89-B0FF-4C2BDDD9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4" name="Picture 23">
            <a:extLst>
              <a:ext uri="{FF2B5EF4-FFF2-40B4-BE49-F238E27FC236}">
                <a16:creationId xmlns:a16="http://schemas.microsoft.com/office/drawing/2014/main" id="{D35DA97D-88F8-4249-B650-4FC9FD50A3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26" name="Picture 25">
            <a:extLst>
              <a:ext uri="{FF2B5EF4-FFF2-40B4-BE49-F238E27FC236}">
                <a16:creationId xmlns:a16="http://schemas.microsoft.com/office/drawing/2014/main" id="{43F38673-6E30-4BAE-AC67-0B283EBF42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28" name="Rectangle 27">
            <a:extLst>
              <a:ext uri="{FF2B5EF4-FFF2-40B4-BE49-F238E27FC236}">
                <a16:creationId xmlns:a16="http://schemas.microsoft.com/office/drawing/2014/main" id="{202A25CB-1ED1-4C87-AB49-8D3BC684D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666346C-2DE9-EE5A-365F-26A77400F1FC}"/>
              </a:ext>
            </a:extLst>
          </p:cNvPr>
          <p:cNvSpPr>
            <a:spLocks noGrp="1"/>
          </p:cNvSpPr>
          <p:nvPr>
            <p:ph type="title"/>
          </p:nvPr>
        </p:nvSpPr>
        <p:spPr>
          <a:xfrm>
            <a:off x="484584" y="339538"/>
            <a:ext cx="3598632" cy="1050398"/>
          </a:xfrm>
        </p:spPr>
        <p:txBody>
          <a:bodyPr vert="horz" lIns="91440" tIns="45720" rIns="91440" bIns="45720" rtlCol="0" anchor="t">
            <a:normAutofit/>
          </a:bodyPr>
          <a:lstStyle/>
          <a:p>
            <a:pPr defTabSz="457200">
              <a:lnSpc>
                <a:spcPct val="90000"/>
              </a:lnSpc>
              <a:spcBef>
                <a:spcPct val="0"/>
              </a:spcBef>
            </a:pPr>
            <a:r>
              <a:rPr lang="en-US" sz="3300"/>
              <a:t>Data Frame Operations</a:t>
            </a:r>
          </a:p>
        </p:txBody>
      </p:sp>
      <p:sp>
        <p:nvSpPr>
          <p:cNvPr id="30" name="Rectangle 29">
            <a:extLst>
              <a:ext uri="{FF2B5EF4-FFF2-40B4-BE49-F238E27FC236}">
                <a16:creationId xmlns:a16="http://schemas.microsoft.com/office/drawing/2014/main" id="{FFEB8BF2-8DE5-49E6-82CB-4F8FE941E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69712" y="0"/>
            <a:ext cx="4574288"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24">
            <a:extLst>
              <a:ext uri="{FF2B5EF4-FFF2-40B4-BE49-F238E27FC236}">
                <a16:creationId xmlns:a16="http://schemas.microsoft.com/office/drawing/2014/main" id="{33AC2B9D-E497-4795-AE47-9B0ECC9BD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186" y="363474"/>
            <a:ext cx="3847653" cy="4304390"/>
          </a:xfrm>
          <a:prstGeom prst="roundRect">
            <a:avLst>
              <a:gd name="adj" fmla="val 0"/>
            </a:avLst>
          </a:prstGeom>
          <a:solidFill>
            <a:schemeClr val="tx1"/>
          </a:solidFill>
          <a:ln w="12700">
            <a:solidFill>
              <a:schemeClr val="tx2">
                <a:lumMod val="75000"/>
              </a:schemeClr>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86D924DF-90F6-CF6A-5337-B16241DE5E43}"/>
              </a:ext>
            </a:extLst>
          </p:cNvPr>
          <p:cNvPicPr>
            <a:picLocks noChangeAspect="1"/>
          </p:cNvPicPr>
          <p:nvPr/>
        </p:nvPicPr>
        <p:blipFill>
          <a:blip r:embed="rId7"/>
          <a:stretch>
            <a:fillRect/>
          </a:stretch>
        </p:blipFill>
        <p:spPr>
          <a:xfrm>
            <a:off x="5295516" y="955268"/>
            <a:ext cx="3122994" cy="905668"/>
          </a:xfrm>
          <a:prstGeom prst="rect">
            <a:avLst/>
          </a:prstGeom>
          <a:effectLst/>
        </p:spPr>
      </p:pic>
      <p:sp>
        <p:nvSpPr>
          <p:cNvPr id="34" name="Rectangle 33">
            <a:extLst>
              <a:ext uri="{FF2B5EF4-FFF2-40B4-BE49-F238E27FC236}">
                <a16:creationId xmlns:a16="http://schemas.microsoft.com/office/drawing/2014/main" id="{703DEB75-78DF-425F-8638-A9E1EAA5EA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3" name="Rectangle 4">
            <a:extLst>
              <a:ext uri="{FF2B5EF4-FFF2-40B4-BE49-F238E27FC236}">
                <a16:creationId xmlns:a16="http://schemas.microsoft.com/office/drawing/2014/main" id="{676A7DBF-E6AF-4B2B-3344-1C06AFF6D9D2}"/>
              </a:ext>
            </a:extLst>
          </p:cNvPr>
          <p:cNvSpPr>
            <a:spLocks noGrp="1" noChangeArrowheads="1"/>
          </p:cNvSpPr>
          <p:nvPr>
            <p:ph type="body" idx="1"/>
          </p:nvPr>
        </p:nvSpPr>
        <p:spPr bwMode="auto">
          <a:xfrm>
            <a:off x="484584" y="1539688"/>
            <a:ext cx="3598257" cy="3146611"/>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457200" eaLnBrk="1" fontAlgn="base" hangingPunct="1">
              <a:spcBef>
                <a:spcPts val="1000"/>
              </a:spcBef>
              <a:spcAft>
                <a:spcPts val="0"/>
              </a:spcAft>
              <a:buSzPct val="80000"/>
              <a:buFont typeface="Wingdings 3" charset="2"/>
              <a:buChar char=""/>
              <a:tabLst/>
            </a:pPr>
            <a:r>
              <a:rPr lang="en-US" altLang="en-US" dirty="0">
                <a:latin typeface="+mj-lt"/>
              </a:rPr>
              <a:t>1. </a:t>
            </a:r>
            <a:r>
              <a:rPr kumimoji="0" lang="en-US" altLang="en-US" u="none" strike="noStrike" cap="none" normalizeH="0" baseline="0" dirty="0">
                <a:ln>
                  <a:noFill/>
                </a:ln>
                <a:effectLst/>
                <a:latin typeface="+mj-lt"/>
              </a:rPr>
              <a:t>The code removes the "publisher" and "</a:t>
            </a:r>
            <a:r>
              <a:rPr kumimoji="0" lang="en-US" altLang="en-US" u="none" strike="noStrike" cap="none" normalizeH="0" baseline="0" dirty="0" err="1">
                <a:ln>
                  <a:noFill/>
                </a:ln>
                <a:effectLst/>
                <a:latin typeface="+mj-lt"/>
              </a:rPr>
              <a:t>published_date</a:t>
            </a:r>
            <a:r>
              <a:rPr kumimoji="0" lang="en-US" altLang="en-US" u="none" strike="noStrike" cap="none" normalizeH="0" baseline="0" dirty="0">
                <a:ln>
                  <a:noFill/>
                </a:ln>
                <a:effectLst/>
                <a:latin typeface="+mj-lt"/>
              </a:rPr>
              <a:t>" columns from the </a:t>
            </a:r>
            <a:r>
              <a:rPr kumimoji="0" lang="en-US" altLang="en-US" u="none" strike="noStrike" cap="none" normalizeH="0" baseline="0" dirty="0" err="1">
                <a:ln>
                  <a:noFill/>
                </a:ln>
                <a:effectLst/>
                <a:latin typeface="+mj-lt"/>
              </a:rPr>
              <a:t>DataFrame</a:t>
            </a:r>
            <a:r>
              <a:rPr kumimoji="0" lang="en-US" altLang="en-US" u="none" strike="noStrike" cap="none" normalizeH="0" baseline="0" dirty="0">
                <a:ln>
                  <a:noFill/>
                </a:ln>
                <a:effectLst/>
                <a:latin typeface="+mj-lt"/>
              </a:rPr>
              <a:t> "</a:t>
            </a:r>
            <a:r>
              <a:rPr kumimoji="0" lang="en-US" altLang="en-US" u="none" strike="noStrike" cap="none" normalizeH="0" baseline="0" dirty="0" err="1">
                <a:ln>
                  <a:noFill/>
                </a:ln>
                <a:effectLst/>
                <a:latin typeface="+mj-lt"/>
              </a:rPr>
              <a:t>df</a:t>
            </a:r>
            <a:r>
              <a:rPr kumimoji="0" lang="en-US" altLang="en-US" u="none" strike="noStrike" cap="none" normalizeH="0" baseline="0" dirty="0">
                <a:ln>
                  <a:noFill/>
                </a:ln>
                <a:effectLst/>
                <a:latin typeface="+mj-lt"/>
              </a:rPr>
              <a:t>" using the drop method. It then shows the first 5 rows of the modified </a:t>
            </a:r>
            <a:r>
              <a:rPr kumimoji="0" lang="en-US" altLang="en-US" u="none" strike="noStrike" cap="none" normalizeH="0" baseline="0" dirty="0" err="1">
                <a:ln>
                  <a:noFill/>
                </a:ln>
                <a:effectLst/>
                <a:latin typeface="+mj-lt"/>
              </a:rPr>
              <a:t>DataFrame</a:t>
            </a:r>
            <a:r>
              <a:rPr kumimoji="0" lang="en-US" altLang="en-US" u="none" strike="noStrike" cap="none" normalizeH="0" baseline="0" dirty="0">
                <a:ln>
                  <a:noFill/>
                </a:ln>
                <a:effectLst/>
                <a:latin typeface="+mj-lt"/>
              </a:rPr>
              <a:t>. </a:t>
            </a:r>
          </a:p>
          <a:p>
            <a:pPr marL="0" marR="0" lvl="0" indent="0" defTabSz="457200" eaLnBrk="1" fontAlgn="base" hangingPunct="1">
              <a:spcBef>
                <a:spcPts val="1000"/>
              </a:spcBef>
              <a:spcAft>
                <a:spcPts val="0"/>
              </a:spcAft>
              <a:buSzPct val="80000"/>
              <a:buFont typeface="Wingdings 3" charset="2"/>
              <a:buChar char=""/>
              <a:tabLst/>
            </a:pPr>
            <a:r>
              <a:rPr lang="en-US" altLang="en-US" dirty="0">
                <a:latin typeface="+mj-lt"/>
              </a:rPr>
              <a:t>2.  </a:t>
            </a:r>
            <a:r>
              <a:rPr lang="en-US" b="0" i="0" dirty="0">
                <a:effectLst/>
                <a:latin typeface="Söhne"/>
              </a:rPr>
              <a:t>The code groups the </a:t>
            </a:r>
            <a:r>
              <a:rPr lang="en-US" b="0" i="0" dirty="0" err="1">
                <a:effectLst/>
                <a:latin typeface="Söhne"/>
              </a:rPr>
              <a:t>DataFrame</a:t>
            </a:r>
            <a:r>
              <a:rPr lang="en-US" b="0" i="0" dirty="0">
                <a:effectLst/>
                <a:latin typeface="Söhne"/>
              </a:rPr>
              <a:t> "</a:t>
            </a:r>
            <a:r>
              <a:rPr lang="en-US" b="0" i="0" dirty="0" err="1">
                <a:effectLst/>
                <a:latin typeface="Söhne"/>
              </a:rPr>
              <a:t>df</a:t>
            </a:r>
            <a:r>
              <a:rPr lang="en-US" b="0" i="0" dirty="0">
                <a:effectLst/>
                <a:latin typeface="Söhne"/>
              </a:rPr>
              <a:t>" by the "author" column and calculates the count of each unique author, then displays the first 10 rows of the resulting </a:t>
            </a:r>
            <a:r>
              <a:rPr lang="en-US" b="0" i="0" dirty="0" err="1">
                <a:effectLst/>
                <a:latin typeface="Söhne"/>
              </a:rPr>
              <a:t>DataFrame</a:t>
            </a:r>
            <a:r>
              <a:rPr lang="en-US" b="0" i="0" dirty="0">
                <a:effectLst/>
                <a:latin typeface="Söhne"/>
              </a:rPr>
              <a:t>.</a:t>
            </a:r>
            <a:endParaRPr kumimoji="0" lang="en-US" altLang="en-US" u="none" strike="noStrike" cap="none" normalizeH="0" baseline="0" dirty="0">
              <a:ln>
                <a:noFill/>
              </a:ln>
              <a:effectLst/>
              <a:latin typeface="+mj-lt"/>
            </a:endParaRPr>
          </a:p>
        </p:txBody>
      </p:sp>
      <p:pic>
        <p:nvPicPr>
          <p:cNvPr id="9" name="Picture 8">
            <a:extLst>
              <a:ext uri="{FF2B5EF4-FFF2-40B4-BE49-F238E27FC236}">
                <a16:creationId xmlns:a16="http://schemas.microsoft.com/office/drawing/2014/main" id="{5003E332-F6FF-70E1-486E-81FBFF678AB9}"/>
              </a:ext>
            </a:extLst>
          </p:cNvPr>
          <p:cNvPicPr>
            <a:picLocks noChangeAspect="1"/>
          </p:cNvPicPr>
          <p:nvPr/>
        </p:nvPicPr>
        <p:blipFill>
          <a:blip r:embed="rId8"/>
          <a:stretch>
            <a:fillRect/>
          </a:stretch>
        </p:blipFill>
        <p:spPr>
          <a:xfrm>
            <a:off x="5906259" y="2237589"/>
            <a:ext cx="1896886" cy="2068177"/>
          </a:xfrm>
          <a:prstGeom prst="rect">
            <a:avLst/>
          </a:prstGeom>
          <a:effectLst/>
        </p:spPr>
      </p:pic>
    </p:spTree>
    <p:extLst>
      <p:ext uri="{BB962C8B-B14F-4D97-AF65-F5344CB8AC3E}">
        <p14:creationId xmlns:p14="http://schemas.microsoft.com/office/powerpoint/2010/main" val="3026228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3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31"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32"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3"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34"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35"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95A9905-FAA9-10DF-BD72-21907791AFE6}"/>
              </a:ext>
            </a:extLst>
          </p:cNvPr>
          <p:cNvSpPr>
            <a:spLocks noGrp="1"/>
          </p:cNvSpPr>
          <p:nvPr>
            <p:ph type="title"/>
          </p:nvPr>
        </p:nvSpPr>
        <p:spPr>
          <a:xfrm>
            <a:off x="486697" y="471949"/>
            <a:ext cx="6939116" cy="917987"/>
          </a:xfrm>
        </p:spPr>
        <p:txBody>
          <a:bodyPr vert="horz" lIns="91440" tIns="45720" rIns="91440" bIns="45720" rtlCol="0" anchor="t">
            <a:normAutofit/>
          </a:bodyPr>
          <a:lstStyle/>
          <a:p>
            <a:pPr defTabSz="457200">
              <a:lnSpc>
                <a:spcPct val="90000"/>
              </a:lnSpc>
              <a:spcBef>
                <a:spcPct val="0"/>
              </a:spcBef>
            </a:pPr>
            <a:r>
              <a:rPr lang="en-US" sz="2900" b="0" i="0" kern="1200" dirty="0">
                <a:solidFill>
                  <a:schemeClr val="tx2"/>
                </a:solidFill>
                <a:latin typeface="+mj-lt"/>
                <a:ea typeface="+mj-ea"/>
                <a:cs typeface="+mj-cs"/>
              </a:rPr>
              <a:t>Filtering Entries of the Columns and handling Missing Values</a:t>
            </a:r>
          </a:p>
        </p:txBody>
      </p:sp>
      <p:sp>
        <p:nvSpPr>
          <p:cNvPr id="3" name="Text Placeholder 2">
            <a:extLst>
              <a:ext uri="{FF2B5EF4-FFF2-40B4-BE49-F238E27FC236}">
                <a16:creationId xmlns:a16="http://schemas.microsoft.com/office/drawing/2014/main" id="{9EC86F0C-E54D-E0CE-06ED-AB2F38882468}"/>
              </a:ext>
            </a:extLst>
          </p:cNvPr>
          <p:cNvSpPr>
            <a:spLocks noGrp="1"/>
          </p:cNvSpPr>
          <p:nvPr>
            <p:ph type="body" idx="1"/>
          </p:nvPr>
        </p:nvSpPr>
        <p:spPr>
          <a:xfrm>
            <a:off x="827483" y="1539160"/>
            <a:ext cx="3253807" cy="3147139"/>
          </a:xfrm>
        </p:spPr>
        <p:txBody>
          <a:bodyPr vert="horz" lIns="91440" tIns="45720" rIns="91440" bIns="45720" rtlCol="0">
            <a:normAutofit/>
          </a:bodyPr>
          <a:lstStyle/>
          <a:p>
            <a:pPr defTabSz="457200">
              <a:spcBef>
                <a:spcPts val="1000"/>
              </a:spcBef>
              <a:buSzPct val="80000"/>
              <a:buFont typeface="Wingdings 3" charset="2"/>
              <a:buChar char=""/>
            </a:pPr>
            <a:r>
              <a:rPr lang="en-US" sz="1200" dirty="0">
                <a:effectLst/>
              </a:rPr>
              <a:t>1. The code filters the DataFrame "df" to select only the rows where the value in the "title" column is equal to 'THE HOST', and displays the first 5 rows of the filtered </a:t>
            </a:r>
            <a:r>
              <a:rPr lang="en-US" sz="1200" dirty="0" err="1">
                <a:effectLst/>
              </a:rPr>
              <a:t>DataFrame</a:t>
            </a:r>
            <a:r>
              <a:rPr lang="en-US" sz="1200" dirty="0">
                <a:effectLst/>
              </a:rPr>
              <a:t>.</a:t>
            </a:r>
          </a:p>
          <a:p>
            <a:pPr defTabSz="457200">
              <a:spcBef>
                <a:spcPts val="1000"/>
              </a:spcBef>
              <a:buSzPct val="80000"/>
              <a:buFont typeface="Wingdings 3" charset="2"/>
              <a:buChar char=""/>
            </a:pPr>
            <a:endParaRPr lang="en-US" sz="1200" dirty="0"/>
          </a:p>
          <a:p>
            <a:pPr defTabSz="457200">
              <a:spcBef>
                <a:spcPts val="1000"/>
              </a:spcBef>
              <a:buSzPct val="80000"/>
              <a:buFont typeface="Wingdings 3" charset="2"/>
              <a:buChar char=""/>
            </a:pPr>
            <a:r>
              <a:rPr lang="en-US" sz="1200" dirty="0"/>
              <a:t>2. </a:t>
            </a:r>
          </a:p>
        </p:txBody>
      </p:sp>
      <p:pic>
        <p:nvPicPr>
          <p:cNvPr id="5" name="Picture 4">
            <a:extLst>
              <a:ext uri="{FF2B5EF4-FFF2-40B4-BE49-F238E27FC236}">
                <a16:creationId xmlns:a16="http://schemas.microsoft.com/office/drawing/2014/main" id="{E25FA0EE-E5D4-CA6B-8E9D-C980BC699740}"/>
              </a:ext>
            </a:extLst>
          </p:cNvPr>
          <p:cNvPicPr>
            <a:picLocks noChangeAspect="1"/>
          </p:cNvPicPr>
          <p:nvPr/>
        </p:nvPicPr>
        <p:blipFill>
          <a:blip r:embed="rId7"/>
          <a:stretch>
            <a:fillRect/>
          </a:stretch>
        </p:blipFill>
        <p:spPr>
          <a:xfrm>
            <a:off x="4687884" y="1641406"/>
            <a:ext cx="4088720" cy="1532974"/>
          </a:xfrm>
          <a:prstGeom prst="rect">
            <a:avLst/>
          </a:prstGeom>
          <a:effectLst>
            <a:outerShdw blurRad="50800" dist="38100" dir="5400000" algn="t" rotWithShape="0">
              <a:prstClr val="black">
                <a:alpha val="43000"/>
              </a:prstClr>
            </a:outerShdw>
          </a:effectLst>
        </p:spPr>
      </p:pic>
      <p:pic>
        <p:nvPicPr>
          <p:cNvPr id="7" name="Picture 6">
            <a:extLst>
              <a:ext uri="{FF2B5EF4-FFF2-40B4-BE49-F238E27FC236}">
                <a16:creationId xmlns:a16="http://schemas.microsoft.com/office/drawing/2014/main" id="{67C78F31-8D3A-3772-B1A2-4E76B7882D6B}"/>
              </a:ext>
            </a:extLst>
          </p:cNvPr>
          <p:cNvPicPr>
            <a:picLocks noChangeAspect="1"/>
          </p:cNvPicPr>
          <p:nvPr/>
        </p:nvPicPr>
        <p:blipFill>
          <a:blip r:embed="rId8"/>
          <a:stretch>
            <a:fillRect/>
          </a:stretch>
        </p:blipFill>
        <p:spPr>
          <a:xfrm>
            <a:off x="1892171" y="3323604"/>
            <a:ext cx="5219700" cy="1009650"/>
          </a:xfrm>
          <a:prstGeom prst="rect">
            <a:avLst/>
          </a:prstGeom>
        </p:spPr>
      </p:pic>
    </p:spTree>
    <p:extLst>
      <p:ext uri="{BB962C8B-B14F-4D97-AF65-F5344CB8AC3E}">
        <p14:creationId xmlns:p14="http://schemas.microsoft.com/office/powerpoint/2010/main" val="1695202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5378B-862D-D8B5-531C-CE922B4784B6}"/>
              </a:ext>
            </a:extLst>
          </p:cNvPr>
          <p:cNvSpPr>
            <a:spLocks noGrp="1"/>
          </p:cNvSpPr>
          <p:nvPr>
            <p:ph type="title"/>
          </p:nvPr>
        </p:nvSpPr>
        <p:spPr/>
        <p:txBody>
          <a:bodyPr/>
          <a:lstStyle/>
          <a:p>
            <a:r>
              <a:rPr lang="en-US" b="0" i="0" dirty="0">
                <a:solidFill>
                  <a:schemeClr val="tx1"/>
                </a:solidFill>
                <a:effectLst/>
                <a:latin typeface="Söhne"/>
              </a:rPr>
              <a:t>Resilient Distributed Dataset (RDD)</a:t>
            </a:r>
            <a:endParaRPr lang="en-US" dirty="0">
              <a:solidFill>
                <a:schemeClr val="tx1"/>
              </a:solidFill>
            </a:endParaRPr>
          </a:p>
        </p:txBody>
      </p:sp>
      <p:sp>
        <p:nvSpPr>
          <p:cNvPr id="3" name="Text Placeholder 2">
            <a:extLst>
              <a:ext uri="{FF2B5EF4-FFF2-40B4-BE49-F238E27FC236}">
                <a16:creationId xmlns:a16="http://schemas.microsoft.com/office/drawing/2014/main" id="{52EA4CD9-F1A2-69F1-82C1-90A055B81C82}"/>
              </a:ext>
            </a:extLst>
          </p:cNvPr>
          <p:cNvSpPr>
            <a:spLocks noGrp="1"/>
          </p:cNvSpPr>
          <p:nvPr>
            <p:ph type="body" idx="1"/>
          </p:nvPr>
        </p:nvSpPr>
        <p:spPr/>
        <p:txBody>
          <a:bodyPr/>
          <a:lstStyle/>
          <a:p>
            <a:pPr algn="l"/>
            <a:r>
              <a:rPr lang="en-US" b="0" i="0" dirty="0">
                <a:effectLst/>
                <a:latin typeface="Söhne"/>
              </a:rPr>
              <a:t>The first line of code repartitions the </a:t>
            </a:r>
            <a:r>
              <a:rPr lang="en-US" b="0" i="0" dirty="0" err="1">
                <a:effectLst/>
                <a:latin typeface="Söhne"/>
              </a:rPr>
              <a:t>DataFrame</a:t>
            </a:r>
            <a:r>
              <a:rPr lang="en-US" b="0" i="0" dirty="0">
                <a:effectLst/>
                <a:latin typeface="Söhne"/>
              </a:rPr>
              <a:t> "</a:t>
            </a:r>
            <a:r>
              <a:rPr lang="en-US" b="0" i="0" dirty="0" err="1">
                <a:effectLst/>
                <a:latin typeface="Söhne"/>
              </a:rPr>
              <a:t>df</a:t>
            </a:r>
            <a:r>
              <a:rPr lang="en-US" b="0" i="0" dirty="0">
                <a:effectLst/>
                <a:latin typeface="Söhne"/>
              </a:rPr>
              <a:t>" into 10 partitions and returns the number of partitions in the resulting RDD.</a:t>
            </a:r>
          </a:p>
          <a:p>
            <a:pPr algn="l"/>
            <a:endParaRPr lang="en-US" b="0" i="0" dirty="0">
              <a:effectLst/>
              <a:latin typeface="Söhne"/>
            </a:endParaRPr>
          </a:p>
          <a:p>
            <a:pPr algn="l"/>
            <a:r>
              <a:rPr lang="en-US" b="0" i="0" dirty="0">
                <a:effectLst/>
                <a:latin typeface="Söhne"/>
              </a:rPr>
              <a:t>The second line of code coalesces the </a:t>
            </a:r>
            <a:r>
              <a:rPr lang="en-US" b="0" i="0" dirty="0" err="1">
                <a:effectLst/>
                <a:latin typeface="Söhne"/>
              </a:rPr>
              <a:t>DataFrame</a:t>
            </a:r>
            <a:r>
              <a:rPr lang="en-US" b="0" i="0" dirty="0">
                <a:effectLst/>
                <a:latin typeface="Söhne"/>
              </a:rPr>
              <a:t> "</a:t>
            </a:r>
            <a:r>
              <a:rPr lang="en-US" b="0" i="0" dirty="0" err="1">
                <a:effectLst/>
                <a:latin typeface="Söhne"/>
              </a:rPr>
              <a:t>df</a:t>
            </a:r>
            <a:r>
              <a:rPr lang="en-US" b="0" i="0" dirty="0">
                <a:effectLst/>
                <a:latin typeface="Söhne"/>
              </a:rPr>
              <a:t>" into 1 partition (combining all data into a single partition) and returns the number of partitions in the resulting RDD.</a:t>
            </a:r>
          </a:p>
          <a:p>
            <a:endParaRPr lang="en-US" dirty="0"/>
          </a:p>
        </p:txBody>
      </p:sp>
      <p:pic>
        <p:nvPicPr>
          <p:cNvPr id="5" name="Picture 4">
            <a:extLst>
              <a:ext uri="{FF2B5EF4-FFF2-40B4-BE49-F238E27FC236}">
                <a16:creationId xmlns:a16="http://schemas.microsoft.com/office/drawing/2014/main" id="{7B596153-3C51-4BC2-4203-FA5AE7E32E27}"/>
              </a:ext>
            </a:extLst>
          </p:cNvPr>
          <p:cNvPicPr>
            <a:picLocks noChangeAspect="1"/>
          </p:cNvPicPr>
          <p:nvPr/>
        </p:nvPicPr>
        <p:blipFill>
          <a:blip r:embed="rId2"/>
          <a:stretch>
            <a:fillRect/>
          </a:stretch>
        </p:blipFill>
        <p:spPr>
          <a:xfrm>
            <a:off x="2342918" y="2750634"/>
            <a:ext cx="3269861" cy="1531434"/>
          </a:xfrm>
          <a:prstGeom prst="rect">
            <a:avLst/>
          </a:prstGeom>
        </p:spPr>
      </p:pic>
    </p:spTree>
    <p:extLst>
      <p:ext uri="{BB962C8B-B14F-4D97-AF65-F5344CB8AC3E}">
        <p14:creationId xmlns:p14="http://schemas.microsoft.com/office/powerpoint/2010/main" val="14526762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4689C-5DF3-A7E8-4D61-019BD81078B2}"/>
              </a:ext>
            </a:extLst>
          </p:cNvPr>
          <p:cNvSpPr>
            <a:spLocks noGrp="1"/>
          </p:cNvSpPr>
          <p:nvPr>
            <p:ph type="title"/>
          </p:nvPr>
        </p:nvSpPr>
        <p:spPr/>
        <p:txBody>
          <a:bodyPr/>
          <a:lstStyle/>
          <a:p>
            <a:r>
              <a:rPr lang="en-US" dirty="0"/>
              <a:t>Converting the data Frame in to RDD</a:t>
            </a:r>
          </a:p>
        </p:txBody>
      </p:sp>
      <p:sp>
        <p:nvSpPr>
          <p:cNvPr id="3" name="Text Placeholder 2">
            <a:extLst>
              <a:ext uri="{FF2B5EF4-FFF2-40B4-BE49-F238E27FC236}">
                <a16:creationId xmlns:a16="http://schemas.microsoft.com/office/drawing/2014/main" id="{9D18D793-C924-420F-B543-E73D74045841}"/>
              </a:ext>
            </a:extLst>
          </p:cNvPr>
          <p:cNvSpPr>
            <a:spLocks noGrp="1"/>
          </p:cNvSpPr>
          <p:nvPr>
            <p:ph type="body" idx="1"/>
          </p:nvPr>
        </p:nvSpPr>
        <p:spPr/>
        <p:txBody>
          <a:bodyPr/>
          <a:lstStyle/>
          <a:p>
            <a:r>
              <a:rPr lang="en-US" dirty="0"/>
              <a:t>The first line </a:t>
            </a:r>
            <a:r>
              <a:rPr lang="en-US" dirty="0" err="1"/>
              <a:t>rdd_convert</a:t>
            </a:r>
            <a:r>
              <a:rPr lang="en-US" dirty="0"/>
              <a:t> = </a:t>
            </a:r>
            <a:r>
              <a:rPr lang="en-US" dirty="0" err="1"/>
              <a:t>df.rdd</a:t>
            </a:r>
            <a:r>
              <a:rPr lang="en-US" dirty="0"/>
              <a:t> converts the </a:t>
            </a:r>
            <a:r>
              <a:rPr lang="en-US" dirty="0" err="1"/>
              <a:t>DataFrame</a:t>
            </a:r>
            <a:r>
              <a:rPr lang="en-US" dirty="0"/>
              <a:t> </a:t>
            </a:r>
            <a:r>
              <a:rPr lang="en-US" dirty="0" err="1"/>
              <a:t>df</a:t>
            </a:r>
            <a:r>
              <a:rPr lang="en-US" dirty="0"/>
              <a:t> into an RDD (Resilient Distributed Dataset), which is a distributed collection of elements that can be processed in parallel.</a:t>
            </a:r>
          </a:p>
          <a:p>
            <a:endParaRPr lang="en-US" dirty="0"/>
          </a:p>
          <a:p>
            <a:r>
              <a:rPr lang="en-US" dirty="0"/>
              <a:t> The second line </a:t>
            </a:r>
            <a:r>
              <a:rPr lang="en-US" dirty="0" err="1"/>
              <a:t>df.toJSON</a:t>
            </a:r>
            <a:r>
              <a:rPr lang="en-US" dirty="0"/>
              <a:t>().first() converts the </a:t>
            </a:r>
            <a:r>
              <a:rPr lang="en-US" dirty="0" err="1"/>
              <a:t>DataFrame</a:t>
            </a:r>
            <a:r>
              <a:rPr lang="en-US" dirty="0"/>
              <a:t> </a:t>
            </a:r>
            <a:r>
              <a:rPr lang="en-US" dirty="0" err="1"/>
              <a:t>df</a:t>
            </a:r>
            <a:r>
              <a:rPr lang="en-US" dirty="0"/>
              <a:t> into a JSON format by calling the </a:t>
            </a:r>
            <a:r>
              <a:rPr lang="en-US" dirty="0" err="1"/>
              <a:t>toJSON</a:t>
            </a:r>
            <a:r>
              <a:rPr lang="en-US" dirty="0"/>
              <a:t>() function and then retrieves the first element of the resulting RDD using the first() function. This will return the first row of the </a:t>
            </a:r>
            <a:r>
              <a:rPr lang="en-US" dirty="0" err="1"/>
              <a:t>DataFrame</a:t>
            </a:r>
            <a:r>
              <a:rPr lang="en-US" dirty="0"/>
              <a:t> in JSON format.</a:t>
            </a:r>
          </a:p>
        </p:txBody>
      </p:sp>
      <p:pic>
        <p:nvPicPr>
          <p:cNvPr id="5" name="Picture 4">
            <a:extLst>
              <a:ext uri="{FF2B5EF4-FFF2-40B4-BE49-F238E27FC236}">
                <a16:creationId xmlns:a16="http://schemas.microsoft.com/office/drawing/2014/main" id="{E91D48A2-EC3A-1636-84B5-A5DBC59289C6}"/>
              </a:ext>
            </a:extLst>
          </p:cNvPr>
          <p:cNvPicPr>
            <a:picLocks noChangeAspect="1"/>
          </p:cNvPicPr>
          <p:nvPr/>
        </p:nvPicPr>
        <p:blipFill>
          <a:blip r:embed="rId2"/>
          <a:stretch>
            <a:fillRect/>
          </a:stretch>
        </p:blipFill>
        <p:spPr>
          <a:xfrm>
            <a:off x="2199461" y="3129206"/>
            <a:ext cx="3971925" cy="1343025"/>
          </a:xfrm>
          <a:prstGeom prst="rect">
            <a:avLst/>
          </a:prstGeom>
        </p:spPr>
      </p:pic>
    </p:spTree>
    <p:extLst>
      <p:ext uri="{BB962C8B-B14F-4D97-AF65-F5344CB8AC3E}">
        <p14:creationId xmlns:p14="http://schemas.microsoft.com/office/powerpoint/2010/main" val="3742511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3"/>
        <p:cNvGrpSpPr/>
        <p:nvPr/>
      </p:nvGrpSpPr>
      <p:grpSpPr>
        <a:xfrm>
          <a:off x="0" y="0"/>
          <a:ext cx="0" cy="0"/>
          <a:chOff x="0" y="0"/>
          <a:chExt cx="0" cy="0"/>
        </a:xfrm>
      </p:grpSpPr>
      <p:sp useBgFill="1">
        <p:nvSpPr>
          <p:cNvPr id="98" name="Rectangle 97">
            <a:extLst>
              <a:ext uri="{FF2B5EF4-FFF2-40B4-BE49-F238E27FC236}">
                <a16:creationId xmlns:a16="http://schemas.microsoft.com/office/drawing/2014/main" id="{A4322390-8B58-46BE-88EB-D9FD30C0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56" descr="Stock numbers on a digital display">
            <a:extLst>
              <a:ext uri="{FF2B5EF4-FFF2-40B4-BE49-F238E27FC236}">
                <a16:creationId xmlns:a16="http://schemas.microsoft.com/office/drawing/2014/main" id="{AC74079C-6047-3E20-6E58-1550E513E73D}"/>
              </a:ext>
            </a:extLst>
          </p:cNvPr>
          <p:cNvPicPr>
            <a:picLocks noChangeAspect="1"/>
          </p:cNvPicPr>
          <p:nvPr/>
        </p:nvPicPr>
        <p:blipFill rotWithShape="1">
          <a:blip r:embed="rId3">
            <a:alphaModFix amt="40000"/>
          </a:blip>
          <a:srcRect l="4692" t="12212" r="4399"/>
          <a:stretch/>
        </p:blipFill>
        <p:spPr>
          <a:xfrm>
            <a:off x="20" y="10"/>
            <a:ext cx="9143980" cy="5143490"/>
          </a:xfrm>
          <a:prstGeom prst="rect">
            <a:avLst/>
          </a:prstGeom>
        </p:spPr>
      </p:pic>
      <p:sp>
        <p:nvSpPr>
          <p:cNvPr id="54" name="Google Shape;54;p13"/>
          <p:cNvSpPr txBox="1">
            <a:spLocks noGrp="1"/>
          </p:cNvSpPr>
          <p:nvPr>
            <p:ph type="ctrTitle"/>
          </p:nvPr>
        </p:nvSpPr>
        <p:spPr>
          <a:xfrm>
            <a:off x="866216" y="741218"/>
            <a:ext cx="6619243" cy="2841817"/>
          </a:xfrm>
          <a:prstGeom prst="rect">
            <a:avLst/>
          </a:prstGeom>
        </p:spPr>
        <p:txBody>
          <a:bodyPr spcFirstLastPara="1" lIns="91425" tIns="91425" rIns="91425" bIns="91425" anchorCtr="0">
            <a:normAutofit/>
          </a:bodyPr>
          <a:lstStyle/>
          <a:p>
            <a:pPr marL="0" lvl="0" indent="0" rtl="0">
              <a:spcBef>
                <a:spcPts val="0"/>
              </a:spcBef>
              <a:spcAft>
                <a:spcPts val="0"/>
              </a:spcAft>
              <a:buNone/>
            </a:pPr>
            <a:r>
              <a:rPr lang="en-US" sz="4000" b="1" dirty="0">
                <a:solidFill>
                  <a:schemeClr val="tx1"/>
                </a:solidFill>
                <a:latin typeface="Montserrat"/>
                <a:ea typeface="Montserrat"/>
                <a:cs typeface="Montserrat"/>
                <a:sym typeface="Montserrat"/>
              </a:rPr>
              <a:t>Apache Spark-Next Generation Big Data Framework with Unstructured Data</a:t>
            </a:r>
          </a:p>
        </p:txBody>
      </p:sp>
      <p:sp>
        <p:nvSpPr>
          <p:cNvPr id="55" name="Google Shape;55;p13"/>
          <p:cNvSpPr txBox="1">
            <a:spLocks noGrp="1"/>
          </p:cNvSpPr>
          <p:nvPr>
            <p:ph type="subTitle" idx="1"/>
          </p:nvPr>
        </p:nvSpPr>
        <p:spPr>
          <a:xfrm>
            <a:off x="866216" y="3583035"/>
            <a:ext cx="6619243" cy="646065"/>
          </a:xfrm>
          <a:prstGeom prst="rect">
            <a:avLst/>
          </a:prstGeom>
        </p:spPr>
        <p:txBody>
          <a:bodyPr spcFirstLastPara="1" lIns="91425" tIns="91425" rIns="91425" bIns="91425" anchorCtr="0">
            <a:normAutofit/>
          </a:bodyPr>
          <a:lstStyle/>
          <a:p>
            <a:pPr marL="0" lvl="0" indent="0" rtl="0">
              <a:spcBef>
                <a:spcPts val="0"/>
              </a:spcBef>
              <a:spcAft>
                <a:spcPts val="600"/>
              </a:spcAft>
              <a:buNone/>
            </a:pPr>
            <a:r>
              <a:rPr lang="en-US" sz="2000" b="1" dirty="0">
                <a:solidFill>
                  <a:schemeClr val="accent3"/>
                </a:solidFill>
              </a:rPr>
              <a:t> Analyzing Popular New York Times Articles</a:t>
            </a:r>
          </a:p>
        </p:txBody>
      </p:sp>
      <p:sp>
        <p:nvSpPr>
          <p:cNvPr id="100" name="Rectangle 99">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55">
                                            <p:txEl>
                                              <p:pRg st="0" end="0"/>
                                            </p:txEl>
                                          </p:spTgt>
                                        </p:tgtEl>
                                        <p:attrNameLst>
                                          <p:attrName>style.visibility</p:attrName>
                                        </p:attrNameLst>
                                      </p:cBhvr>
                                      <p:to>
                                        <p:strVal val="visible"/>
                                      </p:to>
                                    </p:set>
                                    <p:animEffect transition="in" filter="fade">
                                      <p:cBhvr>
                                        <p:cTn id="7" dur="400"/>
                                        <p:tgtEl>
                                          <p:spTgt spid="55">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54"/>
                                        </p:tgtEl>
                                        <p:attrNameLst>
                                          <p:attrName>style.visibility</p:attrName>
                                        </p:attrNameLst>
                                      </p:cBhvr>
                                      <p:to>
                                        <p:strVal val="visible"/>
                                      </p:to>
                                    </p:set>
                                    <p:animEffect transition="in" filter="fade">
                                      <p:cBhvr>
                                        <p:cTn id="10" dur="4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2038A-28AD-BBFB-876A-760E58CE87C8}"/>
              </a:ext>
            </a:extLst>
          </p:cNvPr>
          <p:cNvSpPr>
            <a:spLocks noGrp="1"/>
          </p:cNvSpPr>
          <p:nvPr>
            <p:ph type="title"/>
          </p:nvPr>
        </p:nvSpPr>
        <p:spPr/>
        <p:txBody>
          <a:bodyPr/>
          <a:lstStyle/>
          <a:p>
            <a:r>
              <a:rPr lang="en-US" dirty="0"/>
              <a:t>Pandas Data Frame</a:t>
            </a:r>
          </a:p>
        </p:txBody>
      </p:sp>
      <p:sp>
        <p:nvSpPr>
          <p:cNvPr id="3" name="Content Placeholder 2">
            <a:extLst>
              <a:ext uri="{FF2B5EF4-FFF2-40B4-BE49-F238E27FC236}">
                <a16:creationId xmlns:a16="http://schemas.microsoft.com/office/drawing/2014/main" id="{EDC6E2AF-58B2-7346-CCEE-95BEEA340724}"/>
              </a:ext>
            </a:extLst>
          </p:cNvPr>
          <p:cNvSpPr>
            <a:spLocks noGrp="1"/>
          </p:cNvSpPr>
          <p:nvPr>
            <p:ph idx="1"/>
          </p:nvPr>
        </p:nvSpPr>
        <p:spPr/>
        <p:txBody>
          <a:bodyPr/>
          <a:lstStyle/>
          <a:p>
            <a:r>
              <a:rPr lang="en-US" dirty="0"/>
              <a:t>Convert the data into pandas data frame for further analysis</a:t>
            </a:r>
          </a:p>
          <a:p>
            <a:endParaRPr lang="en-US" dirty="0"/>
          </a:p>
        </p:txBody>
      </p:sp>
      <p:pic>
        <p:nvPicPr>
          <p:cNvPr id="5" name="Picture 4">
            <a:extLst>
              <a:ext uri="{FF2B5EF4-FFF2-40B4-BE49-F238E27FC236}">
                <a16:creationId xmlns:a16="http://schemas.microsoft.com/office/drawing/2014/main" id="{4A2A420C-9B4A-F082-D58E-9A41513C609F}"/>
              </a:ext>
            </a:extLst>
          </p:cNvPr>
          <p:cNvPicPr>
            <a:picLocks noChangeAspect="1"/>
          </p:cNvPicPr>
          <p:nvPr/>
        </p:nvPicPr>
        <p:blipFill>
          <a:blip r:embed="rId2"/>
          <a:stretch>
            <a:fillRect/>
          </a:stretch>
        </p:blipFill>
        <p:spPr>
          <a:xfrm>
            <a:off x="1081669" y="1953377"/>
            <a:ext cx="6107152" cy="2953160"/>
          </a:xfrm>
          <a:prstGeom prst="rect">
            <a:avLst/>
          </a:prstGeom>
        </p:spPr>
      </p:pic>
    </p:spTree>
    <p:extLst>
      <p:ext uri="{BB962C8B-B14F-4D97-AF65-F5344CB8AC3E}">
        <p14:creationId xmlns:p14="http://schemas.microsoft.com/office/powerpoint/2010/main" val="18791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E6187B92-D414-0E47-819C-8328DE8EEB97}"/>
              </a:ext>
            </a:extLst>
          </p:cNvPr>
          <p:cNvSpPr>
            <a:spLocks noGrp="1"/>
          </p:cNvSpPr>
          <p:nvPr>
            <p:ph type="title"/>
          </p:nvPr>
        </p:nvSpPr>
        <p:spPr>
          <a:xfrm>
            <a:off x="486697" y="471950"/>
            <a:ext cx="6939116" cy="762490"/>
          </a:xfrm>
        </p:spPr>
        <p:txBody>
          <a:bodyPr>
            <a:normAutofit/>
          </a:bodyPr>
          <a:lstStyle/>
          <a:p>
            <a:r>
              <a:rPr lang="en-US" dirty="0">
                <a:solidFill>
                  <a:srgbClr val="EBEBEB"/>
                </a:solidFill>
              </a:rPr>
              <a:t>Insights of Data Set</a:t>
            </a:r>
          </a:p>
        </p:txBody>
      </p:sp>
      <p:sp useBgFill="1">
        <p:nvSpPr>
          <p:cNvPr id="18" name="Freeform: Shape 17">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pic>
        <p:nvPicPr>
          <p:cNvPr id="7" name="Content Placeholder 6">
            <a:extLst>
              <a:ext uri="{FF2B5EF4-FFF2-40B4-BE49-F238E27FC236}">
                <a16:creationId xmlns:a16="http://schemas.microsoft.com/office/drawing/2014/main" id="{77C4CBE3-4C4B-CEAB-2B48-F6E38CDDE295}"/>
              </a:ext>
            </a:extLst>
          </p:cNvPr>
          <p:cNvPicPr>
            <a:picLocks noGrp="1" noChangeAspect="1"/>
          </p:cNvPicPr>
          <p:nvPr>
            <p:ph idx="1"/>
          </p:nvPr>
        </p:nvPicPr>
        <p:blipFill>
          <a:blip r:embed="rId2"/>
          <a:stretch>
            <a:fillRect/>
          </a:stretch>
        </p:blipFill>
        <p:spPr>
          <a:xfrm>
            <a:off x="486697" y="1778294"/>
            <a:ext cx="3841750" cy="1745508"/>
          </a:xfrm>
        </p:spPr>
      </p:pic>
      <p:pic>
        <p:nvPicPr>
          <p:cNvPr id="5" name="Content Placeholder 4">
            <a:extLst>
              <a:ext uri="{FF2B5EF4-FFF2-40B4-BE49-F238E27FC236}">
                <a16:creationId xmlns:a16="http://schemas.microsoft.com/office/drawing/2014/main" id="{17BF7632-3CCA-E280-BD0D-87098AC95A80}"/>
              </a:ext>
            </a:extLst>
          </p:cNvPr>
          <p:cNvPicPr>
            <a:picLocks noChangeAspect="1"/>
          </p:cNvPicPr>
          <p:nvPr/>
        </p:nvPicPr>
        <p:blipFill>
          <a:blip r:embed="rId3"/>
          <a:stretch>
            <a:fillRect/>
          </a:stretch>
        </p:blipFill>
        <p:spPr>
          <a:xfrm>
            <a:off x="4571279" y="1911210"/>
            <a:ext cx="4084035" cy="2746514"/>
          </a:xfrm>
          <a:prstGeom prst="rect">
            <a:avLst/>
          </a:prstGeom>
          <a:effectLst/>
        </p:spPr>
      </p:pic>
      <p:pic>
        <p:nvPicPr>
          <p:cNvPr id="10" name="Picture 9">
            <a:extLst>
              <a:ext uri="{FF2B5EF4-FFF2-40B4-BE49-F238E27FC236}">
                <a16:creationId xmlns:a16="http://schemas.microsoft.com/office/drawing/2014/main" id="{A20BFC29-BEFA-A76F-7516-78F929C12374}"/>
              </a:ext>
            </a:extLst>
          </p:cNvPr>
          <p:cNvPicPr>
            <a:picLocks noChangeAspect="1"/>
          </p:cNvPicPr>
          <p:nvPr/>
        </p:nvPicPr>
        <p:blipFill>
          <a:blip r:embed="rId4"/>
          <a:stretch>
            <a:fillRect/>
          </a:stretch>
        </p:blipFill>
        <p:spPr>
          <a:xfrm>
            <a:off x="169709" y="3523802"/>
            <a:ext cx="2298428" cy="1529232"/>
          </a:xfrm>
          <a:prstGeom prst="rect">
            <a:avLst/>
          </a:prstGeom>
        </p:spPr>
      </p:pic>
      <p:pic>
        <p:nvPicPr>
          <p:cNvPr id="13" name="Picture 12">
            <a:extLst>
              <a:ext uri="{FF2B5EF4-FFF2-40B4-BE49-F238E27FC236}">
                <a16:creationId xmlns:a16="http://schemas.microsoft.com/office/drawing/2014/main" id="{09D7F1AB-656B-212C-84F9-FD7D49760C61}"/>
              </a:ext>
            </a:extLst>
          </p:cNvPr>
          <p:cNvPicPr>
            <a:picLocks noChangeAspect="1"/>
          </p:cNvPicPr>
          <p:nvPr/>
        </p:nvPicPr>
        <p:blipFill>
          <a:blip r:embed="rId5"/>
          <a:stretch>
            <a:fillRect/>
          </a:stretch>
        </p:blipFill>
        <p:spPr>
          <a:xfrm>
            <a:off x="2516288" y="3523802"/>
            <a:ext cx="1933575" cy="1529232"/>
          </a:xfrm>
          <a:prstGeom prst="rect">
            <a:avLst/>
          </a:prstGeom>
        </p:spPr>
      </p:pic>
    </p:spTree>
    <p:extLst>
      <p:ext uri="{BB962C8B-B14F-4D97-AF65-F5344CB8AC3E}">
        <p14:creationId xmlns:p14="http://schemas.microsoft.com/office/powerpoint/2010/main" val="163139450"/>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39390-AB66-C6F5-7265-99EECCB91136}"/>
              </a:ext>
            </a:extLst>
          </p:cNvPr>
          <p:cNvSpPr>
            <a:spLocks noGrp="1"/>
          </p:cNvSpPr>
          <p:nvPr>
            <p:ph type="title"/>
          </p:nvPr>
        </p:nvSpPr>
        <p:spPr/>
        <p:txBody>
          <a:bodyPr/>
          <a:lstStyle/>
          <a:p>
            <a:r>
              <a:rPr lang="en-US" dirty="0"/>
              <a:t>Data Insights-&gt; Top Authors by Numbers of Books</a:t>
            </a:r>
          </a:p>
        </p:txBody>
      </p:sp>
      <p:pic>
        <p:nvPicPr>
          <p:cNvPr id="5" name="Content Placeholder 4">
            <a:extLst>
              <a:ext uri="{FF2B5EF4-FFF2-40B4-BE49-F238E27FC236}">
                <a16:creationId xmlns:a16="http://schemas.microsoft.com/office/drawing/2014/main" id="{990E2E9A-573E-64EE-67EA-9F35D8D479EB}"/>
              </a:ext>
            </a:extLst>
          </p:cNvPr>
          <p:cNvPicPr>
            <a:picLocks noGrp="1" noChangeAspect="1"/>
          </p:cNvPicPr>
          <p:nvPr>
            <p:ph idx="1"/>
          </p:nvPr>
        </p:nvPicPr>
        <p:blipFill>
          <a:blip r:embed="rId2"/>
          <a:stretch>
            <a:fillRect/>
          </a:stretch>
        </p:blipFill>
        <p:spPr>
          <a:xfrm>
            <a:off x="5430325" y="1665675"/>
            <a:ext cx="3114614" cy="2943496"/>
          </a:xfrm>
        </p:spPr>
      </p:pic>
      <p:pic>
        <p:nvPicPr>
          <p:cNvPr id="7" name="Picture 6">
            <a:extLst>
              <a:ext uri="{FF2B5EF4-FFF2-40B4-BE49-F238E27FC236}">
                <a16:creationId xmlns:a16="http://schemas.microsoft.com/office/drawing/2014/main" id="{CC12B4D9-94C4-1D34-9971-356D4663814C}"/>
              </a:ext>
            </a:extLst>
          </p:cNvPr>
          <p:cNvPicPr>
            <a:picLocks noChangeAspect="1"/>
          </p:cNvPicPr>
          <p:nvPr/>
        </p:nvPicPr>
        <p:blipFill>
          <a:blip r:embed="rId3"/>
          <a:stretch>
            <a:fillRect/>
          </a:stretch>
        </p:blipFill>
        <p:spPr>
          <a:xfrm>
            <a:off x="399120" y="1750393"/>
            <a:ext cx="4849387" cy="2505075"/>
          </a:xfrm>
          <a:prstGeom prst="rect">
            <a:avLst/>
          </a:prstGeom>
        </p:spPr>
      </p:pic>
    </p:spTree>
    <p:extLst>
      <p:ext uri="{BB962C8B-B14F-4D97-AF65-F5344CB8AC3E}">
        <p14:creationId xmlns:p14="http://schemas.microsoft.com/office/powerpoint/2010/main" val="12826929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E81A3-6588-0731-8EC7-1D709F89602E}"/>
              </a:ext>
            </a:extLst>
          </p:cNvPr>
          <p:cNvSpPr>
            <a:spLocks noGrp="1"/>
          </p:cNvSpPr>
          <p:nvPr>
            <p:ph type="title"/>
          </p:nvPr>
        </p:nvSpPr>
        <p:spPr/>
        <p:txBody>
          <a:bodyPr/>
          <a:lstStyle/>
          <a:p>
            <a:r>
              <a:rPr lang="en-US" dirty="0"/>
              <a:t>Scalability</a:t>
            </a:r>
          </a:p>
        </p:txBody>
      </p:sp>
      <p:sp>
        <p:nvSpPr>
          <p:cNvPr id="3" name="Content Placeholder 2">
            <a:extLst>
              <a:ext uri="{FF2B5EF4-FFF2-40B4-BE49-F238E27FC236}">
                <a16:creationId xmlns:a16="http://schemas.microsoft.com/office/drawing/2014/main" id="{49DEC004-024A-796E-A959-3AE3242C512D}"/>
              </a:ext>
            </a:extLst>
          </p:cNvPr>
          <p:cNvSpPr>
            <a:spLocks noGrp="1"/>
          </p:cNvSpPr>
          <p:nvPr>
            <p:ph idx="1"/>
          </p:nvPr>
        </p:nvSpPr>
        <p:spPr>
          <a:xfrm>
            <a:off x="483848" y="1167161"/>
            <a:ext cx="7053542" cy="3519139"/>
          </a:xfrm>
        </p:spPr>
        <p:txBody>
          <a:bodyPr/>
          <a:lstStyle/>
          <a:p>
            <a:r>
              <a:rPr lang="en-US" dirty="0"/>
              <a:t>Performance of Computer</a:t>
            </a:r>
          </a:p>
          <a:p>
            <a:endParaRPr lang="en-US" dirty="0"/>
          </a:p>
          <a:p>
            <a:endParaRPr lang="en-US" dirty="0"/>
          </a:p>
          <a:p>
            <a:endParaRPr lang="en-US" dirty="0"/>
          </a:p>
          <a:p>
            <a:endParaRPr lang="en-US" dirty="0"/>
          </a:p>
          <a:p>
            <a:r>
              <a:rPr lang="en-US" dirty="0"/>
              <a:t>Total processing time of Instance 1 </a:t>
            </a:r>
          </a:p>
          <a:p>
            <a:endParaRPr lang="en-US" dirty="0"/>
          </a:p>
          <a:p>
            <a:endParaRPr lang="en-US" dirty="0"/>
          </a:p>
        </p:txBody>
      </p:sp>
      <p:pic>
        <p:nvPicPr>
          <p:cNvPr id="4" name="Picture 3" descr="A picture containing text, receipt, screenshot, font&#10;&#10;Description automatically generated">
            <a:extLst>
              <a:ext uri="{FF2B5EF4-FFF2-40B4-BE49-F238E27FC236}">
                <a16:creationId xmlns:a16="http://schemas.microsoft.com/office/drawing/2014/main" id="{B4066C45-A2F3-9BFF-AE56-8A5C26A65206}"/>
              </a:ext>
            </a:extLst>
          </p:cNvPr>
          <p:cNvPicPr>
            <a:picLocks noChangeAspect="1"/>
          </p:cNvPicPr>
          <p:nvPr/>
        </p:nvPicPr>
        <p:blipFill>
          <a:blip r:embed="rId2"/>
          <a:stretch>
            <a:fillRect/>
          </a:stretch>
        </p:blipFill>
        <p:spPr>
          <a:xfrm>
            <a:off x="4199830" y="1167161"/>
            <a:ext cx="3337560" cy="1555115"/>
          </a:xfrm>
          <a:prstGeom prst="rect">
            <a:avLst/>
          </a:prstGeom>
        </p:spPr>
      </p:pic>
      <p:pic>
        <p:nvPicPr>
          <p:cNvPr id="8" name="Picture 7">
            <a:extLst>
              <a:ext uri="{FF2B5EF4-FFF2-40B4-BE49-F238E27FC236}">
                <a16:creationId xmlns:a16="http://schemas.microsoft.com/office/drawing/2014/main" id="{579E53E0-5F7B-3CAD-9284-26902933CC8D}"/>
              </a:ext>
            </a:extLst>
          </p:cNvPr>
          <p:cNvPicPr>
            <a:picLocks noChangeAspect="1"/>
          </p:cNvPicPr>
          <p:nvPr/>
        </p:nvPicPr>
        <p:blipFill>
          <a:blip r:embed="rId3"/>
          <a:stretch>
            <a:fillRect/>
          </a:stretch>
        </p:blipFill>
        <p:spPr>
          <a:xfrm>
            <a:off x="692537" y="3176239"/>
            <a:ext cx="7372350" cy="1600200"/>
          </a:xfrm>
          <a:prstGeom prst="rect">
            <a:avLst/>
          </a:prstGeom>
        </p:spPr>
      </p:pic>
    </p:spTree>
    <p:extLst>
      <p:ext uri="{BB962C8B-B14F-4D97-AF65-F5344CB8AC3E}">
        <p14:creationId xmlns:p14="http://schemas.microsoft.com/office/powerpoint/2010/main" val="4332119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AC24F6-241C-3DC4-FE95-59E92C5F8167}"/>
              </a:ext>
            </a:extLst>
          </p:cNvPr>
          <p:cNvSpPr>
            <a:spLocks noGrp="1"/>
          </p:cNvSpPr>
          <p:nvPr>
            <p:ph type="title"/>
          </p:nvPr>
        </p:nvSpPr>
        <p:spPr>
          <a:xfrm>
            <a:off x="482891" y="1085849"/>
            <a:ext cx="2331469" cy="1083564"/>
          </a:xfrm>
        </p:spPr>
        <p:txBody>
          <a:bodyPr anchor="b">
            <a:normAutofit/>
          </a:bodyPr>
          <a:lstStyle/>
          <a:p>
            <a:r>
              <a:rPr lang="en-US" sz="2400">
                <a:solidFill>
                  <a:srgbClr val="EBEBEB"/>
                </a:solidFill>
              </a:rPr>
              <a:t>Scalability</a:t>
            </a:r>
          </a:p>
        </p:txBody>
      </p:sp>
      <p:sp>
        <p:nvSpPr>
          <p:cNvPr id="13"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61082" y="0"/>
            <a:ext cx="419604" cy="2782230"/>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5" name="Freeform: Shape 14">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560741" y="-439759"/>
            <a:ext cx="5143501" cy="6023018"/>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17" name="Rectangle 16">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Content Placeholder 7">
            <a:extLst>
              <a:ext uri="{FF2B5EF4-FFF2-40B4-BE49-F238E27FC236}">
                <a16:creationId xmlns:a16="http://schemas.microsoft.com/office/drawing/2014/main" id="{7894CA77-16F1-998B-9B8F-D2650B4C2AF0}"/>
              </a:ext>
            </a:extLst>
          </p:cNvPr>
          <p:cNvSpPr>
            <a:spLocks noGrp="1"/>
          </p:cNvSpPr>
          <p:nvPr>
            <p:ph idx="1"/>
          </p:nvPr>
        </p:nvSpPr>
        <p:spPr>
          <a:xfrm>
            <a:off x="482891" y="2304288"/>
            <a:ext cx="2331043" cy="2210562"/>
          </a:xfrm>
        </p:spPr>
        <p:txBody>
          <a:bodyPr>
            <a:normAutofit/>
          </a:bodyPr>
          <a:lstStyle/>
          <a:p>
            <a:r>
              <a:rPr lang="en-US" sz="1100" dirty="0">
                <a:solidFill>
                  <a:srgbClr val="FFFFFF"/>
                </a:solidFill>
              </a:rPr>
              <a:t>Total Processing Time of Instance 2-&gt;26.26 Seconds</a:t>
            </a:r>
          </a:p>
          <a:p>
            <a:endParaRPr lang="en-US" sz="1100" dirty="0">
              <a:solidFill>
                <a:srgbClr val="FFFFFF"/>
              </a:solidFill>
            </a:endParaRPr>
          </a:p>
          <a:p>
            <a:endParaRPr lang="en-US" sz="1100" dirty="0">
              <a:solidFill>
                <a:srgbClr val="FFFFFF"/>
              </a:solidFill>
            </a:endParaRPr>
          </a:p>
          <a:p>
            <a:r>
              <a:rPr lang="en-US" sz="1100" dirty="0">
                <a:solidFill>
                  <a:srgbClr val="FFFFFF"/>
                </a:solidFill>
              </a:rPr>
              <a:t>Total Processing Time of Instance 3-&gt; 26.17 Seconds</a:t>
            </a:r>
          </a:p>
          <a:p>
            <a:endParaRPr lang="en-US" sz="1100" dirty="0">
              <a:solidFill>
                <a:srgbClr val="FFFFFF"/>
              </a:solidFill>
            </a:endParaRPr>
          </a:p>
          <a:p>
            <a:endParaRPr lang="en-US" sz="1100" dirty="0">
              <a:solidFill>
                <a:srgbClr val="FFFFFF"/>
              </a:solidFill>
            </a:endParaRPr>
          </a:p>
        </p:txBody>
      </p:sp>
      <p:pic>
        <p:nvPicPr>
          <p:cNvPr id="4" name="Content Placeholder 3">
            <a:extLst>
              <a:ext uri="{FF2B5EF4-FFF2-40B4-BE49-F238E27FC236}">
                <a16:creationId xmlns:a16="http://schemas.microsoft.com/office/drawing/2014/main" id="{E7C5CC2B-C0C6-ADD1-C685-C7A6F25FE5F6}"/>
              </a:ext>
            </a:extLst>
          </p:cNvPr>
          <p:cNvPicPr>
            <a:picLocks noChangeAspect="1"/>
          </p:cNvPicPr>
          <p:nvPr/>
        </p:nvPicPr>
        <p:blipFill>
          <a:blip r:embed="rId2"/>
          <a:stretch>
            <a:fillRect/>
          </a:stretch>
        </p:blipFill>
        <p:spPr>
          <a:xfrm>
            <a:off x="3696548" y="1136878"/>
            <a:ext cx="4871885" cy="1242331"/>
          </a:xfrm>
          <a:prstGeom prst="rect">
            <a:avLst/>
          </a:prstGeom>
          <a:effectLst/>
        </p:spPr>
      </p:pic>
      <p:pic>
        <p:nvPicPr>
          <p:cNvPr id="6" name="Picture 5">
            <a:extLst>
              <a:ext uri="{FF2B5EF4-FFF2-40B4-BE49-F238E27FC236}">
                <a16:creationId xmlns:a16="http://schemas.microsoft.com/office/drawing/2014/main" id="{6B9FAD80-7D27-AAC0-94D6-A63015FB72B7}"/>
              </a:ext>
            </a:extLst>
          </p:cNvPr>
          <p:cNvPicPr>
            <a:picLocks noChangeAspect="1"/>
          </p:cNvPicPr>
          <p:nvPr/>
        </p:nvPicPr>
        <p:blipFill>
          <a:blip r:embed="rId3"/>
          <a:stretch>
            <a:fillRect/>
          </a:stretch>
        </p:blipFill>
        <p:spPr>
          <a:xfrm>
            <a:off x="3628276" y="2658837"/>
            <a:ext cx="5268134" cy="1895475"/>
          </a:xfrm>
          <a:prstGeom prst="rect">
            <a:avLst/>
          </a:prstGeom>
        </p:spPr>
      </p:pic>
    </p:spTree>
    <p:extLst>
      <p:ext uri="{BB962C8B-B14F-4D97-AF65-F5344CB8AC3E}">
        <p14:creationId xmlns:p14="http://schemas.microsoft.com/office/powerpoint/2010/main" val="1597941779"/>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0D31A-A1DD-038F-8B9A-70949A35E062}"/>
              </a:ext>
            </a:extLst>
          </p:cNvPr>
          <p:cNvSpPr>
            <a:spLocks noGrp="1"/>
          </p:cNvSpPr>
          <p:nvPr>
            <p:ph type="title"/>
          </p:nvPr>
        </p:nvSpPr>
        <p:spPr/>
        <p:txBody>
          <a:bodyPr/>
          <a:lstStyle/>
          <a:p>
            <a:r>
              <a:rPr lang="en-US" sz="3200" b="1" kern="100" dirty="0">
                <a:solidFill>
                  <a:schemeClr val="tx1"/>
                </a:solidFill>
                <a:effectLst/>
                <a:latin typeface="Segoe UI" panose="020B0502040204020203" pitchFamily="34" charset="0"/>
                <a:ea typeface="Calibri" panose="020F0502020204030204" pitchFamily="34" charset="0"/>
                <a:cs typeface="Times New Roman" panose="02020603050405020304" pitchFamily="18" charset="0"/>
              </a:rPr>
              <a:t>Conclusions</a:t>
            </a:r>
            <a:r>
              <a:rPr lang="en-US" sz="1800" b="1" kern="100" dirty="0">
                <a:solidFill>
                  <a:schemeClr val="tx1"/>
                </a:solidFill>
                <a:effectLst/>
                <a:latin typeface="Segoe UI" panose="020B0502040204020203" pitchFamily="34" charset="0"/>
                <a:ea typeface="Calibri" panose="020F0502020204030204" pitchFamily="34" charset="0"/>
                <a:cs typeface="Times New Roman" panose="02020603050405020304" pitchFamily="18" charset="0"/>
              </a:rPr>
              <a:t>: </a:t>
            </a:r>
            <a:br>
              <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US" dirty="0">
              <a:solidFill>
                <a:schemeClr val="tx1"/>
              </a:solidFill>
            </a:endParaRPr>
          </a:p>
        </p:txBody>
      </p:sp>
      <p:sp>
        <p:nvSpPr>
          <p:cNvPr id="3" name="Content Placeholder 2">
            <a:extLst>
              <a:ext uri="{FF2B5EF4-FFF2-40B4-BE49-F238E27FC236}">
                <a16:creationId xmlns:a16="http://schemas.microsoft.com/office/drawing/2014/main" id="{45922424-5CBA-FCCC-61F3-E102EAA125C9}"/>
              </a:ext>
            </a:extLst>
          </p:cNvPr>
          <p:cNvSpPr>
            <a:spLocks noGrp="1"/>
          </p:cNvSpPr>
          <p:nvPr>
            <p:ph idx="1"/>
          </p:nvPr>
        </p:nvSpPr>
        <p:spPr>
          <a:xfrm>
            <a:off x="386576" y="1152293"/>
            <a:ext cx="7150814" cy="3534007"/>
          </a:xfrm>
        </p:spPr>
        <p:txBody>
          <a:bodyPr>
            <a:normAutofit fontScale="77500" lnSpcReduction="20000"/>
          </a:bodyPr>
          <a:lstStyle/>
          <a:p>
            <a:pPr>
              <a:lnSpc>
                <a:spcPct val="107000"/>
              </a:lnSpc>
              <a:spcBef>
                <a:spcPts val="80"/>
              </a:spcBef>
              <a:spcAft>
                <a:spcPts val="8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topmost title in the dataset is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ALL THE LIGHT WE CANNOT SEE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with the topmost author name being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Anthony </a:t>
            </a:r>
            <a:r>
              <a:rPr lang="en-US" sz="1800" b="1" kern="100" dirty="0" err="1">
                <a:effectLst/>
                <a:latin typeface="Calibri" panose="020F0502020204030204" pitchFamily="34" charset="0"/>
                <a:ea typeface="Calibri" panose="020F0502020204030204" pitchFamily="34" charset="0"/>
                <a:cs typeface="Times New Roman" panose="02020603050405020304" pitchFamily="18" charset="0"/>
              </a:rPr>
              <a:t>Doerr</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This suggests that "ALL THE LIGHT WE CANNOT SEE" is a popular book in the dataset, and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Anthony </a:t>
            </a:r>
            <a:r>
              <a:rPr lang="en-US" sz="1800" b="1" kern="100" dirty="0" err="1">
                <a:effectLst/>
                <a:latin typeface="Calibri" panose="020F0502020204030204" pitchFamily="34" charset="0"/>
                <a:ea typeface="Calibri" panose="020F0502020204030204" pitchFamily="34" charset="0"/>
                <a:cs typeface="Times New Roman" panose="02020603050405020304" pitchFamily="18" charset="0"/>
              </a:rPr>
              <a:t>Doerr</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is the author associated with it. </a:t>
            </a:r>
          </a:p>
          <a:p>
            <a:pPr>
              <a:lnSpc>
                <a:spcPct val="107000"/>
              </a:lnSpc>
              <a:spcBef>
                <a:spcPts val="80"/>
              </a:spcBef>
              <a:spcAft>
                <a:spcPts val="80"/>
              </a:spcAft>
            </a:pP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80"/>
              </a:spcBef>
              <a:spcAft>
                <a:spcPts val="8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Among all the authors in the dataset,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John Grisham</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stands out with the highest number of books. He has a total of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250</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books associated with his name. This indicates that Anthony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Doerr</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is a prolific author within the dataset, having contributed significantly to the collection of books.</a:t>
            </a:r>
          </a:p>
          <a:p>
            <a:pPr marL="0" marR="0">
              <a:lnSpc>
                <a:spcPct val="107000"/>
              </a:lnSpc>
              <a:spcBef>
                <a:spcPts val="80"/>
              </a:spcBef>
              <a:spcAft>
                <a:spcPts val="8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80"/>
              </a:spcBef>
              <a:spcAft>
                <a:spcPts val="8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total processing time of the dataset and analysis on Instance one was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1376.65 seconds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on Instance 2 it was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26.26 seconds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and on Instance 3 it was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26.17 seconds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80"/>
              </a:spcBef>
              <a:spcAft>
                <a:spcPts val="8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80"/>
              </a:spcBef>
              <a:spcAft>
                <a:spcPts val="8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This suggests that Instance 1 had the longest processing time, while Instances 2 and 3 were significantly faster.</a:t>
            </a:r>
          </a:p>
          <a:p>
            <a:pPr marL="0" marR="0">
              <a:lnSpc>
                <a:spcPct val="107000"/>
              </a:lnSpc>
              <a:spcBef>
                <a:spcPts val="80"/>
              </a:spcBef>
              <a:spcAft>
                <a:spcPts val="80"/>
              </a:spcAft>
            </a:pP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80"/>
              </a:spcBef>
              <a:spcAft>
                <a:spcPts val="8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difference in processing time across instances indicates variations in computational resources or workload distribution.</a:t>
            </a:r>
          </a:p>
          <a:p>
            <a:endParaRPr lang="en-US" dirty="0"/>
          </a:p>
        </p:txBody>
      </p:sp>
    </p:spTree>
    <p:extLst>
      <p:ext uri="{BB962C8B-B14F-4D97-AF65-F5344CB8AC3E}">
        <p14:creationId xmlns:p14="http://schemas.microsoft.com/office/powerpoint/2010/main" val="12990142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5341D-9193-91FC-C0DE-844712E6B01C}"/>
              </a:ext>
            </a:extLst>
          </p:cNvPr>
          <p:cNvSpPr>
            <a:spLocks noGrp="1"/>
          </p:cNvSpPr>
          <p:nvPr>
            <p:ph type="title"/>
          </p:nvPr>
        </p:nvSpPr>
        <p:spPr/>
        <p:txBody>
          <a:bodyPr/>
          <a:lstStyle/>
          <a:p>
            <a:r>
              <a:rPr lang="en-US" sz="2800" b="1" kern="100" dirty="0">
                <a:solidFill>
                  <a:schemeClr val="tx1"/>
                </a:solidFill>
                <a:effectLst/>
                <a:latin typeface="Segoe UI" panose="020B0502040204020203" pitchFamily="34" charset="0"/>
                <a:ea typeface="Calibri" panose="020F0502020204030204" pitchFamily="34" charset="0"/>
                <a:cs typeface="Times New Roman" panose="02020603050405020304" pitchFamily="18" charset="0"/>
              </a:rPr>
              <a:t>Conclusions</a:t>
            </a:r>
            <a:endParaRPr lang="en-US" dirty="0"/>
          </a:p>
        </p:txBody>
      </p:sp>
      <p:sp>
        <p:nvSpPr>
          <p:cNvPr id="3" name="Content Placeholder 2">
            <a:extLst>
              <a:ext uri="{FF2B5EF4-FFF2-40B4-BE49-F238E27FC236}">
                <a16:creationId xmlns:a16="http://schemas.microsoft.com/office/drawing/2014/main" id="{2D2A2F8B-D066-662C-AA40-2FE7ABB9DEDF}"/>
              </a:ext>
            </a:extLst>
          </p:cNvPr>
          <p:cNvSpPr>
            <a:spLocks noGrp="1"/>
          </p:cNvSpPr>
          <p:nvPr>
            <p:ph idx="1"/>
          </p:nvPr>
        </p:nvSpPr>
        <p:spPr>
          <a:xfrm>
            <a:off x="827484" y="1033347"/>
            <a:ext cx="6709906" cy="3652954"/>
          </a:xfrm>
        </p:spPr>
        <p:txBody>
          <a:bodyPr/>
          <a:lstStyle/>
          <a:p>
            <a:pPr marL="0" marR="0" indent="0">
              <a:lnSpc>
                <a:spcPct val="107000"/>
              </a:lnSpc>
              <a:spcBef>
                <a:spcPts val="80"/>
              </a:spcBef>
              <a:spcAft>
                <a:spcPts val="80"/>
              </a:spcAft>
              <a:buNone/>
            </a:pPr>
            <a:endParaRPr lang="en-US" sz="1600"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80"/>
              </a:spcBef>
              <a:spcAft>
                <a:spcPts val="8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Instance 1 might have lower processing capabilities or be overloaded with other tasks, resulting in slower performance. Instances 2 and 3, on the other hand, showed better performance and efficiency. It is important to consider the computational resources and workload distribution when performing data analysis.  </a:t>
            </a:r>
          </a:p>
          <a:p>
            <a:pPr marL="0" marR="0">
              <a:lnSpc>
                <a:spcPct val="107000"/>
              </a:lnSpc>
              <a:spcBef>
                <a:spcPts val="80"/>
              </a:spcBef>
              <a:spcAft>
                <a:spcPts val="80"/>
              </a:spcAft>
            </a:pP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80"/>
              </a:spcBef>
              <a:spcAft>
                <a:spcPts val="8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In summary, the conclusions highlight the popularity of the book "ALL THE LIGHT WE CANNOT SEE" by Anthony </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Doerr</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the prolific nature of Anthony </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Doerr's</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contributions to the dataset, and the significance of selecting appropriate computational resources and optimizing workload distribution for efficient data processing and analysis.</a:t>
            </a:r>
          </a:p>
          <a:p>
            <a:endParaRPr lang="en-US" dirty="0"/>
          </a:p>
        </p:txBody>
      </p:sp>
    </p:spTree>
    <p:extLst>
      <p:ext uri="{BB962C8B-B14F-4D97-AF65-F5344CB8AC3E}">
        <p14:creationId xmlns:p14="http://schemas.microsoft.com/office/powerpoint/2010/main" val="30885199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73" name="Picture 41">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44" name="Picture 43">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46" name="Oval 45">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8" name="Picture 47">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50" name="Picture 49">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52" name="Rectangle 51">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4" name="Rectangle 53">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56"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013257" y="0"/>
            <a:ext cx="419604" cy="2782231"/>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58" name="Freeform: Shape 57">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0"/>
            <a:ext cx="7275344" cy="5143500"/>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5" name="TextBox 4">
            <a:extLst>
              <a:ext uri="{FF2B5EF4-FFF2-40B4-BE49-F238E27FC236}">
                <a16:creationId xmlns:a16="http://schemas.microsoft.com/office/drawing/2014/main" id="{18BBA6DD-FE3C-4618-AF9A-C51E0C9EDF35}"/>
              </a:ext>
            </a:extLst>
          </p:cNvPr>
          <p:cNvSpPr txBox="1"/>
          <p:nvPr/>
        </p:nvSpPr>
        <p:spPr>
          <a:xfrm>
            <a:off x="866216" y="1085850"/>
            <a:ext cx="5231186" cy="2497185"/>
          </a:xfrm>
          <a:prstGeom prst="rect">
            <a:avLst/>
          </a:prstGeom>
        </p:spPr>
        <p:txBody>
          <a:bodyPr vert="horz" lIns="91440" tIns="45720" rIns="91440" bIns="45720" rtlCol="0" anchor="b">
            <a:normAutofit/>
          </a:bodyPr>
          <a:lstStyle/>
          <a:p>
            <a:pPr lvl="0">
              <a:spcBef>
                <a:spcPct val="0"/>
              </a:spcBef>
              <a:spcAft>
                <a:spcPts val="600"/>
              </a:spcAft>
              <a:buClr>
                <a:schemeClr val="bg2">
                  <a:lumMod val="40000"/>
                  <a:lumOff val="60000"/>
                </a:schemeClr>
              </a:buClr>
              <a:buSzPct val="80000"/>
            </a:pPr>
            <a:r>
              <a:rPr lang="en-US" sz="7200" b="0" i="0" kern="1200" dirty="0">
                <a:solidFill>
                  <a:schemeClr val="tx2"/>
                </a:solidFill>
                <a:latin typeface="+mj-lt"/>
                <a:ea typeface="+mj-ea"/>
                <a:cs typeface="+mj-cs"/>
              </a:rPr>
              <a:t>                Thank you!</a:t>
            </a:r>
          </a:p>
        </p:txBody>
      </p:sp>
      <p:sp>
        <p:nvSpPr>
          <p:cNvPr id="60" name="Rectangle 59">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04749314"/>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85D5AA8-773B-469A-8802-9645A4DC9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1D88142A-16FB-1A4F-3444-3B8AC67AAFEA}"/>
              </a:ext>
            </a:extLst>
          </p:cNvPr>
          <p:cNvPicPr>
            <a:picLocks noChangeAspect="1"/>
          </p:cNvPicPr>
          <p:nvPr/>
        </p:nvPicPr>
        <p:blipFill>
          <a:blip r:embed="rId3"/>
          <a:stretch>
            <a:fillRect/>
          </a:stretch>
        </p:blipFill>
        <p:spPr>
          <a:xfrm>
            <a:off x="1262791" y="252761"/>
            <a:ext cx="6244683" cy="4728117"/>
          </a:xfrm>
          <a:prstGeom prst="rect">
            <a:avLst/>
          </a:prstGeom>
        </p:spPr>
      </p:pic>
      <p:sp>
        <p:nvSpPr>
          <p:cNvPr id="14" name="Rectangle 13">
            <a:extLst>
              <a:ext uri="{FF2B5EF4-FFF2-40B4-BE49-F238E27FC236}">
                <a16:creationId xmlns:a16="http://schemas.microsoft.com/office/drawing/2014/main" id="{C75AF42C-C556-454E-B2D3-2C917CB812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21684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135" name="Picture 4117">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4137" name="Picture 4119">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4138" name="Oval 4121">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139" name="Picture 4123">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4140" name="Picture 4125">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4141" name="Rectangle 4127">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4142" name="Rectangle 4129">
            <a:extLst>
              <a:ext uri="{FF2B5EF4-FFF2-40B4-BE49-F238E27FC236}">
                <a16:creationId xmlns:a16="http://schemas.microsoft.com/office/drawing/2014/main" id="{D27CF008-4B18-436D-B2D5-C1346C124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9143771" cy="3548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43" name="Rectangle 4131">
            <a:extLst>
              <a:ext uri="{FF2B5EF4-FFF2-40B4-BE49-F238E27FC236}">
                <a16:creationId xmlns:a16="http://schemas.microsoft.com/office/drawing/2014/main" id="{CE22DAD8-5F67-4B73-ADA9-06EF381F7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134"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2815271"/>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pic>
        <p:nvPicPr>
          <p:cNvPr id="4098" name="Picture 2" descr="Apache Spark Architecture - Javatpoint">
            <a:extLst>
              <a:ext uri="{FF2B5EF4-FFF2-40B4-BE49-F238E27FC236}">
                <a16:creationId xmlns:a16="http://schemas.microsoft.com/office/drawing/2014/main" id="{787388C2-B6BE-035D-2142-39AB7F8C13F2}"/>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1835780" y="526413"/>
            <a:ext cx="4425417" cy="2586735"/>
          </a:xfrm>
          <a:prstGeom prst="rect">
            <a:avLst/>
          </a:prstGeom>
          <a:noFill/>
          <a:effectLst/>
          <a:extLst>
            <a:ext uri="{909E8E84-426E-40DD-AFC4-6F175D3DCCD1}">
              <a14:hiddenFill xmlns:a14="http://schemas.microsoft.com/office/drawing/2010/main">
                <a:solidFill>
                  <a:srgbClr val="FFFFFF"/>
                </a:solidFill>
              </a14:hiddenFill>
            </a:ext>
          </a:extLst>
        </p:spPr>
      </p:pic>
      <p:sp>
        <p:nvSpPr>
          <p:cNvPr id="4136" name="Freeform: Shape 4135">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41649"/>
            <a:ext cx="9144000" cy="2101851"/>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DC0077B-36D7-7586-9E5C-7CE113CF3E68}"/>
              </a:ext>
            </a:extLst>
          </p:cNvPr>
          <p:cNvSpPr>
            <a:spLocks noGrp="1"/>
          </p:cNvSpPr>
          <p:nvPr>
            <p:ph type="title"/>
          </p:nvPr>
        </p:nvSpPr>
        <p:spPr>
          <a:xfrm>
            <a:off x="477687" y="3640759"/>
            <a:ext cx="6862012" cy="651020"/>
          </a:xfrm>
        </p:spPr>
        <p:txBody>
          <a:bodyPr vert="horz" lIns="91440" tIns="45720" rIns="91440" bIns="45720" rtlCol="0" anchor="b">
            <a:normAutofit/>
          </a:bodyPr>
          <a:lstStyle/>
          <a:p>
            <a:pPr defTabSz="457200"/>
            <a:r>
              <a:rPr lang="en-US" sz="3600" b="0" i="0" kern="1200">
                <a:solidFill>
                  <a:srgbClr val="EBEBEB"/>
                </a:solidFill>
                <a:latin typeface="+mj-lt"/>
                <a:ea typeface="+mj-ea"/>
                <a:cs typeface="+mj-cs"/>
              </a:rPr>
              <a:t>            Spark Architecture</a:t>
            </a:r>
          </a:p>
        </p:txBody>
      </p:sp>
    </p:spTree>
    <p:extLst>
      <p:ext uri="{BB962C8B-B14F-4D97-AF65-F5344CB8AC3E}">
        <p14:creationId xmlns:p14="http://schemas.microsoft.com/office/powerpoint/2010/main" val="1675147894"/>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360045"/>
            <a:ext cx="8428482" cy="442341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F955643E-5E17-6D2D-84DD-3369E3186172}"/>
              </a:ext>
            </a:extLst>
          </p:cNvPr>
          <p:cNvPicPr>
            <a:picLocks noChangeAspect="1"/>
          </p:cNvPicPr>
          <p:nvPr/>
        </p:nvPicPr>
        <p:blipFill>
          <a:blip r:embed="rId3"/>
          <a:stretch>
            <a:fillRect/>
          </a:stretch>
        </p:blipFill>
        <p:spPr>
          <a:xfrm>
            <a:off x="482600" y="516827"/>
            <a:ext cx="8178799" cy="4109845"/>
          </a:xfrm>
          <a:prstGeom prst="rect">
            <a:avLst/>
          </a:prstGeom>
        </p:spPr>
      </p:pic>
      <p:sp>
        <p:nvSpPr>
          <p:cNvPr id="10" name="Rectangle 9">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243207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ontserrat"/>
                <a:ea typeface="Montserrat"/>
                <a:cs typeface="Montserrat"/>
                <a:sym typeface="Montserrat"/>
              </a:rPr>
              <a:t>                    Introduction</a:t>
            </a:r>
            <a:endParaRPr dirty="0">
              <a:latin typeface="Montserrat"/>
              <a:ea typeface="Montserrat"/>
              <a:cs typeface="Montserrat"/>
              <a:sym typeface="Montserrat"/>
            </a:endParaRPr>
          </a:p>
        </p:txBody>
      </p:sp>
      <p:sp>
        <p:nvSpPr>
          <p:cNvPr id="105" name="Google Shape;105;p19"/>
          <p:cNvSpPr txBox="1">
            <a:spLocks noGrp="1"/>
          </p:cNvSpPr>
          <p:nvPr>
            <p:ph type="body" idx="1"/>
          </p:nvPr>
        </p:nvSpPr>
        <p:spPr>
          <a:prstGeom prst="rect">
            <a:avLst/>
          </a:prstGeom>
        </p:spPr>
        <p:txBody>
          <a:bodyPr spcFirstLastPara="1" wrap="square" lIns="91425" tIns="91425" rIns="91425" bIns="91425" anchor="t" anchorCtr="0">
            <a:noAutofit/>
          </a:bodyPr>
          <a:lstStyle/>
          <a:p>
            <a:pPr marL="38100" lvl="0" indent="0" algn="l" rtl="0">
              <a:spcBef>
                <a:spcPts val="0"/>
              </a:spcBef>
              <a:spcAft>
                <a:spcPts val="0"/>
              </a:spcAft>
              <a:buSzPts val="3000"/>
              <a:buNone/>
            </a:pPr>
            <a:endParaRPr lang="en-US" dirty="0">
              <a:latin typeface="Montserrat"/>
              <a:ea typeface="Montserrat"/>
              <a:cs typeface="Montserrat"/>
              <a:sym typeface="Montserrat"/>
            </a:endParaRPr>
          </a:p>
          <a:p>
            <a:pPr marL="457200" lvl="0" indent="-419100" algn="l" rtl="0">
              <a:spcBef>
                <a:spcPts val="0"/>
              </a:spcBef>
              <a:spcAft>
                <a:spcPts val="0"/>
              </a:spcAft>
              <a:buSzPts val="3000"/>
              <a:buFont typeface="Montserrat"/>
              <a:buChar char="●"/>
            </a:pPr>
            <a:r>
              <a:rPr lang="en-US" dirty="0">
                <a:latin typeface="Montserrat"/>
                <a:ea typeface="Montserrat"/>
                <a:cs typeface="Montserrat"/>
                <a:sym typeface="Montserrat"/>
              </a:rPr>
              <a:t>Scenario: Analyzing Popular New York Times Articles</a:t>
            </a:r>
          </a:p>
          <a:p>
            <a:pPr marL="457200" lvl="0" indent="-419100" algn="l" rtl="0">
              <a:spcBef>
                <a:spcPts val="0"/>
              </a:spcBef>
              <a:spcAft>
                <a:spcPts val="0"/>
              </a:spcAft>
              <a:buSzPts val="3000"/>
              <a:buFont typeface="Montserrat"/>
              <a:buChar char="●"/>
            </a:pPr>
            <a:endParaRPr lang="en-US" dirty="0">
              <a:latin typeface="Montserrat"/>
              <a:ea typeface="Montserrat"/>
              <a:cs typeface="Montserrat"/>
              <a:sym typeface="Montserrat"/>
            </a:endParaRPr>
          </a:p>
          <a:p>
            <a:pPr marL="457200" lvl="0" indent="-419100" algn="l" rtl="0">
              <a:spcBef>
                <a:spcPts val="0"/>
              </a:spcBef>
              <a:spcAft>
                <a:spcPts val="0"/>
              </a:spcAft>
              <a:buSzPts val="3000"/>
              <a:buFont typeface="Montserrat"/>
              <a:buChar char="●"/>
            </a:pPr>
            <a:r>
              <a:rPr lang="en-US" dirty="0"/>
              <a:t>Website-&gt; </a:t>
            </a:r>
            <a:r>
              <a:rPr lang="en-US" dirty="0">
                <a:hlinkClick r:id="rId3"/>
              </a:rPr>
              <a:t>https://developer.nytimes.com/ </a:t>
            </a:r>
            <a:endParaRPr lang="en-US" dirty="0">
              <a:latin typeface="Montserrat"/>
              <a:ea typeface="Montserrat"/>
              <a:cs typeface="Montserrat"/>
              <a:sym typeface="Montserrat"/>
            </a:endParaRPr>
          </a:p>
          <a:p>
            <a:pPr marL="457200" lvl="0" indent="-419100" algn="l" rtl="0">
              <a:spcBef>
                <a:spcPts val="0"/>
              </a:spcBef>
              <a:spcAft>
                <a:spcPts val="0"/>
              </a:spcAft>
              <a:buSzPts val="3000"/>
              <a:buFont typeface="Montserrat"/>
              <a:buChar char="●"/>
            </a:pPr>
            <a:endParaRPr lang="en-US" dirty="0">
              <a:latin typeface="Montserrat"/>
              <a:ea typeface="Montserrat"/>
              <a:cs typeface="Montserrat"/>
              <a:sym typeface="Montserrat"/>
            </a:endParaRPr>
          </a:p>
          <a:p>
            <a:pPr marL="457200" lvl="0" indent="-419100" algn="l" rtl="0">
              <a:spcBef>
                <a:spcPts val="0"/>
              </a:spcBef>
              <a:spcAft>
                <a:spcPts val="0"/>
              </a:spcAft>
              <a:buSzPts val="3000"/>
              <a:buFont typeface="Montserrat"/>
              <a:buChar char="●"/>
            </a:pPr>
            <a:r>
              <a:rPr lang="en-US" dirty="0">
                <a:latin typeface="Montserrat"/>
                <a:ea typeface="Montserrat"/>
                <a:cs typeface="Montserrat"/>
                <a:sym typeface="Montserrat"/>
              </a:rPr>
              <a:t>Extracted relevant unstructured data from the New York Times API using Python and Spark</a:t>
            </a:r>
          </a:p>
          <a:p>
            <a:pPr marL="457200" lvl="0" indent="-419100" algn="l" rtl="0">
              <a:spcBef>
                <a:spcPts val="0"/>
              </a:spcBef>
              <a:spcAft>
                <a:spcPts val="0"/>
              </a:spcAft>
              <a:buSzPts val="3000"/>
              <a:buFont typeface="Montserrat"/>
              <a:buChar char="●"/>
            </a:pPr>
            <a:endParaRPr lang="en-US" dirty="0">
              <a:latin typeface="Montserrat"/>
              <a:ea typeface="Montserrat"/>
              <a:cs typeface="Montserrat"/>
              <a:sym typeface="Montserrat"/>
            </a:endParaRPr>
          </a:p>
          <a:p>
            <a:pPr marL="457200" lvl="0" indent="-419100" algn="l" rtl="0">
              <a:spcBef>
                <a:spcPts val="0"/>
              </a:spcBef>
              <a:spcAft>
                <a:spcPts val="0"/>
              </a:spcAft>
              <a:buSzPts val="3000"/>
              <a:buFont typeface="Montserrat"/>
              <a:buChar char="●"/>
            </a:pPr>
            <a:r>
              <a:rPr lang="en-US" dirty="0">
                <a:latin typeface="Montserrat"/>
                <a:ea typeface="Montserrat"/>
                <a:cs typeface="Montserrat"/>
                <a:sym typeface="Montserrat"/>
              </a:rPr>
              <a:t>Tools and technology used: Spark, Anaconda (</a:t>
            </a:r>
            <a:r>
              <a:rPr lang="en-US" dirty="0" err="1">
                <a:latin typeface="Montserrat"/>
                <a:ea typeface="Montserrat"/>
                <a:cs typeface="Montserrat"/>
                <a:sym typeface="Montserrat"/>
              </a:rPr>
              <a:t>Jupyter</a:t>
            </a:r>
            <a:r>
              <a:rPr lang="en-US" dirty="0">
                <a:latin typeface="Montserrat"/>
                <a:ea typeface="Montserrat"/>
                <a:cs typeface="Montserrat"/>
                <a:sym typeface="Montserrat"/>
              </a:rPr>
              <a:t> Notebook), Python, Java</a:t>
            </a:r>
          </a:p>
          <a:p>
            <a:pPr marL="457200" lvl="0" indent="-419100" algn="l" rtl="0">
              <a:spcBef>
                <a:spcPts val="0"/>
              </a:spcBef>
              <a:spcAft>
                <a:spcPts val="0"/>
              </a:spcAft>
              <a:buSzPts val="3000"/>
              <a:buFont typeface="Montserrat"/>
              <a:buChar char="●"/>
            </a:pPr>
            <a:endParaRPr dirty="0">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AF2B9-526A-B793-A43E-0D8AA576E39C}"/>
              </a:ext>
            </a:extLst>
          </p:cNvPr>
          <p:cNvSpPr>
            <a:spLocks noGrp="1"/>
          </p:cNvSpPr>
          <p:nvPr>
            <p:ph type="title"/>
          </p:nvPr>
        </p:nvSpPr>
        <p:spPr/>
        <p:txBody>
          <a:bodyPr/>
          <a:lstStyle/>
          <a:p>
            <a:r>
              <a:rPr lang="en-US" dirty="0"/>
              <a:t>                    </a:t>
            </a:r>
            <a:r>
              <a:rPr lang="en-US" dirty="0" err="1"/>
              <a:t>DataSet</a:t>
            </a:r>
            <a:r>
              <a:rPr lang="en-US" dirty="0"/>
              <a:t> Explanation</a:t>
            </a:r>
          </a:p>
        </p:txBody>
      </p:sp>
      <p:sp>
        <p:nvSpPr>
          <p:cNvPr id="3" name="Text Placeholder 2">
            <a:extLst>
              <a:ext uri="{FF2B5EF4-FFF2-40B4-BE49-F238E27FC236}">
                <a16:creationId xmlns:a16="http://schemas.microsoft.com/office/drawing/2014/main" id="{FE8DE29E-4574-A3A5-F992-9FEB4F6AA4E0}"/>
              </a:ext>
            </a:extLst>
          </p:cNvPr>
          <p:cNvSpPr>
            <a:spLocks noGrp="1"/>
          </p:cNvSpPr>
          <p:nvPr>
            <p:ph type="body" idx="1"/>
          </p:nvPr>
        </p:nvSpPr>
        <p:spPr/>
        <p:txBody>
          <a:bodyPr/>
          <a:lstStyle/>
          <a:p>
            <a:pPr>
              <a:lnSpc>
                <a:spcPct val="200000"/>
              </a:lnSpc>
            </a:pPr>
            <a:r>
              <a:rPr lang="en-US" dirty="0"/>
              <a:t>The dataset "Analyzing Popular New York Times Articles" contains information about popular articles from The New York Times. It likely includes details such as article titles, authors, descriptions, publishers, and Amazon product URLs. The dataset enables analysis and exploration of popular articles, allowing insights into trends, popular authors, and publishing patterns. By leveraging this dataset, one can gain a better understanding of the characteristics and popularity of articles published by The New York Times.</a:t>
            </a:r>
          </a:p>
        </p:txBody>
      </p:sp>
    </p:spTree>
    <p:extLst>
      <p:ext uri="{BB962C8B-B14F-4D97-AF65-F5344CB8AC3E}">
        <p14:creationId xmlns:p14="http://schemas.microsoft.com/office/powerpoint/2010/main" val="4249343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674FA-F098-8408-998D-23C0D405224B}"/>
              </a:ext>
            </a:extLst>
          </p:cNvPr>
          <p:cNvSpPr>
            <a:spLocks noGrp="1"/>
          </p:cNvSpPr>
          <p:nvPr>
            <p:ph type="title"/>
          </p:nvPr>
        </p:nvSpPr>
        <p:spPr/>
        <p:txBody>
          <a:bodyPr/>
          <a:lstStyle/>
          <a:p>
            <a:r>
              <a:rPr lang="en-US" dirty="0"/>
              <a:t>Data Pipeline Design using Apache Spark:</a:t>
            </a:r>
          </a:p>
        </p:txBody>
      </p:sp>
      <p:sp>
        <p:nvSpPr>
          <p:cNvPr id="3" name="Text Placeholder 2">
            <a:extLst>
              <a:ext uri="{FF2B5EF4-FFF2-40B4-BE49-F238E27FC236}">
                <a16:creationId xmlns:a16="http://schemas.microsoft.com/office/drawing/2014/main" id="{34B927D0-9E5E-638E-B7BF-BD71199DA266}"/>
              </a:ext>
            </a:extLst>
          </p:cNvPr>
          <p:cNvSpPr>
            <a:spLocks noGrp="1"/>
          </p:cNvSpPr>
          <p:nvPr>
            <p:ph type="body" idx="1"/>
          </p:nvPr>
        </p:nvSpPr>
        <p:spPr>
          <a:xfrm>
            <a:off x="311700" y="1152475"/>
            <a:ext cx="8520600" cy="3687154"/>
          </a:xfrm>
        </p:spPr>
        <p:txBody>
          <a:bodyPr/>
          <a:lstStyle/>
          <a:p>
            <a:pPr marL="114300" indent="0">
              <a:lnSpc>
                <a:spcPct val="200000"/>
              </a:lnSpc>
              <a:buNone/>
            </a:pPr>
            <a:r>
              <a:rPr lang="en-US" dirty="0"/>
              <a:t>Tools and technology-&gt; Spark, Anaconda(</a:t>
            </a:r>
            <a:r>
              <a:rPr lang="en-US" dirty="0" err="1"/>
              <a:t>Jyupter</a:t>
            </a:r>
            <a:r>
              <a:rPr lang="en-US" dirty="0"/>
              <a:t> Notebook), Python, Java </a:t>
            </a:r>
          </a:p>
          <a:p>
            <a:pPr marL="114300" indent="0">
              <a:lnSpc>
                <a:spcPct val="200000"/>
              </a:lnSpc>
              <a:buNone/>
            </a:pPr>
            <a:r>
              <a:rPr lang="en-US" dirty="0"/>
              <a:t>Step 1: Launch a Python environment, such as </a:t>
            </a:r>
            <a:r>
              <a:rPr lang="en-US" dirty="0" err="1"/>
              <a:t>Jupyter</a:t>
            </a:r>
            <a:r>
              <a:rPr lang="en-US" dirty="0"/>
              <a:t> Notebook, using Anaconda. </a:t>
            </a:r>
          </a:p>
          <a:p>
            <a:pPr marL="114300" indent="0">
              <a:lnSpc>
                <a:spcPct val="200000"/>
              </a:lnSpc>
              <a:buNone/>
            </a:pPr>
            <a:r>
              <a:rPr lang="en-US" dirty="0"/>
              <a:t>Step 2: Import the required libraries and set up a </a:t>
            </a:r>
            <a:r>
              <a:rPr lang="en-US" dirty="0" err="1"/>
              <a:t>SparkSession</a:t>
            </a:r>
            <a:r>
              <a:rPr lang="en-US" dirty="0"/>
              <a:t> to work with Spark. </a:t>
            </a:r>
          </a:p>
          <a:p>
            <a:pPr marL="114300" indent="0">
              <a:lnSpc>
                <a:spcPct val="200000"/>
              </a:lnSpc>
              <a:buNone/>
            </a:pPr>
            <a:r>
              <a:rPr lang="en-US" dirty="0"/>
              <a:t>Step 3: Make API requests to the New York Times API using the requests library. </a:t>
            </a:r>
          </a:p>
          <a:p>
            <a:pPr marL="114300" indent="0">
              <a:lnSpc>
                <a:spcPct val="200000"/>
              </a:lnSpc>
              <a:buNone/>
            </a:pPr>
            <a:r>
              <a:rPr lang="en-US" dirty="0"/>
              <a:t>Step 4: Convert the Text data into JSON and Parse the JSON responses received from the API and extract the relevant data using Spark Library in </a:t>
            </a:r>
            <a:r>
              <a:rPr lang="en-US" dirty="0" err="1"/>
              <a:t>Jupyter</a:t>
            </a:r>
            <a:r>
              <a:rPr lang="en-US" dirty="0"/>
              <a:t> Notebook. </a:t>
            </a:r>
          </a:p>
          <a:p>
            <a:pPr marL="114300" indent="0">
              <a:lnSpc>
                <a:spcPct val="200000"/>
              </a:lnSpc>
              <a:buNone/>
            </a:pPr>
            <a:r>
              <a:rPr lang="en-US" dirty="0"/>
              <a:t>Step 5: Store the extracted data in an appropriate format (CSV) for further analysis</a:t>
            </a:r>
          </a:p>
        </p:txBody>
      </p:sp>
    </p:spTree>
    <p:extLst>
      <p:ext uri="{BB962C8B-B14F-4D97-AF65-F5344CB8AC3E}">
        <p14:creationId xmlns:p14="http://schemas.microsoft.com/office/powerpoint/2010/main" val="1493602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46DE6-EBF4-2352-0939-32F6B2A2482D}"/>
              </a:ext>
            </a:extLst>
          </p:cNvPr>
          <p:cNvSpPr>
            <a:spLocks noGrp="1"/>
          </p:cNvSpPr>
          <p:nvPr>
            <p:ph type="title"/>
          </p:nvPr>
        </p:nvSpPr>
        <p:spPr/>
        <p:txBody>
          <a:bodyPr/>
          <a:lstStyle/>
          <a:p>
            <a:r>
              <a:rPr lang="en-US" dirty="0"/>
              <a:t>Unstructured Data</a:t>
            </a:r>
          </a:p>
        </p:txBody>
      </p:sp>
      <p:sp>
        <p:nvSpPr>
          <p:cNvPr id="3" name="Text Placeholder 2">
            <a:extLst>
              <a:ext uri="{FF2B5EF4-FFF2-40B4-BE49-F238E27FC236}">
                <a16:creationId xmlns:a16="http://schemas.microsoft.com/office/drawing/2014/main" id="{51CF032E-0952-FAEB-0AC8-0071221179A9}"/>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760A69D9-2596-60CF-0CC6-DF911E1681A8}"/>
              </a:ext>
            </a:extLst>
          </p:cNvPr>
          <p:cNvPicPr>
            <a:picLocks noChangeAspect="1"/>
          </p:cNvPicPr>
          <p:nvPr/>
        </p:nvPicPr>
        <p:blipFill>
          <a:blip r:embed="rId2"/>
          <a:stretch>
            <a:fillRect/>
          </a:stretch>
        </p:blipFill>
        <p:spPr>
          <a:xfrm>
            <a:off x="408878" y="1219628"/>
            <a:ext cx="7902497" cy="3270597"/>
          </a:xfrm>
          <a:prstGeom prst="rect">
            <a:avLst/>
          </a:prstGeom>
        </p:spPr>
      </p:pic>
    </p:spTree>
    <p:extLst>
      <p:ext uri="{BB962C8B-B14F-4D97-AF65-F5344CB8AC3E}">
        <p14:creationId xmlns:p14="http://schemas.microsoft.com/office/powerpoint/2010/main" val="42486283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1061</TotalTime>
  <Words>1133</Words>
  <Application>Microsoft Office PowerPoint</Application>
  <PresentationFormat>On-screen Show (16:9)</PresentationFormat>
  <Paragraphs>84</Paragraphs>
  <Slides>27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Calibri</vt:lpstr>
      <vt:lpstr>Century Gothic</vt:lpstr>
      <vt:lpstr>Segoe UI</vt:lpstr>
      <vt:lpstr>Montserrat</vt:lpstr>
      <vt:lpstr>Arial</vt:lpstr>
      <vt:lpstr>Wingdings 3</vt:lpstr>
      <vt:lpstr>Söhne</vt:lpstr>
      <vt:lpstr>Ion</vt:lpstr>
      <vt:lpstr>Data Operations and Management</vt:lpstr>
      <vt:lpstr>Apache Spark-Next Generation Big Data Framework with Unstructured Data</vt:lpstr>
      <vt:lpstr>PowerPoint Presentation</vt:lpstr>
      <vt:lpstr>            Spark Architecture</vt:lpstr>
      <vt:lpstr>PowerPoint Presentation</vt:lpstr>
      <vt:lpstr>                    Introduction</vt:lpstr>
      <vt:lpstr>                    DataSet Explanation</vt:lpstr>
      <vt:lpstr>Data Pipeline Design using Apache Spark:</vt:lpstr>
      <vt:lpstr>Unstructured Data</vt:lpstr>
      <vt:lpstr>PowerPoint Presentation</vt:lpstr>
      <vt:lpstr>Data Extraction and Analysis Using Code</vt:lpstr>
      <vt:lpstr>Established a Connection to Spark Cluster</vt:lpstr>
      <vt:lpstr>Extract the data and data Frame Schema</vt:lpstr>
      <vt:lpstr>EDA and Feature Engineering Statistical Summary of the Dataset</vt:lpstr>
      <vt:lpstr>Transform the Data Shows the all ten entries of Title, Author, Rank and price Columns</vt:lpstr>
      <vt:lpstr>Data Frame Operations</vt:lpstr>
      <vt:lpstr>Filtering Entries of the Columns and handling Missing Values</vt:lpstr>
      <vt:lpstr>Resilient Distributed Dataset (RDD)</vt:lpstr>
      <vt:lpstr>Converting the data Frame in to RDD</vt:lpstr>
      <vt:lpstr>Pandas Data Frame</vt:lpstr>
      <vt:lpstr>Insights of Data Set</vt:lpstr>
      <vt:lpstr>Data Insights-&gt; Top Authors by Numbers of Books</vt:lpstr>
      <vt:lpstr>Scalability</vt:lpstr>
      <vt:lpstr>Scalability</vt:lpstr>
      <vt:lpstr>Conclusions:  </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 Streaming</dc:title>
  <dc:creator>pooja sharma</dc:creator>
  <cp:lastModifiedBy>Pooja Sharma</cp:lastModifiedBy>
  <cp:revision>6</cp:revision>
  <dcterms:modified xsi:type="dcterms:W3CDTF">2023-05-22T11:59:27Z</dcterms:modified>
</cp:coreProperties>
</file>