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41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4006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1117155"/>
            <a:ext cx="8362315" cy="3822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741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285" y="2177732"/>
            <a:ext cx="5549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dirty="0" sz="1800" spc="-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1800" spc="-215" b="1">
                <a:solidFill>
                  <a:srgbClr val="404040"/>
                </a:solidFill>
                <a:latin typeface="Georgia"/>
                <a:cs typeface="Georgia"/>
              </a:rPr>
              <a:t>P</a:t>
            </a:r>
            <a:r>
              <a:rPr dirty="0" sz="1800" spc="-95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1800" spc="-240" b="1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dirty="0" sz="1800" spc="-15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1800" spc="1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1800" spc="-10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1800" spc="-165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1800" spc="120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1800" spc="-8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1800" spc="-105" b="1">
                <a:solidFill>
                  <a:srgbClr val="404040"/>
                </a:solidFill>
                <a:latin typeface="Georgia"/>
                <a:cs typeface="Georgia"/>
              </a:rPr>
              <a:t>F</a:t>
            </a:r>
            <a:r>
              <a:rPr dirty="0" sz="1800" spc="1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1800" spc="-135" b="1">
                <a:solidFill>
                  <a:srgbClr val="404040"/>
                </a:solidFill>
                <a:latin typeface="Georgia"/>
                <a:cs typeface="Georgia"/>
              </a:rPr>
              <a:t>I</a:t>
            </a:r>
            <a:r>
              <a:rPr dirty="0" sz="1800" spc="-165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1800" spc="-90" b="1">
                <a:solidFill>
                  <a:srgbClr val="404040"/>
                </a:solidFill>
                <a:latin typeface="Georgia"/>
                <a:cs typeface="Georgia"/>
              </a:rPr>
              <a:t>F</a:t>
            </a:r>
            <a:r>
              <a:rPr dirty="0" sz="1800" spc="-13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1800" spc="-165" b="1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dirty="0" sz="1800" spc="-120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1800" spc="-240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1800" spc="5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1800" spc="-20" b="1">
                <a:solidFill>
                  <a:srgbClr val="404040"/>
                </a:solidFill>
                <a:latin typeface="Georgia"/>
                <a:cs typeface="Georgia"/>
              </a:rPr>
              <a:t>I</a:t>
            </a:r>
            <a:r>
              <a:rPr dirty="0" sz="1800" spc="-13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1800" spc="-145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1800" spc="4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1800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1800" spc="1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1800" spc="-150" b="1">
                <a:solidFill>
                  <a:srgbClr val="404040"/>
                </a:solidFill>
                <a:latin typeface="Georgia"/>
                <a:cs typeface="Georgia"/>
              </a:rPr>
              <a:t>C</a:t>
            </a:r>
            <a:r>
              <a:rPr dirty="0" sz="1800" spc="-160" b="1">
                <a:solidFill>
                  <a:srgbClr val="404040"/>
                </a:solidFill>
                <a:latin typeface="Georgia"/>
                <a:cs typeface="Georgia"/>
              </a:rPr>
              <a:t>H</a:t>
            </a:r>
            <a:r>
              <a:rPr dirty="0" sz="1800" spc="-165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1800" spc="-13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1800" spc="-90" b="1">
                <a:solidFill>
                  <a:srgbClr val="404040"/>
                </a:solidFill>
                <a:latin typeface="Georgia"/>
                <a:cs typeface="Georgia"/>
              </a:rPr>
              <a:t>L</a:t>
            </a:r>
            <a:r>
              <a:rPr dirty="0" sz="1800" spc="-15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1800" spc="45" b="1">
                <a:solidFill>
                  <a:srgbClr val="404040"/>
                </a:solidFill>
                <a:latin typeface="Georgia"/>
                <a:cs typeface="Georgia"/>
              </a:rPr>
              <a:t>G</a:t>
            </a:r>
            <a:r>
              <a:rPr dirty="0" sz="1800" spc="-25" b="1">
                <a:solidFill>
                  <a:srgbClr val="404040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2577845"/>
            <a:ext cx="3879850" cy="335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30" b="1">
                <a:solidFill>
                  <a:srgbClr val="404040"/>
                </a:solidFill>
                <a:latin typeface="Georgia"/>
                <a:cs typeface="Georgia"/>
              </a:rPr>
              <a:t>P</a:t>
            </a:r>
            <a:r>
              <a:rPr dirty="0" sz="2000" spc="-300" b="1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dirty="0" sz="2000" spc="-150" b="1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dirty="0" sz="2000" spc="-95" b="1">
                <a:solidFill>
                  <a:srgbClr val="404040"/>
                </a:solidFill>
                <a:latin typeface="Georgia"/>
                <a:cs typeface="Georgia"/>
              </a:rPr>
              <a:t>j</a:t>
            </a:r>
            <a:r>
              <a:rPr dirty="0" sz="2000" spc="-150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114" b="1">
                <a:solidFill>
                  <a:srgbClr val="404040"/>
                </a:solidFill>
                <a:latin typeface="Georgia"/>
                <a:cs typeface="Georgia"/>
              </a:rPr>
              <a:t>c</a:t>
            </a:r>
            <a:r>
              <a:rPr dirty="0" sz="2000" spc="-15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2000" spc="-1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000" spc="-260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2000" spc="-215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000" spc="-38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5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800" spc="-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dirty="0" sz="1800" spc="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Q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887027"/>
            <a:ext cx="3796665" cy="2509520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584960" algn="l"/>
              </a:tabLst>
            </a:pPr>
            <a:r>
              <a:rPr dirty="0" sz="2000" spc="55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225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000" spc="-36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000" spc="-260" b="1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dirty="0" sz="2000" spc="-225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000" spc="-38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b="1">
                <a:solidFill>
                  <a:srgbClr val="404040"/>
                </a:solidFill>
                <a:latin typeface="Georgia"/>
                <a:cs typeface="Georgia"/>
              </a:rPr>
              <a:t>	</a:t>
            </a:r>
            <a:r>
              <a:rPr dirty="0" sz="2000" spc="-250" b="1">
                <a:solidFill>
                  <a:srgbClr val="404040"/>
                </a:solidFill>
                <a:latin typeface="Georgia"/>
                <a:cs typeface="Georgia"/>
              </a:rPr>
              <a:t>:</a:t>
            </a:r>
            <a:r>
              <a:rPr dirty="0" sz="2000" spc="-2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Pr</a:t>
            </a:r>
            <a:r>
              <a:rPr dirty="0" sz="1800" spc="-25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j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_22478_</a:t>
            </a:r>
            <a:r>
              <a:rPr dirty="0" sz="1800" spc="-275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ea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dirty="0" sz="1800" spc="-25">
                <a:solidFill>
                  <a:srgbClr val="404040"/>
                </a:solidFill>
                <a:latin typeface="Arial MT"/>
                <a:cs typeface="Arial MT"/>
              </a:rPr>
              <a:t>_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 spc="55" b="1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225" b="1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dirty="0" sz="2000" spc="-36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000" spc="-38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385" b="1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dirty="0" sz="2000" spc="-170" b="1">
                <a:solidFill>
                  <a:srgbClr val="404040"/>
                </a:solidFill>
                <a:latin typeface="Georgia"/>
                <a:cs typeface="Georgia"/>
              </a:rPr>
              <a:t>b</a:t>
            </a:r>
            <a:r>
              <a:rPr dirty="0" sz="2000" spc="-175" b="1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dirty="0" sz="2000" spc="-210" b="1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dirty="0" sz="2000" spc="-200" b="1">
                <a:solidFill>
                  <a:srgbClr val="404040"/>
                </a:solidFill>
                <a:latin typeface="Georgia"/>
                <a:cs typeface="Georgia"/>
              </a:rPr>
              <a:t>s</a:t>
            </a:r>
            <a:r>
              <a:rPr dirty="0" sz="2000" spc="-5" b="1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dirty="0" sz="2000" spc="-250" b="1">
                <a:solidFill>
                  <a:srgbClr val="404040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Harini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Arial MT"/>
                <a:cs typeface="Arial MT"/>
              </a:rPr>
              <a:t>M(113321205017)</a:t>
            </a:r>
            <a:endParaRPr sz="1800">
              <a:latin typeface="Arial MT"/>
              <a:cs typeface="Arial MT"/>
            </a:endParaRPr>
          </a:p>
          <a:p>
            <a:pPr marL="469900" marR="202565">
              <a:lnSpc>
                <a:spcPct val="146000"/>
              </a:lnSpc>
              <a:spcBef>
                <a:spcPts val="150"/>
              </a:spcBef>
            </a:pP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dirty="0" sz="1800" spc="-25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Sr</a:t>
            </a:r>
            <a:r>
              <a:rPr dirty="0" sz="1800" spc="4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-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P(</a:t>
            </a:r>
            <a:r>
              <a:rPr dirty="0" sz="1800" spc="-185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13321205025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)  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Pooja</a:t>
            </a:r>
            <a:r>
              <a:rPr dirty="0" sz="1800" spc="4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V(113321205035) </a:t>
            </a:r>
            <a:r>
              <a:rPr dirty="0" sz="1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1800" spc="45">
                <a:solidFill>
                  <a:srgbClr val="404040"/>
                </a:solidFill>
                <a:latin typeface="Arial MT"/>
                <a:cs typeface="Arial MT"/>
              </a:rPr>
              <a:t>ndh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ra</a:t>
            </a:r>
            <a:r>
              <a:rPr dirty="0" sz="18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18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dirty="0" sz="1800" spc="-18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13321205018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" y="238125"/>
            <a:ext cx="924877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479" y="2976181"/>
            <a:ext cx="439102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5"/>
              <a:t>THANK</a:t>
            </a:r>
            <a:r>
              <a:rPr dirty="0" sz="6600" spc="-265"/>
              <a:t> </a:t>
            </a:r>
            <a:r>
              <a:rPr dirty="0" sz="6600" spc="-15"/>
              <a:t>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5212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PROBLEM</a:t>
            </a:r>
            <a:r>
              <a:rPr dirty="0" spc="-25"/>
              <a:t> </a:t>
            </a:r>
            <a:r>
              <a:rPr dirty="0" spc="-10"/>
              <a:t>DEFINITION: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355" y="1577403"/>
            <a:ext cx="8272780" cy="19310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CONCERNS: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Rising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urban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pose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significant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endParaRPr sz="1800">
              <a:latin typeface="Trebuchet MS"/>
              <a:cs typeface="Trebuchet MS"/>
            </a:endParaRPr>
          </a:p>
          <a:p>
            <a:pPr marL="355600" marR="44005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LACK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Existing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often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delays,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hindering</a:t>
            </a:r>
            <a:r>
              <a:rPr dirty="0" sz="1800" spc="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timely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responses.</a:t>
            </a:r>
            <a:endParaRPr sz="1800">
              <a:latin typeface="Trebuchet MS"/>
              <a:cs typeface="Trebuchet MS"/>
            </a:endParaRPr>
          </a:p>
          <a:p>
            <a:pPr marL="355600" marR="346075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LIMITED</a:t>
            </a:r>
            <a:r>
              <a:rPr dirty="0" sz="1800" spc="-2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ACCESSIBILITY:</a:t>
            </a:r>
            <a:r>
              <a:rPr dirty="0" sz="1800" spc="-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restricted,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challenging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dirty="0" sz="18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informed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decisions.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6250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OBJECTIVES: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597723"/>
            <a:ext cx="8335645" cy="19310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Real-Time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Monitoring: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dirty="0" sz="1800" spc="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up-to-the-minute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data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relevant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authorities.</a:t>
            </a:r>
            <a:endParaRPr sz="1800">
              <a:latin typeface="Trebuchet MS"/>
              <a:cs typeface="Trebuchet MS"/>
            </a:endParaRPr>
          </a:p>
          <a:p>
            <a:pPr marL="355600" marR="233679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2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Analysis: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Enable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data-driven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decision-making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alerts.</a:t>
            </a:r>
            <a:endParaRPr sz="1800">
              <a:latin typeface="Trebuchet MS"/>
              <a:cs typeface="Trebuchet MS"/>
            </a:endParaRPr>
          </a:p>
          <a:p>
            <a:pPr marL="355600" marR="69342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Cost-Efficiency:</a:t>
            </a:r>
            <a:r>
              <a:rPr dirty="0" sz="18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dirty="0" sz="1800" spc="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5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traditional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methods.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PROPOSED</a:t>
            </a:r>
            <a:r>
              <a:rPr dirty="0" spc="-40"/>
              <a:t> </a:t>
            </a:r>
            <a:r>
              <a:rPr dirty="0" spc="-5"/>
              <a:t>SYSTEM: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85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70"/>
              </a:spcBef>
            </a:pPr>
            <a:r>
              <a:rPr dirty="0" sz="1400" spc="-114" b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265" b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265" b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dirty="0" spc="-10"/>
              <a:t>IoT</a:t>
            </a:r>
            <a:r>
              <a:rPr dirty="0" spc="-35"/>
              <a:t> </a:t>
            </a:r>
            <a:r>
              <a:rPr dirty="0"/>
              <a:t>Sensors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5"/>
              <a:t>Devices:</a:t>
            </a:r>
            <a:endParaRPr sz="1400">
              <a:latin typeface="Lucida Sans Unicode"/>
              <a:cs typeface="Lucida Sans Unicode"/>
            </a:endParaRPr>
          </a:p>
          <a:p>
            <a:pPr algn="just" marL="355600" marR="664845" indent="-343535">
              <a:lnSpc>
                <a:spcPct val="99100"/>
              </a:lnSpc>
              <a:spcBef>
                <a:spcPts val="109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dirty="0" spc="15" b="0">
                <a:latin typeface="Calibri"/>
                <a:cs typeface="Calibri"/>
              </a:rPr>
              <a:t>Deploy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network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of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IoT</a:t>
            </a:r>
            <a:r>
              <a:rPr dirty="0" spc="-10" b="0">
                <a:latin typeface="Calibri"/>
                <a:cs typeface="Calibri"/>
              </a:rPr>
              <a:t> sensors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and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devices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throughout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water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distribution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network,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20" b="0">
                <a:latin typeface="Calibri"/>
                <a:cs typeface="Calibri"/>
              </a:rPr>
              <a:t>including</a:t>
            </a:r>
            <a:r>
              <a:rPr dirty="0" spc="-2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water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treatment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plants,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reservoirs,</a:t>
            </a:r>
            <a:r>
              <a:rPr dirty="0" spc="45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pipelines,</a:t>
            </a:r>
            <a:r>
              <a:rPr dirty="0" spc="-18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and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consumer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premises.</a:t>
            </a:r>
          </a:p>
          <a:p>
            <a:pPr algn="just" marL="355600" marR="5080" indent="-343535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dirty="0" b="0">
                <a:latin typeface="Calibri"/>
                <a:cs typeface="Calibri"/>
              </a:rPr>
              <a:t>These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sensors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will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continuously</a:t>
            </a:r>
            <a:r>
              <a:rPr dirty="0" spc="-170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monitor</a:t>
            </a:r>
            <a:r>
              <a:rPr dirty="0" spc="-1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parameters</a:t>
            </a:r>
            <a:r>
              <a:rPr dirty="0" spc="-1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such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as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water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flow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rate,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pressure,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te</a:t>
            </a:r>
            <a:r>
              <a:rPr dirty="0" spc="-20" b="0">
                <a:latin typeface="Calibri"/>
                <a:cs typeface="Calibri"/>
              </a:rPr>
              <a:t>m</a:t>
            </a:r>
            <a:r>
              <a:rPr dirty="0" spc="25" b="0">
                <a:latin typeface="Calibri"/>
                <a:cs typeface="Calibri"/>
              </a:rPr>
              <a:t>p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spc="30" b="0">
                <a:latin typeface="Calibri"/>
                <a:cs typeface="Calibri"/>
              </a:rPr>
              <a:t>a</a:t>
            </a:r>
            <a:r>
              <a:rPr dirty="0" b="0">
                <a:latin typeface="Calibri"/>
                <a:cs typeface="Calibri"/>
              </a:rPr>
              <a:t>t</a:t>
            </a:r>
            <a:r>
              <a:rPr dirty="0" spc="20" b="0">
                <a:latin typeface="Calibri"/>
                <a:cs typeface="Calibri"/>
              </a:rPr>
              <a:t>u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e,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spc="25" b="0">
                <a:latin typeface="Calibri"/>
                <a:cs typeface="Calibri"/>
              </a:rPr>
              <a:t>p</a:t>
            </a:r>
            <a:r>
              <a:rPr dirty="0" b="0">
                <a:latin typeface="Calibri"/>
                <a:cs typeface="Calibri"/>
              </a:rPr>
              <a:t>H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35" b="0">
                <a:latin typeface="Calibri"/>
                <a:cs typeface="Calibri"/>
              </a:rPr>
              <a:t>l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10" b="0">
                <a:latin typeface="Calibri"/>
                <a:cs typeface="Calibri"/>
              </a:rPr>
              <a:t>v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35" b="0">
                <a:latin typeface="Calibri"/>
                <a:cs typeface="Calibri"/>
              </a:rPr>
              <a:t>l</a:t>
            </a:r>
            <a:r>
              <a:rPr dirty="0" spc="-35" b="0">
                <a:latin typeface="Calibri"/>
                <a:cs typeface="Calibri"/>
              </a:rPr>
              <a:t>s</a:t>
            </a:r>
            <a:r>
              <a:rPr dirty="0" b="0">
                <a:latin typeface="Calibri"/>
                <a:cs typeface="Calibri"/>
              </a:rPr>
              <a:t>,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</a:t>
            </a:r>
            <a:r>
              <a:rPr dirty="0" spc="20" b="0">
                <a:latin typeface="Calibri"/>
                <a:cs typeface="Calibri"/>
              </a:rPr>
              <a:t>u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spc="25" b="0">
                <a:latin typeface="Calibri"/>
                <a:cs typeface="Calibri"/>
              </a:rPr>
              <a:t>b</a:t>
            </a:r>
            <a:r>
              <a:rPr dirty="0" spc="35" b="0">
                <a:latin typeface="Calibri"/>
                <a:cs typeface="Calibri"/>
              </a:rPr>
              <a:t>i</a:t>
            </a:r>
            <a:r>
              <a:rPr dirty="0" spc="25" b="0">
                <a:latin typeface="Calibri"/>
                <a:cs typeface="Calibri"/>
              </a:rPr>
              <a:t>d</a:t>
            </a:r>
            <a:r>
              <a:rPr dirty="0" spc="35" b="0">
                <a:latin typeface="Calibri"/>
                <a:cs typeface="Calibri"/>
              </a:rPr>
              <a:t>i</a:t>
            </a:r>
            <a:r>
              <a:rPr dirty="0" b="0">
                <a:latin typeface="Calibri"/>
                <a:cs typeface="Calibri"/>
              </a:rPr>
              <a:t>t</a:t>
            </a:r>
            <a:r>
              <a:rPr dirty="0" spc="-150" b="0">
                <a:latin typeface="Calibri"/>
                <a:cs typeface="Calibri"/>
              </a:rPr>
              <a:t>y</a:t>
            </a:r>
            <a:r>
              <a:rPr dirty="0" b="0">
                <a:latin typeface="Calibri"/>
                <a:cs typeface="Calibri"/>
              </a:rPr>
              <a:t>,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spc="30" b="0">
                <a:latin typeface="Calibri"/>
                <a:cs typeface="Calibri"/>
              </a:rPr>
              <a:t>a</a:t>
            </a:r>
            <a:r>
              <a:rPr dirty="0" spc="25" b="0">
                <a:latin typeface="Calibri"/>
                <a:cs typeface="Calibri"/>
              </a:rPr>
              <a:t>n</a:t>
            </a:r>
            <a:r>
              <a:rPr dirty="0" b="0">
                <a:latin typeface="Calibri"/>
                <a:cs typeface="Calibri"/>
              </a:rPr>
              <a:t>d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c</a:t>
            </a:r>
            <a:r>
              <a:rPr dirty="0" spc="20" b="0">
                <a:latin typeface="Calibri"/>
                <a:cs typeface="Calibri"/>
              </a:rPr>
              <a:t>o</a:t>
            </a:r>
            <a:r>
              <a:rPr dirty="0" spc="25" b="0">
                <a:latin typeface="Calibri"/>
                <a:cs typeface="Calibri"/>
              </a:rPr>
              <a:t>n</a:t>
            </a:r>
            <a:r>
              <a:rPr dirty="0" b="0">
                <a:latin typeface="Calibri"/>
                <a:cs typeface="Calibri"/>
              </a:rPr>
              <a:t>t</a:t>
            </a:r>
            <a:r>
              <a:rPr dirty="0" spc="30" b="0">
                <a:latin typeface="Calibri"/>
                <a:cs typeface="Calibri"/>
              </a:rPr>
              <a:t>a</a:t>
            </a:r>
            <a:r>
              <a:rPr dirty="0" spc="-15" b="0">
                <a:latin typeface="Calibri"/>
                <a:cs typeface="Calibri"/>
              </a:rPr>
              <a:t>m</a:t>
            </a:r>
            <a:r>
              <a:rPr dirty="0" spc="35" b="0">
                <a:latin typeface="Calibri"/>
                <a:cs typeface="Calibri"/>
              </a:rPr>
              <a:t>i</a:t>
            </a:r>
            <a:r>
              <a:rPr dirty="0" spc="25" b="0">
                <a:latin typeface="Calibri"/>
                <a:cs typeface="Calibri"/>
              </a:rPr>
              <a:t>n</a:t>
            </a:r>
            <a:r>
              <a:rPr dirty="0" spc="30" b="0">
                <a:latin typeface="Calibri"/>
                <a:cs typeface="Calibri"/>
              </a:rPr>
              <a:t>a</a:t>
            </a:r>
            <a:r>
              <a:rPr dirty="0" spc="-50" b="0">
                <a:latin typeface="Calibri"/>
                <a:cs typeface="Calibri"/>
              </a:rPr>
              <a:t>n</a:t>
            </a:r>
            <a:r>
              <a:rPr dirty="0" b="0">
                <a:latin typeface="Calibri"/>
                <a:cs typeface="Calibri"/>
              </a:rPr>
              <a:t>t</a:t>
            </a:r>
            <a:r>
              <a:rPr dirty="0" spc="-35" b="0">
                <a:latin typeface="Calibri"/>
                <a:cs typeface="Calibri"/>
              </a:rPr>
              <a:t>s</a:t>
            </a:r>
            <a:r>
              <a:rPr dirty="0" b="0">
                <a:latin typeface="Calibri"/>
                <a:cs typeface="Calibri"/>
              </a:rPr>
              <a:t>.</a:t>
            </a:r>
          </a:p>
          <a:p>
            <a:pPr algn="just"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114" b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00" spc="-114" b="0">
                <a:solidFill>
                  <a:srgbClr val="5FCAEE"/>
                </a:solidFill>
                <a:latin typeface="Lucida Sans Unicode"/>
                <a:cs typeface="Lucida Sans Unicode"/>
              </a:rPr>
              <a:t>  </a:t>
            </a:r>
            <a:r>
              <a:rPr dirty="0" sz="1400" spc="114" b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dirty="0" spc="30"/>
              <a:t>R</a:t>
            </a:r>
            <a:r>
              <a:rPr dirty="0" spc="-10"/>
              <a:t>e</a:t>
            </a:r>
            <a:r>
              <a:rPr dirty="0" spc="5"/>
              <a:t>a</a:t>
            </a:r>
            <a:r>
              <a:rPr dirty="0" spc="10"/>
              <a:t>l</a:t>
            </a:r>
            <a:r>
              <a:rPr dirty="0" spc="-30"/>
              <a:t>-</a:t>
            </a:r>
            <a:r>
              <a:rPr dirty="0" spc="-25"/>
              <a:t>t</a:t>
            </a:r>
            <a:r>
              <a:rPr dirty="0" spc="5"/>
              <a:t>i</a:t>
            </a:r>
            <a:r>
              <a:rPr dirty="0" spc="35"/>
              <a:t>m</a:t>
            </a:r>
            <a:r>
              <a:rPr dirty="0"/>
              <a:t>e</a:t>
            </a:r>
            <a:r>
              <a:rPr dirty="0" spc="-120"/>
              <a:t> </a:t>
            </a:r>
            <a:r>
              <a:rPr dirty="0" spc="-10"/>
              <a:t>D</a:t>
            </a:r>
            <a:r>
              <a:rPr dirty="0" spc="5"/>
              <a:t>a</a:t>
            </a:r>
            <a:r>
              <a:rPr dirty="0" spc="-25"/>
              <a:t>t</a:t>
            </a:r>
            <a:r>
              <a:rPr dirty="0"/>
              <a:t>a</a:t>
            </a:r>
            <a:r>
              <a:rPr dirty="0" spc="45"/>
              <a:t> </a:t>
            </a:r>
            <a:r>
              <a:rPr dirty="0" spc="20"/>
              <a:t>C</a:t>
            </a:r>
            <a:r>
              <a:rPr dirty="0" spc="5"/>
              <a:t>oll</a:t>
            </a:r>
            <a:r>
              <a:rPr dirty="0" spc="-10"/>
              <a:t>e</a:t>
            </a:r>
            <a:r>
              <a:rPr dirty="0" spc="-5"/>
              <a:t>c</a:t>
            </a:r>
            <a:r>
              <a:rPr dirty="0" spc="-30"/>
              <a:t>t</a:t>
            </a:r>
            <a:r>
              <a:rPr dirty="0" spc="5"/>
              <a:t>ion</a:t>
            </a:r>
            <a:r>
              <a:rPr dirty="0"/>
              <a:t>:</a:t>
            </a:r>
            <a:endParaRPr sz="1400">
              <a:latin typeface="Lucida Sans Unicode"/>
              <a:cs typeface="Lucida Sans Unicode"/>
            </a:endParaRPr>
          </a:p>
          <a:p>
            <a:pPr marL="355600" marR="133350" indent="-343535">
              <a:lnSpc>
                <a:spcPct val="100800"/>
              </a:lnSpc>
              <a:spcBef>
                <a:spcPts val="98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pc="10" b="0">
                <a:latin typeface="Calibri"/>
                <a:cs typeface="Calibri"/>
              </a:rPr>
              <a:t>Collect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real-time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data</a:t>
            </a:r>
            <a:r>
              <a:rPr dirty="0" spc="-14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from</a:t>
            </a:r>
            <a:r>
              <a:rPr dirty="0" spc="40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the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sensors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and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devices,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providing</a:t>
            </a:r>
            <a:r>
              <a:rPr dirty="0" spc="-1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comprehensive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view </a:t>
            </a:r>
            <a:r>
              <a:rPr dirty="0" spc="-390" b="0">
                <a:latin typeface="Calibri"/>
                <a:cs typeface="Calibri"/>
              </a:rPr>
              <a:t> </a:t>
            </a:r>
            <a:r>
              <a:rPr dirty="0" spc="10" b="0">
                <a:latin typeface="Calibri"/>
                <a:cs typeface="Calibri"/>
              </a:rPr>
              <a:t>of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the</a:t>
            </a:r>
            <a:r>
              <a:rPr dirty="0" spc="4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entire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water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system's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status.</a:t>
            </a:r>
          </a:p>
          <a:p>
            <a:pPr marL="355600" marR="554355" indent="-343535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pc="-25" b="0">
                <a:latin typeface="Calibri"/>
                <a:cs typeface="Calibri"/>
              </a:rPr>
              <a:t>Use</a:t>
            </a:r>
            <a:r>
              <a:rPr dirty="0" spc="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wireless</a:t>
            </a:r>
            <a:r>
              <a:rPr dirty="0" spc="10" b="0">
                <a:latin typeface="Calibri"/>
                <a:cs typeface="Calibri"/>
              </a:rPr>
              <a:t> communication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protocols</a:t>
            </a:r>
            <a:r>
              <a:rPr dirty="0" spc="-2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(e.g.,</a:t>
            </a:r>
            <a:r>
              <a:rPr dirty="0" spc="8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LoRaWAN,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spc="5" b="0">
                <a:latin typeface="Calibri"/>
                <a:cs typeface="Calibri"/>
              </a:rPr>
              <a:t>NB-IoT)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transmit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data </a:t>
            </a:r>
            <a:r>
              <a:rPr dirty="0" spc="-39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securely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15" b="0">
                <a:latin typeface="Calibri"/>
                <a:cs typeface="Calibri"/>
              </a:rPr>
              <a:t>and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12115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IoT</a:t>
            </a:r>
            <a:r>
              <a:rPr dirty="0" spc="-65"/>
              <a:t> </a:t>
            </a:r>
            <a:r>
              <a:rPr dirty="0"/>
              <a:t>SENSOR</a:t>
            </a:r>
            <a:r>
              <a:rPr dirty="0" spc="-65"/>
              <a:t> </a:t>
            </a:r>
            <a:r>
              <a:rPr dirty="0" spc="-10"/>
              <a:t>DESIGN: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315656"/>
            <a:ext cx="8424545" cy="16548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4064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10" b="1">
                <a:solidFill>
                  <a:srgbClr val="333333"/>
                </a:solidFill>
                <a:latin typeface="Georgia"/>
                <a:cs typeface="Georgia"/>
              </a:rPr>
              <a:t>Iot</a:t>
            </a:r>
            <a:r>
              <a:rPr dirty="0" sz="1800" spc="55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-195" b="1">
                <a:solidFill>
                  <a:srgbClr val="333333"/>
                </a:solidFill>
                <a:latin typeface="Georgia"/>
                <a:cs typeface="Georgia"/>
              </a:rPr>
              <a:t>Sensor</a:t>
            </a:r>
            <a:r>
              <a:rPr dirty="0" sz="1800" spc="-65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-155" b="1">
                <a:solidFill>
                  <a:srgbClr val="333333"/>
                </a:solidFill>
                <a:latin typeface="Georgia"/>
                <a:cs typeface="Georgia"/>
              </a:rPr>
              <a:t>Selection:</a:t>
            </a:r>
            <a:r>
              <a:rPr dirty="0" sz="1800" spc="35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imes New Roman"/>
                <a:cs typeface="Times New Roman"/>
              </a:rPr>
              <a:t>Choose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dirty="0" sz="1800" spc="-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25">
                <a:solidFill>
                  <a:srgbClr val="333333"/>
                </a:solidFill>
                <a:latin typeface="Times New Roman"/>
                <a:cs typeface="Times New Roman"/>
              </a:rPr>
              <a:t>measuring5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dirty="0" sz="1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30">
                <a:solidFill>
                  <a:srgbClr val="333333"/>
                </a:solidFill>
                <a:latin typeface="Times New Roman"/>
                <a:cs typeface="Times New Roman"/>
              </a:rPr>
              <a:t>pollutants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like</a:t>
            </a:r>
            <a:r>
              <a:rPr dirty="0" sz="18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PM2.5, </a:t>
            </a:r>
            <a:r>
              <a:rPr dirty="0" sz="1800" spc="-43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20">
                <a:solidFill>
                  <a:srgbClr val="333333"/>
                </a:solidFill>
                <a:latin typeface="Times New Roman"/>
                <a:cs typeface="Times New Roman"/>
              </a:rPr>
              <a:t>PM10,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CO2,</a:t>
            </a:r>
            <a:r>
              <a:rPr dirty="0" sz="1800" spc="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35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0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NO2.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30" b="1">
                <a:solidFill>
                  <a:srgbClr val="333333"/>
                </a:solidFill>
                <a:latin typeface="Georgia"/>
                <a:cs typeface="Georgia"/>
              </a:rPr>
              <a:t>Data</a:t>
            </a:r>
            <a:r>
              <a:rPr dirty="0" sz="1800" spc="-50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-175" b="1">
                <a:solidFill>
                  <a:srgbClr val="333333"/>
                </a:solidFill>
                <a:latin typeface="Georgia"/>
                <a:cs typeface="Georgia"/>
              </a:rPr>
              <a:t>Transmission:</a:t>
            </a:r>
            <a:r>
              <a:rPr dirty="0" sz="1800" spc="-50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2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wireless</a:t>
            </a:r>
            <a:r>
              <a:rPr dirty="0" sz="18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communication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(e.g.,</a:t>
            </a:r>
            <a:r>
              <a:rPr dirty="0" sz="1800" spc="1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333333"/>
                </a:solidFill>
                <a:latin typeface="Times New Roman"/>
                <a:cs typeface="Times New Roman"/>
              </a:rPr>
              <a:t>Wi-Fi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dirty="0" sz="18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cellular)</a:t>
            </a:r>
            <a:r>
              <a:rPr dirty="0" sz="180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20">
                <a:solidFill>
                  <a:srgbClr val="333333"/>
                </a:solidFill>
                <a:latin typeface="Times New Roman"/>
                <a:cs typeface="Times New Roman"/>
              </a:rPr>
              <a:t> send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dirty="0" sz="1800" spc="-43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45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204" b="1">
                <a:solidFill>
                  <a:srgbClr val="333333"/>
                </a:solidFill>
                <a:latin typeface="Georgia"/>
                <a:cs typeface="Georgia"/>
              </a:rPr>
              <a:t>Power</a:t>
            </a:r>
            <a:r>
              <a:rPr dirty="0" sz="1800" spc="15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-140" b="1">
                <a:solidFill>
                  <a:srgbClr val="333333"/>
                </a:solidFill>
                <a:latin typeface="Georgia"/>
                <a:cs typeface="Georgia"/>
              </a:rPr>
              <a:t>Efficiency:</a:t>
            </a:r>
            <a:r>
              <a:rPr dirty="0" sz="1800" spc="40" b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1800" spc="20">
                <a:solidFill>
                  <a:srgbClr val="333333"/>
                </a:solidFill>
                <a:latin typeface="Times New Roman"/>
                <a:cs typeface="Times New Roman"/>
              </a:rPr>
              <a:t>Design</a:t>
            </a:r>
            <a:r>
              <a:rPr dirty="0" sz="1800" spc="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4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 energy-efficient</a:t>
            </a:r>
            <a:r>
              <a:rPr dirty="0" sz="1800" spc="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25">
                <a:solidFill>
                  <a:srgbClr val="333333"/>
                </a:solidFill>
                <a:latin typeface="Times New Roman"/>
                <a:cs typeface="Times New Roman"/>
              </a:rPr>
              <a:t>prolonged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333333"/>
                </a:solidFill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9504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INTEGRATION</a:t>
            </a:r>
            <a:r>
              <a:rPr dirty="0" spc="15"/>
              <a:t> </a:t>
            </a:r>
            <a:r>
              <a:rPr dirty="0"/>
              <a:t>BENEFITS: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216088"/>
            <a:ext cx="8434070" cy="1790064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Improved</a:t>
            </a:r>
            <a:r>
              <a:rPr dirty="0" sz="1800" spc="-10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374151"/>
                </a:solidFill>
                <a:latin typeface="Calibri"/>
                <a:cs typeface="Calibri"/>
              </a:rPr>
              <a:t>Public</a:t>
            </a:r>
            <a:r>
              <a:rPr dirty="0" sz="1800" spc="-3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74151"/>
                </a:solidFill>
                <a:latin typeface="Calibri"/>
                <a:cs typeface="Calibri"/>
              </a:rPr>
              <a:t>Health:</a:t>
            </a:r>
            <a:r>
              <a:rPr dirty="0" sz="1800" spc="4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Timely</a:t>
            </a:r>
            <a:r>
              <a:rPr dirty="0" sz="18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information</a:t>
            </a:r>
            <a:r>
              <a:rPr dirty="0" sz="18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enables</a:t>
            </a:r>
            <a:r>
              <a:rPr dirty="0" sz="1800" spc="-1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people</a:t>
            </a:r>
            <a:r>
              <a:rPr dirty="0" sz="1800" spc="-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Calibri"/>
                <a:cs typeface="Calibri"/>
              </a:rPr>
              <a:t>make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healthier</a:t>
            </a:r>
            <a:r>
              <a:rPr dirty="0" sz="1800" spc="-1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choices.</a:t>
            </a:r>
            <a:endParaRPr sz="1800">
              <a:latin typeface="Calibri"/>
              <a:cs typeface="Calibri"/>
            </a:endParaRPr>
          </a:p>
          <a:p>
            <a:pPr marL="355600" marR="382905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Environmental</a:t>
            </a:r>
            <a:r>
              <a:rPr dirty="0" sz="1800" spc="-17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Protection:</a:t>
            </a:r>
            <a:r>
              <a:rPr dirty="0" sz="1800" spc="-10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Better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dirty="0" sz="1800" spc="-1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Calibri"/>
                <a:cs typeface="Calibri"/>
              </a:rPr>
              <a:t>informs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policies</a:t>
            </a:r>
            <a:r>
              <a:rPr dirty="0" sz="1800" spc="-1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initiatives</a:t>
            </a:r>
            <a:r>
              <a:rPr dirty="0" sz="1800" spc="-20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 reduce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air </a:t>
            </a:r>
            <a:r>
              <a:rPr dirty="0" sz="1800" spc="-3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pollution.</a:t>
            </a:r>
            <a:endParaRPr sz="1800">
              <a:latin typeface="Calibri"/>
              <a:cs typeface="Calibri"/>
            </a:endParaRPr>
          </a:p>
          <a:p>
            <a:pPr marL="355600" marR="307340" indent="-343535">
              <a:lnSpc>
                <a:spcPts val="2100"/>
              </a:lnSpc>
              <a:spcBef>
                <a:spcPts val="113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 b="1">
                <a:solidFill>
                  <a:srgbClr val="374151"/>
                </a:solidFill>
                <a:latin typeface="Calibri"/>
                <a:cs typeface="Calibri"/>
              </a:rPr>
              <a:t>Efficient</a:t>
            </a:r>
            <a:r>
              <a:rPr dirty="0" sz="1800" spc="-13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74151"/>
                </a:solidFill>
                <a:latin typeface="Calibri"/>
                <a:cs typeface="Calibri"/>
              </a:rPr>
              <a:t>Transit:</a:t>
            </a:r>
            <a:r>
              <a:rPr dirty="0" sz="1800" spc="3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Enhanced</a:t>
            </a:r>
            <a:r>
              <a:rPr dirty="0" sz="1800" spc="-1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transit</a:t>
            </a:r>
            <a:r>
              <a:rPr dirty="0" sz="1800" spc="-1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services</a:t>
            </a:r>
            <a:r>
              <a:rPr dirty="0" sz="1800" spc="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lead</a:t>
            </a:r>
            <a:r>
              <a:rPr dirty="0" sz="18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improved</a:t>
            </a:r>
            <a:r>
              <a:rPr dirty="0" sz="1800" spc="-1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commuter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experiences </a:t>
            </a:r>
            <a:r>
              <a:rPr dirty="0" sz="1800" spc="-3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reduced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pollution</a:t>
            </a:r>
            <a:r>
              <a:rPr dirty="0" sz="1800" spc="-1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exposure.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314325"/>
            <a:ext cx="869632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113905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5"/>
              <a:t>REAL-TIME</a:t>
            </a:r>
            <a:r>
              <a:rPr dirty="0" spc="-120"/>
              <a:t> </a:t>
            </a:r>
            <a:r>
              <a:rPr dirty="0" spc="-5"/>
              <a:t>TRANSIST</a:t>
            </a:r>
            <a:r>
              <a:rPr dirty="0" spc="-55"/>
              <a:t> </a:t>
            </a:r>
            <a:r>
              <a:rPr dirty="0" spc="-45"/>
              <a:t>INFORMATION </a:t>
            </a:r>
            <a:r>
              <a:rPr dirty="0" spc="-1070"/>
              <a:t> </a:t>
            </a:r>
            <a:r>
              <a:rPr dirty="0" spc="-50"/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04961"/>
            <a:ext cx="8380095" cy="19316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 b="1">
                <a:solidFill>
                  <a:srgbClr val="374151"/>
                </a:solidFill>
                <a:latin typeface="Calibri"/>
                <a:cs typeface="Calibri"/>
              </a:rPr>
              <a:t>Real</a:t>
            </a:r>
            <a:r>
              <a:rPr dirty="0" sz="1800" spc="-10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time</a:t>
            </a:r>
            <a:r>
              <a:rPr dirty="0" sz="1800" spc="-1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transist</a:t>
            </a:r>
            <a:r>
              <a:rPr dirty="0" sz="1800" spc="-5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74151"/>
                </a:solidFill>
                <a:latin typeface="Calibri"/>
                <a:cs typeface="Calibri"/>
              </a:rPr>
              <a:t>Integration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dirty="0" sz="1800" spc="2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Collaborate</a:t>
            </a:r>
            <a:r>
              <a:rPr dirty="0" sz="1800" spc="-1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public</a:t>
            </a:r>
            <a:r>
              <a:rPr dirty="0" sz="1800" spc="-1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transit</a:t>
            </a:r>
            <a:r>
              <a:rPr dirty="0" sz="18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agencies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integrate</a:t>
            </a:r>
            <a:r>
              <a:rPr dirty="0" sz="1800" spc="-1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air </a:t>
            </a:r>
            <a:r>
              <a:rPr dirty="0" sz="1800" spc="-3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dirty="0" sz="1800" spc="-1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dirty="0" sz="18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dirty="0" sz="18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dirty="0" sz="18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 marL="355600" marR="46863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 b="1">
                <a:solidFill>
                  <a:srgbClr val="374151"/>
                </a:solidFill>
                <a:latin typeface="Calibri"/>
                <a:cs typeface="Calibri"/>
              </a:rPr>
              <a:t>Alerts</a:t>
            </a:r>
            <a:r>
              <a:rPr dirty="0" sz="1800" spc="-7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 spc="-2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Routing:</a:t>
            </a:r>
            <a:r>
              <a:rPr dirty="0" sz="1800" spc="-4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Provide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real-time</a:t>
            </a:r>
            <a:r>
              <a:rPr dirty="0" sz="18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dirty="0" sz="1800" spc="-1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alerts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commuters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74151"/>
                </a:solidFill>
                <a:latin typeface="Calibri"/>
                <a:cs typeface="Calibri"/>
              </a:rPr>
              <a:t>suggest </a:t>
            </a:r>
            <a:r>
              <a:rPr dirty="0" sz="1800" spc="-39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alternative</a:t>
            </a:r>
            <a:r>
              <a:rPr dirty="0" sz="1800" spc="-18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routes.</a:t>
            </a:r>
            <a:endParaRPr sz="1800">
              <a:latin typeface="Calibri"/>
              <a:cs typeface="Calibri"/>
            </a:endParaRPr>
          </a:p>
          <a:p>
            <a:pPr marL="355600" marR="8509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 b="1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dirty="0" sz="1800" spc="-2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374151"/>
                </a:solidFill>
                <a:latin typeface="Calibri"/>
                <a:cs typeface="Calibri"/>
              </a:rPr>
              <a:t>Recommendations:</a:t>
            </a:r>
            <a:r>
              <a:rPr dirty="0" sz="1800" spc="-114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4151"/>
                </a:solidFill>
                <a:latin typeface="Calibri"/>
                <a:cs typeface="Calibri"/>
              </a:rPr>
              <a:t>Offer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dirty="0" sz="1800" spc="-1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advice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dirty="0" sz="1800" spc="-6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dirty="0" sz="1800" spc="-6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quality,</a:t>
            </a:r>
            <a:r>
              <a:rPr dirty="0" sz="1800" spc="-1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promoting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public </a:t>
            </a:r>
            <a:r>
              <a:rPr dirty="0" sz="1800" spc="-3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well-being.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522605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INTEGRATION</a:t>
            </a:r>
            <a:r>
              <a:rPr dirty="0" spc="-100"/>
              <a:t> </a:t>
            </a:r>
            <a:r>
              <a:rPr dirty="0" spc="-10"/>
              <a:t>APPROACH: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654111"/>
            <a:ext cx="8359140" cy="19221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3340" indent="-343535">
              <a:lnSpc>
                <a:spcPts val="2100"/>
              </a:lnSpc>
              <a:spcBef>
                <a:spcPts val="220"/>
              </a:spcBef>
              <a:tabLst>
                <a:tab pos="355600" algn="l"/>
              </a:tabLst>
            </a:pPr>
            <a:r>
              <a:rPr dirty="0" sz="1400" spc="-12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10" b="1">
                <a:solidFill>
                  <a:srgbClr val="374151"/>
                </a:solidFill>
                <a:latin typeface="Calibri"/>
                <a:cs typeface="Calibri"/>
              </a:rPr>
              <a:t>API</a:t>
            </a:r>
            <a:r>
              <a:rPr dirty="0" sz="1800" spc="-5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74151"/>
                </a:solidFill>
                <a:latin typeface="Calibri"/>
                <a:cs typeface="Calibri"/>
              </a:rPr>
              <a:t>Integration:</a:t>
            </a:r>
            <a:r>
              <a:rPr dirty="0" sz="1800" spc="2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Develop</a:t>
            </a:r>
            <a:r>
              <a:rPr dirty="0" sz="18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 share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dirty="0" sz="1800" spc="-1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dirty="0" sz="1800" spc="-14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 transit</a:t>
            </a:r>
            <a:r>
              <a:rPr dirty="0" sz="1800" spc="-10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agencies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other </a:t>
            </a:r>
            <a:r>
              <a:rPr dirty="0" sz="1800" spc="-3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  <a:p>
            <a:pPr marL="355600" marR="569595" indent="-343535">
              <a:lnSpc>
                <a:spcPts val="2100"/>
              </a:lnSpc>
              <a:spcBef>
                <a:spcPts val="1130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 b="1">
                <a:solidFill>
                  <a:srgbClr val="374151"/>
                </a:solidFill>
                <a:latin typeface="Calibri"/>
                <a:cs typeface="Calibri"/>
              </a:rPr>
              <a:t>User-Friendly</a:t>
            </a:r>
            <a:r>
              <a:rPr dirty="0" sz="1800" spc="-13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 b="1">
                <a:solidFill>
                  <a:srgbClr val="374151"/>
                </a:solidFill>
                <a:latin typeface="Calibri"/>
                <a:cs typeface="Calibri"/>
              </a:rPr>
              <a:t>Apps:</a:t>
            </a:r>
            <a:r>
              <a:rPr dirty="0" sz="1800" spc="-14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Create</a:t>
            </a:r>
            <a:r>
              <a:rPr dirty="0" sz="1800" spc="-3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user-friendly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applications</a:t>
            </a:r>
            <a:r>
              <a:rPr dirty="0" sz="1800" spc="-21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1800" spc="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both</a:t>
            </a:r>
            <a:r>
              <a:rPr dirty="0" sz="1800" spc="-8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smartphones</a:t>
            </a:r>
            <a:r>
              <a:rPr dirty="0" sz="1800" spc="-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1800" spc="-3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74151"/>
                </a:solidFill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99"/>
              </a:lnSpc>
              <a:spcBef>
                <a:spcPts val="919"/>
              </a:spcBef>
              <a:tabLst>
                <a:tab pos="355600" algn="l"/>
              </a:tabLst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Machine</a:t>
            </a:r>
            <a:r>
              <a:rPr dirty="0" sz="1800" spc="-35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4151"/>
                </a:solidFill>
                <a:latin typeface="Calibri"/>
                <a:cs typeface="Calibri"/>
              </a:rPr>
              <a:t>Learning:</a:t>
            </a:r>
            <a:r>
              <a:rPr dirty="0" sz="1800" spc="-50" b="1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dirty="0" sz="1800" spc="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dirty="0" sz="1800" spc="5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dirty="0" sz="1800" spc="-7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machine</a:t>
            </a:r>
            <a:r>
              <a:rPr dirty="0" sz="18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learning</a:t>
            </a:r>
            <a:r>
              <a:rPr dirty="0" sz="1800" spc="-12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algorithms</a:t>
            </a:r>
            <a:r>
              <a:rPr dirty="0" sz="1800" spc="-55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374151"/>
                </a:solidFill>
                <a:latin typeface="Calibri"/>
                <a:cs typeface="Calibri"/>
              </a:rPr>
              <a:t>predictive</a:t>
            </a:r>
            <a:r>
              <a:rPr dirty="0" sz="1800" spc="-10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analysis</a:t>
            </a:r>
            <a:r>
              <a:rPr dirty="0" sz="1800" spc="-204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2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dirty="0" sz="1800" spc="-3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dirty="0" sz="1800" spc="-9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374151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2023-09-30T12:37:30Z</dcterms:created>
  <dcterms:modified xsi:type="dcterms:W3CDTF">2023-09-30T12:37:30Z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LastSaved">
    <vt:filetime>2023-09-30T00:00:00Z</vt:filetime>
  </property>
</Properties>
</file>