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27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3741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602" y="634111"/>
            <a:ext cx="4006215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602" y="1117155"/>
            <a:ext cx="8362315" cy="3822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3741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5285" y="2177732"/>
            <a:ext cx="55499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solidFill>
                  <a:srgbClr val="404040"/>
                </a:solidFill>
                <a:latin typeface="Georgia"/>
                <a:cs typeface="Georgia"/>
              </a:rPr>
              <a:t>D</a:t>
            </a:r>
            <a:r>
              <a:rPr sz="1800" b="1" spc="-75" dirty="0">
                <a:solidFill>
                  <a:srgbClr val="404040"/>
                </a:solidFill>
                <a:latin typeface="Georgia"/>
                <a:cs typeface="Georgia"/>
              </a:rPr>
              <a:t>E</a:t>
            </a:r>
            <a:r>
              <a:rPr sz="1800" b="1" spc="-215" dirty="0">
                <a:solidFill>
                  <a:srgbClr val="404040"/>
                </a:solidFill>
                <a:latin typeface="Georgia"/>
                <a:cs typeface="Georgia"/>
              </a:rPr>
              <a:t>P</a:t>
            </a:r>
            <a:r>
              <a:rPr sz="1800" b="1" spc="-95" dirty="0">
                <a:solidFill>
                  <a:srgbClr val="404040"/>
                </a:solidFill>
                <a:latin typeface="Georgia"/>
                <a:cs typeface="Georgia"/>
              </a:rPr>
              <a:t>A</a:t>
            </a:r>
            <a:r>
              <a:rPr sz="1800" b="1" spc="-240" dirty="0">
                <a:solidFill>
                  <a:srgbClr val="404040"/>
                </a:solidFill>
                <a:latin typeface="Georgia"/>
                <a:cs typeface="Georgia"/>
              </a:rPr>
              <a:t>R</a:t>
            </a:r>
            <a:r>
              <a:rPr sz="1800" b="1" spc="-15" dirty="0">
                <a:solidFill>
                  <a:srgbClr val="404040"/>
                </a:solidFill>
                <a:latin typeface="Georgia"/>
                <a:cs typeface="Georgia"/>
              </a:rPr>
              <a:t>T</a:t>
            </a:r>
            <a:r>
              <a:rPr sz="1800" b="1" spc="15" dirty="0">
                <a:solidFill>
                  <a:srgbClr val="404040"/>
                </a:solidFill>
                <a:latin typeface="Georgia"/>
                <a:cs typeface="Georgia"/>
              </a:rPr>
              <a:t>M</a:t>
            </a:r>
            <a:r>
              <a:rPr sz="1800" b="1" spc="-105" dirty="0">
                <a:solidFill>
                  <a:srgbClr val="404040"/>
                </a:solidFill>
                <a:latin typeface="Georgia"/>
                <a:cs typeface="Georgia"/>
              </a:rPr>
              <a:t>E</a:t>
            </a:r>
            <a:r>
              <a:rPr sz="1800" b="1" spc="-165" dirty="0">
                <a:solidFill>
                  <a:srgbClr val="404040"/>
                </a:solidFill>
                <a:latin typeface="Georgia"/>
                <a:cs typeface="Georgia"/>
              </a:rPr>
              <a:t>N</a:t>
            </a:r>
            <a:r>
              <a:rPr sz="1800" b="1" spc="120" dirty="0">
                <a:solidFill>
                  <a:srgbClr val="404040"/>
                </a:solidFill>
                <a:latin typeface="Georgia"/>
                <a:cs typeface="Georgia"/>
              </a:rPr>
              <a:t>T</a:t>
            </a:r>
            <a:r>
              <a:rPr sz="1800" b="1" spc="-8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1800" b="1" spc="-130" dirty="0">
                <a:solidFill>
                  <a:srgbClr val="404040"/>
                </a:solidFill>
                <a:latin typeface="Georgia"/>
                <a:cs typeface="Georgia"/>
              </a:rPr>
              <a:t>O</a:t>
            </a:r>
            <a:r>
              <a:rPr sz="1800" b="1" spc="-105" dirty="0">
                <a:solidFill>
                  <a:srgbClr val="404040"/>
                </a:solidFill>
                <a:latin typeface="Georgia"/>
                <a:cs typeface="Georgia"/>
              </a:rPr>
              <a:t>F</a:t>
            </a:r>
            <a:r>
              <a:rPr sz="1800" b="1" spc="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1800" b="1" spc="-135" dirty="0">
                <a:solidFill>
                  <a:srgbClr val="404040"/>
                </a:solidFill>
                <a:latin typeface="Georgia"/>
                <a:cs typeface="Georgia"/>
              </a:rPr>
              <a:t>I</a:t>
            </a:r>
            <a:r>
              <a:rPr sz="1800" b="1" spc="-165" dirty="0">
                <a:solidFill>
                  <a:srgbClr val="404040"/>
                </a:solidFill>
                <a:latin typeface="Georgia"/>
                <a:cs typeface="Georgia"/>
              </a:rPr>
              <a:t>N</a:t>
            </a:r>
            <a:r>
              <a:rPr sz="1800" b="1" spc="-90" dirty="0">
                <a:solidFill>
                  <a:srgbClr val="404040"/>
                </a:solidFill>
                <a:latin typeface="Georgia"/>
                <a:cs typeface="Georgia"/>
              </a:rPr>
              <a:t>F</a:t>
            </a:r>
            <a:r>
              <a:rPr sz="1800" b="1" spc="-130" dirty="0">
                <a:solidFill>
                  <a:srgbClr val="404040"/>
                </a:solidFill>
                <a:latin typeface="Georgia"/>
                <a:cs typeface="Georgia"/>
              </a:rPr>
              <a:t>O</a:t>
            </a:r>
            <a:r>
              <a:rPr sz="1800" b="1" spc="-165" dirty="0">
                <a:solidFill>
                  <a:srgbClr val="404040"/>
                </a:solidFill>
                <a:latin typeface="Georgia"/>
                <a:cs typeface="Georgia"/>
              </a:rPr>
              <a:t>R</a:t>
            </a:r>
            <a:r>
              <a:rPr sz="1800" b="1" spc="-120" dirty="0">
                <a:solidFill>
                  <a:srgbClr val="404040"/>
                </a:solidFill>
                <a:latin typeface="Georgia"/>
                <a:cs typeface="Georgia"/>
              </a:rPr>
              <a:t>M</a:t>
            </a:r>
            <a:r>
              <a:rPr sz="1800" b="1" spc="-240" dirty="0">
                <a:solidFill>
                  <a:srgbClr val="404040"/>
                </a:solidFill>
                <a:latin typeface="Georgia"/>
                <a:cs typeface="Georgia"/>
              </a:rPr>
              <a:t>A</a:t>
            </a:r>
            <a:r>
              <a:rPr sz="1800" b="1" spc="5" dirty="0">
                <a:solidFill>
                  <a:srgbClr val="404040"/>
                </a:solidFill>
                <a:latin typeface="Georgia"/>
                <a:cs typeface="Georgia"/>
              </a:rPr>
              <a:t>T</a:t>
            </a:r>
            <a:r>
              <a:rPr sz="1800" b="1" spc="-20" dirty="0">
                <a:solidFill>
                  <a:srgbClr val="404040"/>
                </a:solidFill>
                <a:latin typeface="Georgia"/>
                <a:cs typeface="Georgia"/>
              </a:rPr>
              <a:t>I</a:t>
            </a:r>
            <a:r>
              <a:rPr sz="1800" b="1" spc="-130" dirty="0">
                <a:solidFill>
                  <a:srgbClr val="404040"/>
                </a:solidFill>
                <a:latin typeface="Georgia"/>
                <a:cs typeface="Georgia"/>
              </a:rPr>
              <a:t>O</a:t>
            </a:r>
            <a:r>
              <a:rPr sz="1800" b="1" spc="-145" dirty="0">
                <a:solidFill>
                  <a:srgbClr val="404040"/>
                </a:solidFill>
                <a:latin typeface="Georgia"/>
                <a:cs typeface="Georgia"/>
              </a:rPr>
              <a:t>N</a:t>
            </a:r>
            <a:r>
              <a:rPr sz="1800" b="1" spc="4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404040"/>
                </a:solidFill>
                <a:latin typeface="Georgia"/>
                <a:cs typeface="Georgia"/>
              </a:rPr>
              <a:t>T</a:t>
            </a:r>
            <a:r>
              <a:rPr sz="1800" b="1" spc="15" dirty="0">
                <a:solidFill>
                  <a:srgbClr val="404040"/>
                </a:solidFill>
                <a:latin typeface="Georgia"/>
                <a:cs typeface="Georgia"/>
              </a:rPr>
              <a:t>E</a:t>
            </a:r>
            <a:r>
              <a:rPr sz="1800" b="1" spc="-150" dirty="0">
                <a:solidFill>
                  <a:srgbClr val="404040"/>
                </a:solidFill>
                <a:latin typeface="Georgia"/>
                <a:cs typeface="Georgia"/>
              </a:rPr>
              <a:t>C</a:t>
            </a:r>
            <a:r>
              <a:rPr sz="1800" b="1" spc="-160" dirty="0">
                <a:solidFill>
                  <a:srgbClr val="404040"/>
                </a:solidFill>
                <a:latin typeface="Georgia"/>
                <a:cs typeface="Georgia"/>
              </a:rPr>
              <a:t>H</a:t>
            </a:r>
            <a:r>
              <a:rPr sz="1800" b="1" spc="-165" dirty="0">
                <a:solidFill>
                  <a:srgbClr val="404040"/>
                </a:solidFill>
                <a:latin typeface="Georgia"/>
                <a:cs typeface="Georgia"/>
              </a:rPr>
              <a:t>N</a:t>
            </a:r>
            <a:r>
              <a:rPr sz="1800" b="1" spc="-130" dirty="0">
                <a:solidFill>
                  <a:srgbClr val="404040"/>
                </a:solidFill>
                <a:latin typeface="Georgia"/>
                <a:cs typeface="Georgia"/>
              </a:rPr>
              <a:t>O</a:t>
            </a:r>
            <a:r>
              <a:rPr sz="1800" b="1" spc="-90" dirty="0">
                <a:solidFill>
                  <a:srgbClr val="404040"/>
                </a:solidFill>
                <a:latin typeface="Georgia"/>
                <a:cs typeface="Georgia"/>
              </a:rPr>
              <a:t>L</a:t>
            </a:r>
            <a:r>
              <a:rPr sz="1800" b="1" spc="-150" dirty="0">
                <a:solidFill>
                  <a:srgbClr val="404040"/>
                </a:solidFill>
                <a:latin typeface="Georgia"/>
                <a:cs typeface="Georgia"/>
              </a:rPr>
              <a:t>O</a:t>
            </a:r>
            <a:r>
              <a:rPr sz="1800" b="1" spc="45" dirty="0">
                <a:solidFill>
                  <a:srgbClr val="404040"/>
                </a:solidFill>
                <a:latin typeface="Georgia"/>
                <a:cs typeface="Georgia"/>
              </a:rPr>
              <a:t>G</a:t>
            </a:r>
            <a:r>
              <a:rPr sz="1800" b="1" spc="-25" dirty="0">
                <a:solidFill>
                  <a:srgbClr val="404040"/>
                </a:solidFill>
                <a:latin typeface="Georgia"/>
                <a:cs typeface="Georgia"/>
              </a:rPr>
              <a:t>Y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602" y="2577845"/>
            <a:ext cx="387985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-130" dirty="0">
                <a:solidFill>
                  <a:srgbClr val="404040"/>
                </a:solidFill>
                <a:latin typeface="Georgia"/>
                <a:cs typeface="Georgia"/>
              </a:rPr>
              <a:t>P</a:t>
            </a:r>
            <a:r>
              <a:rPr sz="2000" b="1" spc="-300" dirty="0">
                <a:solidFill>
                  <a:srgbClr val="404040"/>
                </a:solidFill>
                <a:latin typeface="Georgia"/>
                <a:cs typeface="Georgia"/>
              </a:rPr>
              <a:t>r</a:t>
            </a:r>
            <a:r>
              <a:rPr sz="2000" b="1" spc="-150" dirty="0">
                <a:solidFill>
                  <a:srgbClr val="404040"/>
                </a:solidFill>
                <a:latin typeface="Georgia"/>
                <a:cs typeface="Georgia"/>
              </a:rPr>
              <a:t>o</a:t>
            </a:r>
            <a:r>
              <a:rPr sz="2000" b="1" spc="-95" dirty="0">
                <a:solidFill>
                  <a:srgbClr val="404040"/>
                </a:solidFill>
                <a:latin typeface="Georgia"/>
                <a:cs typeface="Georgia"/>
              </a:rPr>
              <a:t>j</a:t>
            </a:r>
            <a:r>
              <a:rPr sz="2000" b="1" spc="-150" dirty="0">
                <a:solidFill>
                  <a:srgbClr val="404040"/>
                </a:solidFill>
                <a:latin typeface="Georgia"/>
                <a:cs typeface="Georgia"/>
              </a:rPr>
              <a:t>e</a:t>
            </a:r>
            <a:r>
              <a:rPr sz="2000" b="1" spc="-114" dirty="0">
                <a:solidFill>
                  <a:srgbClr val="404040"/>
                </a:solidFill>
                <a:latin typeface="Georgia"/>
                <a:cs typeface="Georgia"/>
              </a:rPr>
              <a:t>c</a:t>
            </a:r>
            <a:r>
              <a:rPr sz="2000" b="1" spc="-15" dirty="0">
                <a:solidFill>
                  <a:srgbClr val="404040"/>
                </a:solidFill>
                <a:latin typeface="Georgia"/>
                <a:cs typeface="Georgia"/>
              </a:rPr>
              <a:t>t </a:t>
            </a:r>
            <a:r>
              <a:rPr sz="2000" b="1" spc="-260" dirty="0">
                <a:solidFill>
                  <a:srgbClr val="404040"/>
                </a:solidFill>
                <a:latin typeface="Georgia"/>
                <a:cs typeface="Georgia"/>
              </a:rPr>
              <a:t>n</a:t>
            </a:r>
            <a:r>
              <a:rPr sz="2000" b="1" spc="-215" dirty="0">
                <a:solidFill>
                  <a:srgbClr val="404040"/>
                </a:solidFill>
                <a:latin typeface="Georgia"/>
                <a:cs typeface="Georgia"/>
              </a:rPr>
              <a:t>a</a:t>
            </a:r>
            <a:r>
              <a:rPr sz="2000" b="1" spc="-385" dirty="0">
                <a:solidFill>
                  <a:srgbClr val="404040"/>
                </a:solidFill>
                <a:latin typeface="Georgia"/>
                <a:cs typeface="Georgia"/>
              </a:rPr>
              <a:t>m</a:t>
            </a:r>
            <a:r>
              <a:rPr sz="2000" b="1" spc="-175" dirty="0">
                <a:solidFill>
                  <a:srgbClr val="404040"/>
                </a:solidFill>
                <a:latin typeface="Georgia"/>
                <a:cs typeface="Georgia"/>
              </a:rPr>
              <a:t>e</a:t>
            </a:r>
            <a:r>
              <a:rPr sz="2000" b="1" spc="-5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sz="1800" b="1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sz="18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Arial MT"/>
                <a:cs typeface="Arial MT"/>
              </a:rPr>
              <a:t>Q</a:t>
            </a:r>
            <a:r>
              <a:rPr sz="1800" spc="45" dirty="0">
                <a:solidFill>
                  <a:srgbClr val="404040"/>
                </a:solidFill>
                <a:latin typeface="Arial MT"/>
                <a:cs typeface="Arial MT"/>
              </a:rPr>
              <a:t>u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404040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y</a:t>
            </a:r>
            <a:r>
              <a:rPr sz="18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Arial MT"/>
                <a:cs typeface="Arial MT"/>
              </a:rPr>
              <a:t>M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404040"/>
                </a:solidFill>
                <a:latin typeface="Arial MT"/>
                <a:cs typeface="Arial MT"/>
              </a:rPr>
              <a:t>n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404040"/>
                </a:solidFill>
                <a:latin typeface="Arial MT"/>
                <a:cs typeface="Arial MT"/>
              </a:rPr>
              <a:t>n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602" y="2887027"/>
            <a:ext cx="3796665" cy="250952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  <a:tabLst>
                <a:tab pos="1584960" algn="l"/>
              </a:tabLst>
            </a:pPr>
            <a:r>
              <a:rPr sz="2000" b="1" spc="55" dirty="0">
                <a:solidFill>
                  <a:srgbClr val="404040"/>
                </a:solidFill>
                <a:latin typeface="Georgia"/>
                <a:cs typeface="Georgia"/>
              </a:rPr>
              <a:t>T</a:t>
            </a:r>
            <a:r>
              <a:rPr sz="2000" b="1" spc="-175" dirty="0">
                <a:solidFill>
                  <a:srgbClr val="404040"/>
                </a:solidFill>
                <a:latin typeface="Georgia"/>
                <a:cs typeface="Georgia"/>
              </a:rPr>
              <a:t>e</a:t>
            </a:r>
            <a:r>
              <a:rPr sz="2000" b="1" spc="-225" dirty="0">
                <a:solidFill>
                  <a:srgbClr val="404040"/>
                </a:solidFill>
                <a:latin typeface="Georgia"/>
                <a:cs typeface="Georgia"/>
              </a:rPr>
              <a:t>a</a:t>
            </a:r>
            <a:r>
              <a:rPr sz="2000" b="1" spc="-365" dirty="0">
                <a:solidFill>
                  <a:srgbClr val="404040"/>
                </a:solidFill>
                <a:latin typeface="Georgia"/>
                <a:cs typeface="Georgia"/>
              </a:rPr>
              <a:t>m</a:t>
            </a:r>
            <a:r>
              <a:rPr sz="2000" b="1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b="1" spc="-260" dirty="0">
                <a:solidFill>
                  <a:srgbClr val="404040"/>
                </a:solidFill>
                <a:latin typeface="Georgia"/>
                <a:cs typeface="Georgia"/>
              </a:rPr>
              <a:t>n</a:t>
            </a:r>
            <a:r>
              <a:rPr sz="2000" b="1" spc="-225" dirty="0">
                <a:solidFill>
                  <a:srgbClr val="404040"/>
                </a:solidFill>
                <a:latin typeface="Georgia"/>
                <a:cs typeface="Georgia"/>
              </a:rPr>
              <a:t>a</a:t>
            </a:r>
            <a:r>
              <a:rPr sz="2000" b="1" spc="-385" dirty="0">
                <a:solidFill>
                  <a:srgbClr val="404040"/>
                </a:solidFill>
                <a:latin typeface="Georgia"/>
                <a:cs typeface="Georgia"/>
              </a:rPr>
              <a:t>m</a:t>
            </a:r>
            <a:r>
              <a:rPr sz="2000" b="1" spc="-175" dirty="0">
                <a:solidFill>
                  <a:srgbClr val="404040"/>
                </a:solidFill>
                <a:latin typeface="Georgia"/>
                <a:cs typeface="Georgia"/>
              </a:rPr>
              <a:t>e</a:t>
            </a:r>
            <a:r>
              <a:rPr sz="2000" b="1" dirty="0">
                <a:solidFill>
                  <a:srgbClr val="404040"/>
                </a:solidFill>
                <a:latin typeface="Georgia"/>
                <a:cs typeface="Georgia"/>
              </a:rPr>
              <a:t>	</a:t>
            </a:r>
            <a:r>
              <a:rPr sz="2000" b="1" spc="-250" dirty="0">
                <a:solidFill>
                  <a:srgbClr val="404040"/>
                </a:solidFill>
                <a:latin typeface="Georgia"/>
                <a:cs typeface="Georgia"/>
              </a:rPr>
              <a:t>:</a:t>
            </a:r>
            <a:r>
              <a:rPr sz="2000" b="1" spc="-2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Pr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404040"/>
                </a:solidFill>
                <a:latin typeface="Arial MT"/>
                <a:cs typeface="Arial MT"/>
              </a:rPr>
              <a:t>j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_22478_</a:t>
            </a:r>
            <a:r>
              <a:rPr sz="1800" spc="-27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ea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m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_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000" b="1" spc="55" dirty="0">
                <a:solidFill>
                  <a:srgbClr val="404040"/>
                </a:solidFill>
                <a:latin typeface="Georgia"/>
                <a:cs typeface="Georgia"/>
              </a:rPr>
              <a:t>T</a:t>
            </a:r>
            <a:r>
              <a:rPr sz="2000" b="1" spc="-175" dirty="0">
                <a:solidFill>
                  <a:srgbClr val="404040"/>
                </a:solidFill>
                <a:latin typeface="Georgia"/>
                <a:cs typeface="Georgia"/>
              </a:rPr>
              <a:t>e</a:t>
            </a:r>
            <a:r>
              <a:rPr sz="2000" b="1" spc="-225" dirty="0">
                <a:solidFill>
                  <a:srgbClr val="404040"/>
                </a:solidFill>
                <a:latin typeface="Georgia"/>
                <a:cs typeface="Georgia"/>
              </a:rPr>
              <a:t>a</a:t>
            </a:r>
            <a:r>
              <a:rPr sz="2000" b="1" spc="-365" dirty="0">
                <a:solidFill>
                  <a:srgbClr val="404040"/>
                </a:solidFill>
                <a:latin typeface="Georgia"/>
                <a:cs typeface="Georgia"/>
              </a:rPr>
              <a:t>m</a:t>
            </a:r>
            <a:r>
              <a:rPr sz="2000" b="1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b="1" spc="-385" dirty="0">
                <a:solidFill>
                  <a:srgbClr val="404040"/>
                </a:solidFill>
                <a:latin typeface="Georgia"/>
                <a:cs typeface="Georgia"/>
              </a:rPr>
              <a:t>m</a:t>
            </a:r>
            <a:r>
              <a:rPr sz="2000" b="1" spc="-175" dirty="0">
                <a:solidFill>
                  <a:srgbClr val="404040"/>
                </a:solidFill>
                <a:latin typeface="Georgia"/>
                <a:cs typeface="Georgia"/>
              </a:rPr>
              <a:t>e</a:t>
            </a:r>
            <a:r>
              <a:rPr sz="2000" b="1" spc="-385" dirty="0">
                <a:solidFill>
                  <a:srgbClr val="404040"/>
                </a:solidFill>
                <a:latin typeface="Georgia"/>
                <a:cs typeface="Georgia"/>
              </a:rPr>
              <a:t>m</a:t>
            </a:r>
            <a:r>
              <a:rPr sz="2000" b="1" spc="-170" dirty="0">
                <a:solidFill>
                  <a:srgbClr val="404040"/>
                </a:solidFill>
                <a:latin typeface="Georgia"/>
                <a:cs typeface="Georgia"/>
              </a:rPr>
              <a:t>b</a:t>
            </a:r>
            <a:r>
              <a:rPr sz="2000" b="1" spc="-175" dirty="0">
                <a:solidFill>
                  <a:srgbClr val="404040"/>
                </a:solidFill>
                <a:latin typeface="Georgia"/>
                <a:cs typeface="Georgia"/>
              </a:rPr>
              <a:t>e</a:t>
            </a:r>
            <a:r>
              <a:rPr sz="2000" b="1" spc="-210" dirty="0">
                <a:solidFill>
                  <a:srgbClr val="404040"/>
                </a:solidFill>
                <a:latin typeface="Georgia"/>
                <a:cs typeface="Georgia"/>
              </a:rPr>
              <a:t>r</a:t>
            </a:r>
            <a:r>
              <a:rPr sz="2000" b="1" spc="-200" dirty="0">
                <a:solidFill>
                  <a:srgbClr val="404040"/>
                </a:solidFill>
                <a:latin typeface="Georgia"/>
                <a:cs typeface="Georgia"/>
              </a:rPr>
              <a:t>s</a:t>
            </a:r>
            <a:r>
              <a:rPr sz="2000" b="1" spc="-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000" b="1" spc="-250" dirty="0">
                <a:solidFill>
                  <a:srgbClr val="404040"/>
                </a:solidFill>
                <a:latin typeface="Georgia"/>
                <a:cs typeface="Georgia"/>
              </a:rPr>
              <a:t>:</a:t>
            </a:r>
            <a:endParaRPr sz="20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1030"/>
              </a:spcBef>
            </a:pP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Harini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M(113321205017)</a:t>
            </a:r>
            <a:endParaRPr sz="1800">
              <a:latin typeface="Arial MT"/>
              <a:cs typeface="Arial MT"/>
            </a:endParaRPr>
          </a:p>
          <a:p>
            <a:pPr marL="469900" marR="202565">
              <a:lnSpc>
                <a:spcPct val="146000"/>
              </a:lnSpc>
              <a:spcBef>
                <a:spcPts val="150"/>
              </a:spcBef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K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k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404040"/>
                </a:solidFill>
                <a:latin typeface="Arial MT"/>
                <a:cs typeface="Arial MT"/>
              </a:rPr>
              <a:t>l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Sr</a:t>
            </a:r>
            <a:r>
              <a:rPr sz="1800" spc="40" dirty="0">
                <a:solidFill>
                  <a:srgbClr val="404040"/>
                </a:solidFill>
                <a:latin typeface="Arial MT"/>
                <a:cs typeface="Arial MT"/>
              </a:rPr>
              <a:t>u</a:t>
            </a:r>
            <a:r>
              <a:rPr sz="1800" spc="20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1800" spc="45" dirty="0">
                <a:solidFill>
                  <a:srgbClr val="404040"/>
                </a:solidFill>
                <a:latin typeface="Arial MT"/>
                <a:cs typeface="Arial MT"/>
              </a:rPr>
              <a:t>h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sz="1800" spc="-1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P(</a:t>
            </a:r>
            <a:r>
              <a:rPr sz="1800" spc="-185" dirty="0">
                <a:solidFill>
                  <a:srgbClr val="404040"/>
                </a:solidFill>
                <a:latin typeface="Arial MT"/>
                <a:cs typeface="Arial MT"/>
              </a:rPr>
              <a:t>1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13321205025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) 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Pooja</a:t>
            </a:r>
            <a:r>
              <a:rPr sz="1800" spc="4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V(113321205035) 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404040"/>
                </a:solidFill>
                <a:latin typeface="Arial MT"/>
                <a:cs typeface="Arial MT"/>
              </a:rPr>
              <a:t>ndh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ra</a:t>
            </a:r>
            <a:r>
              <a:rPr sz="1800" spc="-1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800" spc="-1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(</a:t>
            </a:r>
            <a:r>
              <a:rPr sz="1800" spc="-180" dirty="0">
                <a:solidFill>
                  <a:srgbClr val="404040"/>
                </a:solidFill>
                <a:latin typeface="Arial MT"/>
                <a:cs typeface="Arial MT"/>
              </a:rPr>
              <a:t>1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13321205018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425" y="238125"/>
            <a:ext cx="9248775" cy="13239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FB7C-948A-D315-3F9A-B017598A3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75404-476F-38DA-5AF7-A4CC6F169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4" descr="Air quality monitoring | ENVEA">
            <a:extLst>
              <a:ext uri="{FF2B5EF4-FFF2-40B4-BE49-F238E27FC236}">
                <a16:creationId xmlns:a16="http://schemas.microsoft.com/office/drawing/2014/main" id="{AFF89044-5CDA-E943-05D7-C6EE33C06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246856"/>
            <a:ext cx="10424795" cy="614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95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al-Time Air Quality Monitoring System Based on IoT">
            <a:extLst>
              <a:ext uri="{FF2B5EF4-FFF2-40B4-BE49-F238E27FC236}">
                <a16:creationId xmlns:a16="http://schemas.microsoft.com/office/drawing/2014/main" id="{F99D11B0-ED0C-CE54-6D5E-E175CC4360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11278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35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9479" y="2976181"/>
            <a:ext cx="4391025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600" spc="5" dirty="0"/>
              <a:t>THANK</a:t>
            </a:r>
            <a:r>
              <a:rPr sz="6600" spc="-265" dirty="0"/>
              <a:t> </a:t>
            </a:r>
            <a:r>
              <a:rPr sz="6600" spc="-15" dirty="0"/>
              <a:t>YOU</a:t>
            </a:r>
            <a:endParaRPr sz="6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45212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PROBLEM</a:t>
            </a:r>
            <a:r>
              <a:rPr spc="-25" dirty="0"/>
              <a:t> </a:t>
            </a:r>
            <a:r>
              <a:rPr spc="-10" dirty="0"/>
              <a:t>DEFINITION: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4355" y="1577403"/>
            <a:ext cx="8272780" cy="193103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5080" indent="-343535">
              <a:lnSpc>
                <a:spcPct val="100899"/>
              </a:lnSpc>
              <a:spcBef>
                <a:spcPts val="80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AIR</a:t>
            </a:r>
            <a:r>
              <a:rPr sz="18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POLLUTION</a:t>
            </a:r>
            <a:r>
              <a:rPr sz="18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5" dirty="0">
                <a:solidFill>
                  <a:srgbClr val="404040"/>
                </a:solidFill>
                <a:latin typeface="Trebuchet MS"/>
                <a:cs typeface="Trebuchet MS"/>
              </a:rPr>
              <a:t>CONCERNS:</a:t>
            </a:r>
            <a:r>
              <a:rPr sz="1800" b="1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Rising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levels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air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pollution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urban</a:t>
            </a:r>
            <a:r>
              <a:rPr sz="18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areas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pose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significant</a:t>
            </a:r>
            <a:r>
              <a:rPr sz="1800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health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environmental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risk</a:t>
            </a:r>
            <a:endParaRPr sz="1800">
              <a:latin typeface="Trebuchet MS"/>
              <a:cs typeface="Trebuchet MS"/>
            </a:endParaRPr>
          </a:p>
          <a:p>
            <a:pPr marL="355600" marR="440055" indent="-343535">
              <a:lnSpc>
                <a:spcPct val="100800"/>
              </a:lnSpc>
              <a:spcBef>
                <a:spcPts val="975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LACK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 OF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10" dirty="0">
                <a:solidFill>
                  <a:srgbClr val="404040"/>
                </a:solidFill>
                <a:latin typeface="Trebuchet MS"/>
                <a:cs typeface="Trebuchet MS"/>
              </a:rPr>
              <a:t>REAL</a:t>
            </a:r>
            <a:r>
              <a:rPr sz="1800" b="1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10" dirty="0">
                <a:solidFill>
                  <a:srgbClr val="404040"/>
                </a:solidFill>
                <a:latin typeface="Trebuchet MS"/>
                <a:cs typeface="Trebuchet MS"/>
              </a:rPr>
              <a:t>TIME</a:t>
            </a:r>
            <a:r>
              <a:rPr sz="1800" b="1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80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b="1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18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Existing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air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quality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monitoring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systems</a:t>
            </a:r>
            <a:r>
              <a:rPr sz="1800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often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provide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delays,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hindering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timely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responses.</a:t>
            </a:r>
            <a:endParaRPr sz="1800">
              <a:latin typeface="Trebuchet MS"/>
              <a:cs typeface="Trebuchet MS"/>
            </a:endParaRPr>
          </a:p>
          <a:p>
            <a:pPr marL="355600" marR="346075" indent="-343535">
              <a:lnSpc>
                <a:spcPct val="100800"/>
              </a:lnSpc>
              <a:spcBef>
                <a:spcPts val="980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b="1" spc="10" dirty="0">
                <a:solidFill>
                  <a:srgbClr val="404040"/>
                </a:solidFill>
                <a:latin typeface="Trebuchet MS"/>
                <a:cs typeface="Trebuchet MS"/>
              </a:rPr>
              <a:t>LIMITED</a:t>
            </a:r>
            <a:r>
              <a:rPr sz="1800" b="1" spc="-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ACCESSIBILITY:</a:t>
            </a:r>
            <a:r>
              <a:rPr sz="1800" b="1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Access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air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quality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restricted,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making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it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challenging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public</a:t>
            </a:r>
            <a:r>
              <a:rPr sz="18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make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informed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decisions.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262509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OBJECTIVES: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1597723"/>
            <a:ext cx="8335645" cy="19310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Real-Time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Monitoring: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Provide</a:t>
            </a:r>
            <a:r>
              <a:rPr sz="18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up-to-the-minute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air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quality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data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the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public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relevant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authorities.</a:t>
            </a:r>
            <a:endParaRPr sz="1800">
              <a:latin typeface="Trebuchet MS"/>
              <a:cs typeface="Trebuchet MS"/>
            </a:endParaRPr>
          </a:p>
          <a:p>
            <a:pPr marL="355600" marR="233679" indent="-343535">
              <a:lnSpc>
                <a:spcPct val="100800"/>
              </a:lnSpc>
              <a:spcBef>
                <a:spcPts val="975"/>
              </a:spcBef>
              <a:tabLst>
                <a:tab pos="355600" algn="l"/>
              </a:tabLst>
            </a:pPr>
            <a:r>
              <a:rPr sz="1400" spc="-12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spc="-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Analysis: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Enable</a:t>
            </a:r>
            <a:r>
              <a:rPr sz="18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data-driven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decision-making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pollution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control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health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alerts.</a:t>
            </a:r>
            <a:endParaRPr sz="1800">
              <a:latin typeface="Trebuchet MS"/>
              <a:cs typeface="Trebuchet MS"/>
            </a:endParaRPr>
          </a:p>
          <a:p>
            <a:pPr marL="355600" marR="693420" indent="-343535">
              <a:lnSpc>
                <a:spcPct val="100800"/>
              </a:lnSpc>
              <a:spcBef>
                <a:spcPts val="980"/>
              </a:spcBef>
              <a:tabLst>
                <a:tab pos="355600" algn="l"/>
              </a:tabLst>
            </a:pPr>
            <a:r>
              <a:rPr sz="1400" spc="-12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Cost-Efficiency:</a:t>
            </a:r>
            <a:r>
              <a:rPr sz="1800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Reduce</a:t>
            </a:r>
            <a:r>
              <a:rPr sz="18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cost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air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quality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monitoring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compared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traditional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methods.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PROPOSED</a:t>
            </a:r>
            <a:r>
              <a:rPr spc="-40" dirty="0"/>
              <a:t> </a:t>
            </a:r>
            <a:r>
              <a:rPr spc="-5" dirty="0"/>
              <a:t>SYSTEM: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70"/>
              </a:spcBef>
            </a:pPr>
            <a:r>
              <a:rPr sz="1400" b="0" spc="-114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400" b="0" spc="265" dirty="0">
                <a:solidFill>
                  <a:srgbClr val="5FCAEE"/>
                </a:solidFill>
                <a:latin typeface="Lucida Sans Unicode"/>
                <a:cs typeface="Lucida Sans Unicode"/>
              </a:rPr>
              <a:t>  </a:t>
            </a:r>
            <a:r>
              <a:rPr spc="-10" dirty="0"/>
              <a:t>IoT</a:t>
            </a:r>
            <a:r>
              <a:rPr spc="-35" dirty="0"/>
              <a:t> </a:t>
            </a:r>
            <a:r>
              <a:rPr dirty="0"/>
              <a:t>Sensors</a:t>
            </a:r>
            <a:r>
              <a:rPr spc="-8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5" dirty="0"/>
              <a:t>Devices:</a:t>
            </a:r>
            <a:endParaRPr sz="1400">
              <a:latin typeface="Lucida Sans Unicode"/>
              <a:cs typeface="Lucida Sans Unicode"/>
            </a:endParaRPr>
          </a:p>
          <a:p>
            <a:pPr marL="355600" marR="664845" indent="-343535" algn="just">
              <a:lnSpc>
                <a:spcPct val="99100"/>
              </a:lnSpc>
              <a:spcBef>
                <a:spcPts val="1090"/>
              </a:spcBef>
              <a:buClr>
                <a:srgbClr val="5FCAEE"/>
              </a:buClr>
              <a:buSzPct val="77777"/>
              <a:buFont typeface="Arial MT"/>
              <a:buChar char="•"/>
              <a:tabLst>
                <a:tab pos="356235" algn="l"/>
              </a:tabLst>
            </a:pPr>
            <a:r>
              <a:rPr b="0" spc="15" dirty="0">
                <a:latin typeface="Calibri"/>
                <a:cs typeface="Calibri"/>
              </a:rPr>
              <a:t>Deploy</a:t>
            </a:r>
            <a:r>
              <a:rPr b="0" spc="-9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network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of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IoT</a:t>
            </a:r>
            <a:r>
              <a:rPr b="0" spc="-10" dirty="0">
                <a:latin typeface="Calibri"/>
                <a:cs typeface="Calibri"/>
              </a:rPr>
              <a:t> sensors</a:t>
            </a:r>
            <a:r>
              <a:rPr b="0" spc="20" dirty="0">
                <a:latin typeface="Calibri"/>
                <a:cs typeface="Calibri"/>
              </a:rPr>
              <a:t> </a:t>
            </a:r>
            <a:r>
              <a:rPr b="0" spc="15" dirty="0">
                <a:latin typeface="Calibri"/>
                <a:cs typeface="Calibri"/>
              </a:rPr>
              <a:t>and</a:t>
            </a:r>
            <a:r>
              <a:rPr b="0" spc="-80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devices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throughout</a:t>
            </a:r>
            <a:r>
              <a:rPr b="0" spc="-110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the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water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distribution </a:t>
            </a:r>
            <a:r>
              <a:rPr b="0" spc="-39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network,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spc="20" dirty="0">
                <a:latin typeface="Calibri"/>
                <a:cs typeface="Calibri"/>
              </a:rPr>
              <a:t>including</a:t>
            </a:r>
            <a:r>
              <a:rPr b="0" spc="-20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water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treatment</a:t>
            </a:r>
            <a:r>
              <a:rPr b="0" spc="-1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plants,</a:t>
            </a:r>
            <a:r>
              <a:rPr b="0" spc="-10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reservoirs,</a:t>
            </a:r>
            <a:r>
              <a:rPr b="0" spc="45" dirty="0">
                <a:latin typeface="Calibri"/>
                <a:cs typeface="Calibri"/>
              </a:rPr>
              <a:t> </a:t>
            </a:r>
            <a:r>
              <a:rPr b="0" spc="15" dirty="0">
                <a:latin typeface="Calibri"/>
                <a:cs typeface="Calibri"/>
              </a:rPr>
              <a:t>pipelines,</a:t>
            </a:r>
            <a:r>
              <a:rPr b="0" spc="-180" dirty="0">
                <a:latin typeface="Calibri"/>
                <a:cs typeface="Calibri"/>
              </a:rPr>
              <a:t> </a:t>
            </a:r>
            <a:r>
              <a:rPr b="0" spc="15" dirty="0">
                <a:latin typeface="Calibri"/>
                <a:cs typeface="Calibri"/>
              </a:rPr>
              <a:t>and</a:t>
            </a:r>
            <a:r>
              <a:rPr b="0" spc="-8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consumer </a:t>
            </a:r>
            <a:r>
              <a:rPr b="0" spc="-39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premises.</a:t>
            </a:r>
          </a:p>
          <a:p>
            <a:pPr marL="355600" marR="5080" indent="-343535" algn="just">
              <a:lnSpc>
                <a:spcPct val="100800"/>
              </a:lnSpc>
              <a:spcBef>
                <a:spcPts val="975"/>
              </a:spcBef>
              <a:buClr>
                <a:srgbClr val="5FCAEE"/>
              </a:buClr>
              <a:buSzPct val="77777"/>
              <a:buFont typeface="Arial MT"/>
              <a:buChar char="•"/>
              <a:tabLst>
                <a:tab pos="356235" algn="l"/>
              </a:tabLst>
            </a:pPr>
            <a:r>
              <a:rPr b="0" dirty="0">
                <a:latin typeface="Calibri"/>
                <a:cs typeface="Calibri"/>
              </a:rPr>
              <a:t>These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sensors</a:t>
            </a:r>
            <a:r>
              <a:rPr b="0" spc="25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will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continuously</a:t>
            </a:r>
            <a:r>
              <a:rPr b="0" spc="-17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monitor</a:t>
            </a:r>
            <a:r>
              <a:rPr b="0" spc="-1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parameters</a:t>
            </a:r>
            <a:r>
              <a:rPr b="0" spc="-13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such</a:t>
            </a:r>
            <a:r>
              <a:rPr b="0" dirty="0">
                <a:latin typeface="Calibri"/>
                <a:cs typeface="Calibri"/>
              </a:rPr>
              <a:t> </a:t>
            </a:r>
            <a:r>
              <a:rPr b="0" spc="15" dirty="0">
                <a:latin typeface="Calibri"/>
                <a:cs typeface="Calibri"/>
              </a:rPr>
              <a:t>as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water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flow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rate,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pressure, </a:t>
            </a:r>
            <a:r>
              <a:rPr b="0" spc="-39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te</a:t>
            </a:r>
            <a:r>
              <a:rPr b="0" spc="-20" dirty="0">
                <a:latin typeface="Calibri"/>
                <a:cs typeface="Calibri"/>
              </a:rPr>
              <a:t>m</a:t>
            </a:r>
            <a:r>
              <a:rPr b="0" spc="25" dirty="0">
                <a:latin typeface="Calibri"/>
                <a:cs typeface="Calibri"/>
              </a:rPr>
              <a:t>p</a:t>
            </a:r>
            <a:r>
              <a:rPr b="0" dirty="0">
                <a:latin typeface="Calibri"/>
                <a:cs typeface="Calibri"/>
              </a:rPr>
              <a:t>e</a:t>
            </a:r>
            <a:r>
              <a:rPr b="0" spc="-30" dirty="0">
                <a:latin typeface="Calibri"/>
                <a:cs typeface="Calibri"/>
              </a:rPr>
              <a:t>r</a:t>
            </a:r>
            <a:r>
              <a:rPr b="0" spc="30" dirty="0">
                <a:latin typeface="Calibri"/>
                <a:cs typeface="Calibri"/>
              </a:rPr>
              <a:t>a</a:t>
            </a:r>
            <a:r>
              <a:rPr b="0" dirty="0">
                <a:latin typeface="Calibri"/>
                <a:cs typeface="Calibri"/>
              </a:rPr>
              <a:t>t</a:t>
            </a:r>
            <a:r>
              <a:rPr b="0" spc="20" dirty="0">
                <a:latin typeface="Calibri"/>
                <a:cs typeface="Calibri"/>
              </a:rPr>
              <a:t>u</a:t>
            </a:r>
            <a:r>
              <a:rPr b="0" spc="-30" dirty="0">
                <a:latin typeface="Calibri"/>
                <a:cs typeface="Calibri"/>
              </a:rPr>
              <a:t>r</a:t>
            </a:r>
            <a:r>
              <a:rPr b="0" dirty="0">
                <a:latin typeface="Calibri"/>
                <a:cs typeface="Calibri"/>
              </a:rPr>
              <a:t>e,</a:t>
            </a:r>
            <a:r>
              <a:rPr b="0" spc="-105" dirty="0">
                <a:latin typeface="Calibri"/>
                <a:cs typeface="Calibri"/>
              </a:rPr>
              <a:t> </a:t>
            </a:r>
            <a:r>
              <a:rPr b="0" spc="25" dirty="0">
                <a:latin typeface="Calibri"/>
                <a:cs typeface="Calibri"/>
              </a:rPr>
              <a:t>p</a:t>
            </a:r>
            <a:r>
              <a:rPr b="0" dirty="0">
                <a:latin typeface="Calibri"/>
                <a:cs typeface="Calibri"/>
              </a:rPr>
              <a:t>H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spc="35" dirty="0">
                <a:latin typeface="Calibri"/>
                <a:cs typeface="Calibri"/>
              </a:rPr>
              <a:t>l</a:t>
            </a:r>
            <a:r>
              <a:rPr b="0" dirty="0">
                <a:latin typeface="Calibri"/>
                <a:cs typeface="Calibri"/>
              </a:rPr>
              <a:t>e</a:t>
            </a:r>
            <a:r>
              <a:rPr b="0" spc="10" dirty="0">
                <a:latin typeface="Calibri"/>
                <a:cs typeface="Calibri"/>
              </a:rPr>
              <a:t>v</a:t>
            </a:r>
            <a:r>
              <a:rPr b="0" dirty="0">
                <a:latin typeface="Calibri"/>
                <a:cs typeface="Calibri"/>
              </a:rPr>
              <a:t>e</a:t>
            </a:r>
            <a:r>
              <a:rPr b="0" spc="35" dirty="0">
                <a:latin typeface="Calibri"/>
                <a:cs typeface="Calibri"/>
              </a:rPr>
              <a:t>l</a:t>
            </a:r>
            <a:r>
              <a:rPr b="0" spc="-35" dirty="0">
                <a:latin typeface="Calibri"/>
                <a:cs typeface="Calibri"/>
              </a:rPr>
              <a:t>s</a:t>
            </a:r>
            <a:r>
              <a:rPr b="0" dirty="0">
                <a:latin typeface="Calibri"/>
                <a:cs typeface="Calibri"/>
              </a:rPr>
              <a:t>,</a:t>
            </a:r>
            <a:r>
              <a:rPr b="0" spc="-1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</a:t>
            </a:r>
            <a:r>
              <a:rPr b="0" spc="20" dirty="0">
                <a:latin typeface="Calibri"/>
                <a:cs typeface="Calibri"/>
              </a:rPr>
              <a:t>u</a:t>
            </a:r>
            <a:r>
              <a:rPr b="0" spc="-30" dirty="0">
                <a:latin typeface="Calibri"/>
                <a:cs typeface="Calibri"/>
              </a:rPr>
              <a:t>r</a:t>
            </a:r>
            <a:r>
              <a:rPr b="0" spc="25" dirty="0">
                <a:latin typeface="Calibri"/>
                <a:cs typeface="Calibri"/>
              </a:rPr>
              <a:t>b</a:t>
            </a:r>
            <a:r>
              <a:rPr b="0" spc="35" dirty="0">
                <a:latin typeface="Calibri"/>
                <a:cs typeface="Calibri"/>
              </a:rPr>
              <a:t>i</a:t>
            </a:r>
            <a:r>
              <a:rPr b="0" spc="25" dirty="0">
                <a:latin typeface="Calibri"/>
                <a:cs typeface="Calibri"/>
              </a:rPr>
              <a:t>d</a:t>
            </a:r>
            <a:r>
              <a:rPr b="0" spc="35" dirty="0">
                <a:latin typeface="Calibri"/>
                <a:cs typeface="Calibri"/>
              </a:rPr>
              <a:t>i</a:t>
            </a:r>
            <a:r>
              <a:rPr b="0" dirty="0">
                <a:latin typeface="Calibri"/>
                <a:cs typeface="Calibri"/>
              </a:rPr>
              <a:t>t</a:t>
            </a:r>
            <a:r>
              <a:rPr b="0" spc="-150" dirty="0">
                <a:latin typeface="Calibri"/>
                <a:cs typeface="Calibri"/>
              </a:rPr>
              <a:t>y</a:t>
            </a:r>
            <a:r>
              <a:rPr b="0" dirty="0">
                <a:latin typeface="Calibri"/>
                <a:cs typeface="Calibri"/>
              </a:rPr>
              <a:t>,</a:t>
            </a:r>
            <a:r>
              <a:rPr b="0" spc="-110" dirty="0">
                <a:latin typeface="Calibri"/>
                <a:cs typeface="Calibri"/>
              </a:rPr>
              <a:t> </a:t>
            </a:r>
            <a:r>
              <a:rPr b="0" spc="30" dirty="0">
                <a:latin typeface="Calibri"/>
                <a:cs typeface="Calibri"/>
              </a:rPr>
              <a:t>a</a:t>
            </a:r>
            <a:r>
              <a:rPr b="0" spc="25" dirty="0">
                <a:latin typeface="Calibri"/>
                <a:cs typeface="Calibri"/>
              </a:rPr>
              <a:t>n</a:t>
            </a:r>
            <a:r>
              <a:rPr b="0" dirty="0">
                <a:latin typeface="Calibri"/>
                <a:cs typeface="Calibri"/>
              </a:rPr>
              <a:t>d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c</a:t>
            </a:r>
            <a:r>
              <a:rPr b="0" spc="20" dirty="0">
                <a:latin typeface="Calibri"/>
                <a:cs typeface="Calibri"/>
              </a:rPr>
              <a:t>o</a:t>
            </a:r>
            <a:r>
              <a:rPr b="0" spc="25" dirty="0">
                <a:latin typeface="Calibri"/>
                <a:cs typeface="Calibri"/>
              </a:rPr>
              <a:t>n</a:t>
            </a:r>
            <a:r>
              <a:rPr b="0" dirty="0">
                <a:latin typeface="Calibri"/>
                <a:cs typeface="Calibri"/>
              </a:rPr>
              <a:t>t</a:t>
            </a:r>
            <a:r>
              <a:rPr b="0" spc="30" dirty="0">
                <a:latin typeface="Calibri"/>
                <a:cs typeface="Calibri"/>
              </a:rPr>
              <a:t>a</a:t>
            </a:r>
            <a:r>
              <a:rPr b="0" spc="-15" dirty="0">
                <a:latin typeface="Calibri"/>
                <a:cs typeface="Calibri"/>
              </a:rPr>
              <a:t>m</a:t>
            </a:r>
            <a:r>
              <a:rPr b="0" spc="35" dirty="0">
                <a:latin typeface="Calibri"/>
                <a:cs typeface="Calibri"/>
              </a:rPr>
              <a:t>i</a:t>
            </a:r>
            <a:r>
              <a:rPr b="0" spc="25" dirty="0">
                <a:latin typeface="Calibri"/>
                <a:cs typeface="Calibri"/>
              </a:rPr>
              <a:t>n</a:t>
            </a:r>
            <a:r>
              <a:rPr b="0" spc="30" dirty="0">
                <a:latin typeface="Calibri"/>
                <a:cs typeface="Calibri"/>
              </a:rPr>
              <a:t>a</a:t>
            </a:r>
            <a:r>
              <a:rPr b="0" spc="-50" dirty="0">
                <a:latin typeface="Calibri"/>
                <a:cs typeface="Calibri"/>
              </a:rPr>
              <a:t>n</a:t>
            </a:r>
            <a:r>
              <a:rPr b="0" dirty="0">
                <a:latin typeface="Calibri"/>
                <a:cs typeface="Calibri"/>
              </a:rPr>
              <a:t>t</a:t>
            </a:r>
            <a:r>
              <a:rPr b="0" spc="-35" dirty="0">
                <a:latin typeface="Calibri"/>
                <a:cs typeface="Calibri"/>
              </a:rPr>
              <a:t>s</a:t>
            </a:r>
            <a:r>
              <a:rPr b="0" dirty="0">
                <a:latin typeface="Calibri"/>
                <a:cs typeface="Calibri"/>
              </a:rPr>
              <a:t>.</a:t>
            </a:r>
          </a:p>
          <a:p>
            <a:pPr marL="12700" algn="just">
              <a:lnSpc>
                <a:spcPct val="100000"/>
              </a:lnSpc>
              <a:spcBef>
                <a:spcPts val="994"/>
              </a:spcBef>
            </a:pPr>
            <a:r>
              <a:rPr sz="1400" b="0" spc="-114" dirty="0">
                <a:solidFill>
                  <a:srgbClr val="5FCAEE"/>
                </a:solidFill>
                <a:latin typeface="Lucida Sans Unicode"/>
                <a:cs typeface="Lucida Sans Unicode"/>
              </a:rPr>
              <a:t>▶  </a:t>
            </a:r>
            <a:r>
              <a:rPr sz="1400" b="0" spc="114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pc="30" dirty="0"/>
              <a:t>R</a:t>
            </a:r>
            <a:r>
              <a:rPr spc="-10" dirty="0"/>
              <a:t>e</a:t>
            </a:r>
            <a:r>
              <a:rPr spc="5" dirty="0"/>
              <a:t>a</a:t>
            </a:r>
            <a:r>
              <a:rPr spc="10" dirty="0"/>
              <a:t>l</a:t>
            </a:r>
            <a:r>
              <a:rPr spc="-30" dirty="0"/>
              <a:t>-</a:t>
            </a:r>
            <a:r>
              <a:rPr spc="-25" dirty="0"/>
              <a:t>t</a:t>
            </a:r>
            <a:r>
              <a:rPr spc="5" dirty="0"/>
              <a:t>i</a:t>
            </a:r>
            <a:r>
              <a:rPr spc="35" dirty="0"/>
              <a:t>m</a:t>
            </a:r>
            <a:r>
              <a:rPr dirty="0"/>
              <a:t>e</a:t>
            </a:r>
            <a:r>
              <a:rPr spc="-120" dirty="0"/>
              <a:t> </a:t>
            </a:r>
            <a:r>
              <a:rPr spc="-10" dirty="0"/>
              <a:t>D</a:t>
            </a:r>
            <a:r>
              <a:rPr spc="5" dirty="0"/>
              <a:t>a</a:t>
            </a:r>
            <a:r>
              <a:rPr spc="-25" dirty="0"/>
              <a:t>t</a:t>
            </a:r>
            <a:r>
              <a:rPr dirty="0"/>
              <a:t>a</a:t>
            </a:r>
            <a:r>
              <a:rPr spc="45" dirty="0"/>
              <a:t> </a:t>
            </a:r>
            <a:r>
              <a:rPr spc="20" dirty="0"/>
              <a:t>C</a:t>
            </a:r>
            <a:r>
              <a:rPr spc="5" dirty="0"/>
              <a:t>oll</a:t>
            </a:r>
            <a:r>
              <a:rPr spc="-10" dirty="0"/>
              <a:t>e</a:t>
            </a:r>
            <a:r>
              <a:rPr spc="-5" dirty="0"/>
              <a:t>c</a:t>
            </a:r>
            <a:r>
              <a:rPr spc="-30" dirty="0"/>
              <a:t>t</a:t>
            </a:r>
            <a:r>
              <a:rPr spc="5" dirty="0"/>
              <a:t>ion</a:t>
            </a:r>
            <a:r>
              <a:rPr dirty="0"/>
              <a:t>:</a:t>
            </a:r>
            <a:endParaRPr sz="1400">
              <a:latin typeface="Lucida Sans Unicode"/>
              <a:cs typeface="Lucida Sans Unicode"/>
            </a:endParaRPr>
          </a:p>
          <a:p>
            <a:pPr marL="355600" marR="133350" indent="-343535">
              <a:lnSpc>
                <a:spcPct val="100800"/>
              </a:lnSpc>
              <a:spcBef>
                <a:spcPts val="980"/>
              </a:spcBef>
              <a:buClr>
                <a:srgbClr val="5FCAEE"/>
              </a:buClr>
              <a:buSzPct val="77777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b="0" spc="10" dirty="0">
                <a:latin typeface="Calibri"/>
                <a:cs typeface="Calibri"/>
              </a:rPr>
              <a:t>Collect</a:t>
            </a:r>
            <a:r>
              <a:rPr b="0" spc="-10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real-time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data</a:t>
            </a:r>
            <a:r>
              <a:rPr b="0" spc="-14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from</a:t>
            </a:r>
            <a:r>
              <a:rPr b="0" spc="40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the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sensors</a:t>
            </a:r>
            <a:r>
              <a:rPr b="0" spc="25" dirty="0">
                <a:latin typeface="Calibri"/>
                <a:cs typeface="Calibri"/>
              </a:rPr>
              <a:t> </a:t>
            </a:r>
            <a:r>
              <a:rPr b="0" spc="15" dirty="0">
                <a:latin typeface="Calibri"/>
                <a:cs typeface="Calibri"/>
              </a:rPr>
              <a:t>and</a:t>
            </a:r>
            <a:r>
              <a:rPr b="0" spc="-7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devices,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spc="15" dirty="0">
                <a:latin typeface="Calibri"/>
                <a:cs typeface="Calibri"/>
              </a:rPr>
              <a:t>providing</a:t>
            </a:r>
            <a:r>
              <a:rPr b="0" spc="-19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</a:t>
            </a:r>
            <a:r>
              <a:rPr b="0" spc="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comprehensive</a:t>
            </a:r>
            <a:r>
              <a:rPr b="0" spc="-95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view </a:t>
            </a:r>
            <a:r>
              <a:rPr b="0" spc="-39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of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the</a:t>
            </a:r>
            <a:r>
              <a:rPr b="0" spc="45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entire</a:t>
            </a:r>
            <a:r>
              <a:rPr b="0" spc="-10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water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system's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status.</a:t>
            </a:r>
          </a:p>
          <a:p>
            <a:pPr marL="355600" marR="554355" indent="-343535">
              <a:lnSpc>
                <a:spcPct val="100800"/>
              </a:lnSpc>
              <a:spcBef>
                <a:spcPts val="975"/>
              </a:spcBef>
              <a:buClr>
                <a:srgbClr val="5FCAEE"/>
              </a:buClr>
              <a:buSzPct val="77777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b="0" spc="-25" dirty="0">
                <a:latin typeface="Calibri"/>
                <a:cs typeface="Calibri"/>
              </a:rPr>
              <a:t>Use</a:t>
            </a:r>
            <a:r>
              <a:rPr b="0" spc="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wireless</a:t>
            </a:r>
            <a:r>
              <a:rPr b="0" spc="10" dirty="0">
                <a:latin typeface="Calibri"/>
                <a:cs typeface="Calibri"/>
              </a:rPr>
              <a:t> communication</a:t>
            </a:r>
            <a:r>
              <a:rPr b="0" spc="-7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protocols</a:t>
            </a:r>
            <a:r>
              <a:rPr b="0" spc="-21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(e.g.,</a:t>
            </a:r>
            <a:r>
              <a:rPr b="0" spc="8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LoRaWAN,</a:t>
            </a:r>
            <a:r>
              <a:rPr b="0" spc="-105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NB-IoT)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to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transmit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15" dirty="0">
                <a:latin typeface="Calibri"/>
                <a:cs typeface="Calibri"/>
              </a:rPr>
              <a:t>data </a:t>
            </a:r>
            <a:r>
              <a:rPr b="0" spc="-39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securely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15" dirty="0">
                <a:latin typeface="Calibri"/>
                <a:cs typeface="Calibri"/>
              </a:rPr>
              <a:t>and</a:t>
            </a:r>
            <a:r>
              <a:rPr b="0" spc="-8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efficiently.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412115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IoT</a:t>
            </a:r>
            <a:r>
              <a:rPr spc="-65" dirty="0"/>
              <a:t> </a:t>
            </a:r>
            <a:r>
              <a:rPr dirty="0"/>
              <a:t>SENSOR</a:t>
            </a:r>
            <a:r>
              <a:rPr spc="-65" dirty="0"/>
              <a:t> </a:t>
            </a:r>
            <a:r>
              <a:rPr spc="-10" dirty="0"/>
              <a:t>DESIGN: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1315656"/>
            <a:ext cx="8424545" cy="16548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40640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b="1" spc="-110" dirty="0">
                <a:solidFill>
                  <a:srgbClr val="333333"/>
                </a:solidFill>
                <a:latin typeface="Georgia"/>
                <a:cs typeface="Georgia"/>
              </a:rPr>
              <a:t>Iot</a:t>
            </a:r>
            <a:r>
              <a:rPr sz="1800" b="1" spc="5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1800" b="1" spc="-195" dirty="0">
                <a:solidFill>
                  <a:srgbClr val="333333"/>
                </a:solidFill>
                <a:latin typeface="Georgia"/>
                <a:cs typeface="Georgia"/>
              </a:rPr>
              <a:t>Sensor</a:t>
            </a:r>
            <a:r>
              <a:rPr sz="1800" b="1" spc="-6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1800" b="1" spc="-155" dirty="0">
                <a:solidFill>
                  <a:srgbClr val="333333"/>
                </a:solidFill>
                <a:latin typeface="Georgia"/>
                <a:cs typeface="Georgia"/>
              </a:rPr>
              <a:t>Selection:</a:t>
            </a:r>
            <a:r>
              <a:rPr sz="1800" b="1" spc="3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Times New Roman"/>
                <a:cs typeface="Times New Roman"/>
              </a:rPr>
              <a:t>Choose</a:t>
            </a:r>
            <a:r>
              <a:rPr sz="1800" spc="-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333333"/>
                </a:solidFill>
                <a:latin typeface="Times New Roman"/>
                <a:cs typeface="Times New Roman"/>
              </a:rPr>
              <a:t>sensors</a:t>
            </a:r>
            <a:r>
              <a:rPr sz="1800" spc="-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8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333333"/>
                </a:solidFill>
                <a:latin typeface="Times New Roman"/>
                <a:cs typeface="Times New Roman"/>
              </a:rPr>
              <a:t>measuring5</a:t>
            </a:r>
            <a:r>
              <a:rPr sz="18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common</a:t>
            </a:r>
            <a:r>
              <a:rPr sz="18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30" dirty="0">
                <a:solidFill>
                  <a:srgbClr val="333333"/>
                </a:solidFill>
                <a:latin typeface="Times New Roman"/>
                <a:cs typeface="Times New Roman"/>
              </a:rPr>
              <a:t>pollutants</a:t>
            </a:r>
            <a:r>
              <a:rPr sz="1800" spc="-35" dirty="0">
                <a:solidFill>
                  <a:srgbClr val="333333"/>
                </a:solidFill>
                <a:latin typeface="Times New Roman"/>
                <a:cs typeface="Times New Roman"/>
              </a:rPr>
              <a:t> like</a:t>
            </a:r>
            <a:r>
              <a:rPr sz="18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PM2.5, </a:t>
            </a:r>
            <a:r>
              <a:rPr sz="1800" spc="-43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333333"/>
                </a:solidFill>
                <a:latin typeface="Times New Roman"/>
                <a:cs typeface="Times New Roman"/>
              </a:rPr>
              <a:t>PM10,</a:t>
            </a:r>
            <a:r>
              <a:rPr sz="18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Times New Roman"/>
                <a:cs typeface="Times New Roman"/>
              </a:rPr>
              <a:t>CO2,</a:t>
            </a:r>
            <a:r>
              <a:rPr sz="18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800" spc="-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NO2.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800"/>
              </a:lnSpc>
              <a:spcBef>
                <a:spcPts val="975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b="1" spc="-130" dirty="0">
                <a:solidFill>
                  <a:srgbClr val="333333"/>
                </a:solidFill>
                <a:latin typeface="Georgia"/>
                <a:cs typeface="Georgia"/>
              </a:rPr>
              <a:t>Data</a:t>
            </a:r>
            <a:r>
              <a:rPr sz="1800" b="1" spc="-5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1800" b="1" spc="-175" dirty="0">
                <a:solidFill>
                  <a:srgbClr val="333333"/>
                </a:solidFill>
                <a:latin typeface="Georgia"/>
                <a:cs typeface="Georgia"/>
              </a:rPr>
              <a:t>Transmission:</a:t>
            </a:r>
            <a:r>
              <a:rPr sz="1800" b="1" spc="-5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1800" spc="20" dirty="0">
                <a:solidFill>
                  <a:srgbClr val="333333"/>
                </a:solidFill>
                <a:latin typeface="Times New Roman"/>
                <a:cs typeface="Times New Roman"/>
              </a:rPr>
              <a:t>Use</a:t>
            </a:r>
            <a:r>
              <a:rPr sz="18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wireless</a:t>
            </a:r>
            <a:r>
              <a:rPr sz="18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communication</a:t>
            </a:r>
            <a:r>
              <a:rPr sz="1800" spc="-60" dirty="0">
                <a:solidFill>
                  <a:srgbClr val="333333"/>
                </a:solidFill>
                <a:latin typeface="Times New Roman"/>
                <a:cs typeface="Times New Roman"/>
              </a:rPr>
              <a:t> (e.g.,</a:t>
            </a:r>
            <a:r>
              <a:rPr sz="1800" spc="1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50" dirty="0">
                <a:solidFill>
                  <a:srgbClr val="333333"/>
                </a:solidFill>
                <a:latin typeface="Times New Roman"/>
                <a:cs typeface="Times New Roman"/>
              </a:rPr>
              <a:t>Wi-Fi</a:t>
            </a:r>
            <a:r>
              <a:rPr sz="18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50" dirty="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sz="18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cellular)</a:t>
            </a:r>
            <a:r>
              <a:rPr sz="1800" spc="-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4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800" spc="20" dirty="0">
                <a:solidFill>
                  <a:srgbClr val="333333"/>
                </a:solidFill>
                <a:latin typeface="Times New Roman"/>
                <a:cs typeface="Times New Roman"/>
              </a:rPr>
              <a:t> send</a:t>
            </a:r>
            <a:r>
              <a:rPr sz="18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data </a:t>
            </a:r>
            <a:r>
              <a:rPr sz="1800" spc="-43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4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8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333333"/>
                </a:solidFill>
                <a:latin typeface="Times New Roman"/>
                <a:cs typeface="Times New Roman"/>
              </a:rPr>
              <a:t> cloud.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b="1" spc="-204" dirty="0">
                <a:solidFill>
                  <a:srgbClr val="333333"/>
                </a:solidFill>
                <a:latin typeface="Georgia"/>
                <a:cs typeface="Georgia"/>
              </a:rPr>
              <a:t>Power</a:t>
            </a:r>
            <a:r>
              <a:rPr sz="1800" b="1" spc="1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1800" b="1" spc="-140" dirty="0">
                <a:solidFill>
                  <a:srgbClr val="333333"/>
                </a:solidFill>
                <a:latin typeface="Georgia"/>
                <a:cs typeface="Georgia"/>
              </a:rPr>
              <a:t>Efficiency:</a:t>
            </a:r>
            <a:r>
              <a:rPr sz="1800" b="1" spc="4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1800" spc="20" dirty="0">
                <a:solidFill>
                  <a:srgbClr val="333333"/>
                </a:solidFill>
                <a:latin typeface="Times New Roman"/>
                <a:cs typeface="Times New Roman"/>
              </a:rPr>
              <a:t>Design</a:t>
            </a:r>
            <a:r>
              <a:rPr sz="18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40" dirty="0">
                <a:solidFill>
                  <a:srgbClr val="333333"/>
                </a:solidFill>
                <a:latin typeface="Times New Roman"/>
                <a:cs typeface="Times New Roman"/>
              </a:rPr>
              <a:t>sensors</a:t>
            </a:r>
            <a:r>
              <a:rPr sz="18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4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8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Times New Roman"/>
                <a:cs typeface="Times New Roman"/>
              </a:rPr>
              <a:t>be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 energy-efficient</a:t>
            </a:r>
            <a:r>
              <a:rPr sz="18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8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333333"/>
                </a:solidFill>
                <a:latin typeface="Times New Roman"/>
                <a:cs typeface="Times New Roman"/>
              </a:rPr>
              <a:t>prolonged</a:t>
            </a:r>
            <a:r>
              <a:rPr sz="1800" spc="-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operation.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495046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INTEGRATION</a:t>
            </a:r>
            <a:r>
              <a:rPr spc="15" dirty="0"/>
              <a:t> </a:t>
            </a:r>
            <a:r>
              <a:rPr dirty="0"/>
              <a:t>BENEFITS: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1216088"/>
            <a:ext cx="8434070" cy="1790064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0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Improved</a:t>
            </a:r>
            <a:r>
              <a:rPr sz="1800" b="1" spc="-1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374151"/>
                </a:solidFill>
                <a:latin typeface="Calibri"/>
                <a:cs typeface="Calibri"/>
              </a:rPr>
              <a:t>Public</a:t>
            </a:r>
            <a:r>
              <a:rPr sz="1800" b="1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74151"/>
                </a:solidFill>
                <a:latin typeface="Calibri"/>
                <a:cs typeface="Calibri"/>
              </a:rPr>
              <a:t>Health:</a:t>
            </a:r>
            <a:r>
              <a:rPr sz="1800" b="1" spc="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74151"/>
                </a:solidFill>
                <a:latin typeface="Calibri"/>
                <a:cs typeface="Calibri"/>
              </a:rPr>
              <a:t>Timely</a:t>
            </a:r>
            <a:r>
              <a:rPr sz="1800" spc="-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information</a:t>
            </a:r>
            <a:r>
              <a:rPr sz="1800" spc="-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enables</a:t>
            </a:r>
            <a:r>
              <a:rPr sz="1800" spc="-1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people</a:t>
            </a:r>
            <a:r>
              <a:rPr sz="1800" spc="-9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74151"/>
                </a:solidFill>
                <a:latin typeface="Calibri"/>
                <a:cs typeface="Calibri"/>
              </a:rPr>
              <a:t>make</a:t>
            </a:r>
            <a:r>
              <a:rPr sz="18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healthier</a:t>
            </a:r>
            <a:r>
              <a:rPr sz="1800" spc="-1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choices.</a:t>
            </a:r>
            <a:endParaRPr sz="1800">
              <a:latin typeface="Calibri"/>
              <a:cs typeface="Calibri"/>
            </a:endParaRPr>
          </a:p>
          <a:p>
            <a:pPr marL="355600" marR="382905" indent="-343535">
              <a:lnSpc>
                <a:spcPts val="2100"/>
              </a:lnSpc>
              <a:spcBef>
                <a:spcPts val="1190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Environmental</a:t>
            </a:r>
            <a:r>
              <a:rPr sz="1800" b="1" spc="-1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Protection:</a:t>
            </a:r>
            <a:r>
              <a:rPr sz="1800" b="1" spc="-10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Calibri"/>
                <a:cs typeface="Calibri"/>
              </a:rPr>
              <a:t>Better</a:t>
            </a:r>
            <a:r>
              <a:rPr sz="1800" spc="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74151"/>
                </a:solidFill>
                <a:latin typeface="Calibri"/>
                <a:cs typeface="Calibri"/>
              </a:rPr>
              <a:t>data</a:t>
            </a:r>
            <a:r>
              <a:rPr sz="1800" spc="-1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informs</a:t>
            </a:r>
            <a:r>
              <a:rPr sz="1800" spc="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policies</a:t>
            </a:r>
            <a:r>
              <a:rPr sz="1800" spc="-1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sz="1800" spc="-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initiatives</a:t>
            </a:r>
            <a:r>
              <a:rPr sz="1800" spc="-204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to reduce</a:t>
            </a:r>
            <a:r>
              <a:rPr sz="18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374151"/>
                </a:solidFill>
                <a:latin typeface="Calibri"/>
                <a:cs typeface="Calibri"/>
              </a:rPr>
              <a:t>air </a:t>
            </a:r>
            <a:r>
              <a:rPr sz="1800" spc="-3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374151"/>
                </a:solidFill>
                <a:latin typeface="Calibri"/>
                <a:cs typeface="Calibri"/>
              </a:rPr>
              <a:t>pollution.</a:t>
            </a:r>
            <a:endParaRPr sz="1800">
              <a:latin typeface="Calibri"/>
              <a:cs typeface="Calibri"/>
            </a:endParaRPr>
          </a:p>
          <a:p>
            <a:pPr marL="355600" marR="307340" indent="-343535">
              <a:lnSpc>
                <a:spcPts val="2100"/>
              </a:lnSpc>
              <a:spcBef>
                <a:spcPts val="1130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b="1" spc="-5" dirty="0">
                <a:solidFill>
                  <a:srgbClr val="374151"/>
                </a:solidFill>
                <a:latin typeface="Calibri"/>
                <a:cs typeface="Calibri"/>
              </a:rPr>
              <a:t>Efficient</a:t>
            </a:r>
            <a:r>
              <a:rPr sz="1800" b="1" spc="-1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374151"/>
                </a:solidFill>
                <a:latin typeface="Calibri"/>
                <a:cs typeface="Calibri"/>
              </a:rPr>
              <a:t>Transit:</a:t>
            </a:r>
            <a:r>
              <a:rPr sz="1800" b="1" spc="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74151"/>
                </a:solidFill>
                <a:latin typeface="Calibri"/>
                <a:cs typeface="Calibri"/>
              </a:rPr>
              <a:t>Enhanced</a:t>
            </a:r>
            <a:r>
              <a:rPr sz="1800" spc="-1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transit</a:t>
            </a:r>
            <a:r>
              <a:rPr sz="1800" spc="-1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Calibri"/>
                <a:cs typeface="Calibri"/>
              </a:rPr>
              <a:t>services</a:t>
            </a:r>
            <a:r>
              <a:rPr sz="1800" spc="1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lead</a:t>
            </a:r>
            <a:r>
              <a:rPr sz="1800" spc="-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improved</a:t>
            </a:r>
            <a:r>
              <a:rPr sz="1800" spc="-1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commuter</a:t>
            </a:r>
            <a:r>
              <a:rPr sz="1800" spc="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experiences </a:t>
            </a:r>
            <a:r>
              <a:rPr sz="1800" spc="-39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sz="1800" spc="-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reduced</a:t>
            </a:r>
            <a:r>
              <a:rPr sz="18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374151"/>
                </a:solidFill>
                <a:latin typeface="Calibri"/>
                <a:cs typeface="Calibri"/>
              </a:rPr>
              <a:t>pollution</a:t>
            </a:r>
            <a:r>
              <a:rPr sz="1800" spc="-1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Calibri"/>
                <a:cs typeface="Calibri"/>
              </a:rPr>
              <a:t>exposure.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825" y="314325"/>
            <a:ext cx="8696325" cy="6229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7113905" cy="111823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44"/>
              </a:spcBef>
            </a:pPr>
            <a:r>
              <a:rPr spc="-5" dirty="0"/>
              <a:t>REAL-TIME</a:t>
            </a:r>
            <a:r>
              <a:rPr spc="-120" dirty="0"/>
              <a:t> </a:t>
            </a:r>
            <a:r>
              <a:rPr spc="-5" dirty="0"/>
              <a:t>TRANSIST</a:t>
            </a:r>
            <a:r>
              <a:rPr spc="-55" dirty="0"/>
              <a:t> </a:t>
            </a:r>
            <a:r>
              <a:rPr spc="-45" dirty="0"/>
              <a:t>INFORMATION </a:t>
            </a:r>
            <a:r>
              <a:rPr spc="-1070" dirty="0"/>
              <a:t> </a:t>
            </a:r>
            <a:r>
              <a:rPr spc="-50" dirty="0"/>
              <a:t>PLATFORM: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2104961"/>
            <a:ext cx="8380095" cy="19316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b="1" spc="5" dirty="0">
                <a:solidFill>
                  <a:srgbClr val="374151"/>
                </a:solidFill>
                <a:latin typeface="Calibri"/>
                <a:cs typeface="Calibri"/>
              </a:rPr>
              <a:t>Real</a:t>
            </a:r>
            <a:r>
              <a:rPr sz="1800" b="1" spc="-1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time</a:t>
            </a:r>
            <a:r>
              <a:rPr sz="1800" b="1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transist</a:t>
            </a:r>
            <a:r>
              <a:rPr sz="1800" b="1" spc="-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374151"/>
                </a:solidFill>
                <a:latin typeface="Calibri"/>
                <a:cs typeface="Calibri"/>
              </a:rPr>
              <a:t>Integration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:</a:t>
            </a:r>
            <a:r>
              <a:rPr sz="1800" b="1" spc="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Collaborate</a:t>
            </a:r>
            <a:r>
              <a:rPr sz="1800" spc="-1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with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374151"/>
                </a:solidFill>
                <a:latin typeface="Calibri"/>
                <a:cs typeface="Calibri"/>
              </a:rPr>
              <a:t>public</a:t>
            </a:r>
            <a:r>
              <a:rPr sz="1800" spc="-1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transit</a:t>
            </a:r>
            <a:r>
              <a:rPr sz="18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agencies</a:t>
            </a:r>
            <a:r>
              <a:rPr sz="1800" spc="-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integrate</a:t>
            </a:r>
            <a:r>
              <a:rPr sz="1800" spc="-1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374151"/>
                </a:solidFill>
                <a:latin typeface="Calibri"/>
                <a:cs typeface="Calibri"/>
              </a:rPr>
              <a:t>air </a:t>
            </a:r>
            <a:r>
              <a:rPr sz="1800" spc="-39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374151"/>
                </a:solidFill>
                <a:latin typeface="Calibri"/>
                <a:cs typeface="Calibri"/>
              </a:rPr>
              <a:t>quality</a:t>
            </a:r>
            <a:r>
              <a:rPr sz="1800" spc="-1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74151"/>
                </a:solidFill>
                <a:latin typeface="Calibri"/>
                <a:cs typeface="Calibri"/>
              </a:rPr>
              <a:t>data</a:t>
            </a:r>
            <a:r>
              <a:rPr sz="1800" spc="-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into</a:t>
            </a:r>
            <a:r>
              <a:rPr sz="1800" spc="-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74151"/>
                </a:solidFill>
                <a:latin typeface="Calibri"/>
                <a:cs typeface="Calibri"/>
              </a:rPr>
              <a:t>their</a:t>
            </a:r>
            <a:r>
              <a:rPr sz="1800" spc="-6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74151"/>
                </a:solidFill>
                <a:latin typeface="Calibri"/>
                <a:cs typeface="Calibri"/>
              </a:rPr>
              <a:t>systems.</a:t>
            </a:r>
            <a:endParaRPr sz="1800">
              <a:latin typeface="Calibri"/>
              <a:cs typeface="Calibri"/>
            </a:endParaRPr>
          </a:p>
          <a:p>
            <a:pPr marL="355600" marR="468630" indent="-343535">
              <a:lnSpc>
                <a:spcPct val="100800"/>
              </a:lnSpc>
              <a:spcBef>
                <a:spcPts val="975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b="1" spc="5" dirty="0">
                <a:solidFill>
                  <a:srgbClr val="374151"/>
                </a:solidFill>
                <a:latin typeface="Calibri"/>
                <a:cs typeface="Calibri"/>
              </a:rPr>
              <a:t>Alerts</a:t>
            </a:r>
            <a:r>
              <a:rPr sz="1800" b="1" spc="-7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sz="1800" b="1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Routing:</a:t>
            </a:r>
            <a:r>
              <a:rPr sz="1800" b="1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Provide</a:t>
            </a:r>
            <a:r>
              <a:rPr sz="18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real-time</a:t>
            </a:r>
            <a:r>
              <a:rPr sz="1800" spc="-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374151"/>
                </a:solidFill>
                <a:latin typeface="Calibri"/>
                <a:cs typeface="Calibri"/>
              </a:rPr>
              <a:t>air</a:t>
            </a:r>
            <a:r>
              <a:rPr sz="1800" spc="-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374151"/>
                </a:solidFill>
                <a:latin typeface="Calibri"/>
                <a:cs typeface="Calibri"/>
              </a:rPr>
              <a:t>quality</a:t>
            </a:r>
            <a:r>
              <a:rPr sz="1800" spc="-16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alerts</a:t>
            </a:r>
            <a:r>
              <a:rPr sz="1800" spc="-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Calibri"/>
                <a:cs typeface="Calibri"/>
              </a:rPr>
              <a:t>commuters</a:t>
            </a:r>
            <a:r>
              <a:rPr sz="1800" spc="-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74151"/>
                </a:solidFill>
                <a:latin typeface="Calibri"/>
                <a:cs typeface="Calibri"/>
              </a:rPr>
              <a:t>suggest </a:t>
            </a:r>
            <a:r>
              <a:rPr sz="1800" spc="-39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74151"/>
                </a:solidFill>
                <a:latin typeface="Calibri"/>
                <a:cs typeface="Calibri"/>
              </a:rPr>
              <a:t>alternative</a:t>
            </a:r>
            <a:r>
              <a:rPr sz="1800" spc="-1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Calibri"/>
                <a:cs typeface="Calibri"/>
              </a:rPr>
              <a:t>routes.</a:t>
            </a:r>
            <a:endParaRPr sz="1800">
              <a:latin typeface="Calibri"/>
              <a:cs typeface="Calibri"/>
            </a:endParaRPr>
          </a:p>
          <a:p>
            <a:pPr marL="355600" marR="85090" indent="-343535">
              <a:lnSpc>
                <a:spcPct val="100800"/>
              </a:lnSpc>
              <a:spcBef>
                <a:spcPts val="980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b="1" spc="-10" dirty="0">
                <a:solidFill>
                  <a:srgbClr val="374151"/>
                </a:solidFill>
                <a:latin typeface="Calibri"/>
                <a:cs typeface="Calibri"/>
              </a:rPr>
              <a:t>Health</a:t>
            </a:r>
            <a:r>
              <a:rPr sz="1800" b="1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374151"/>
                </a:solidFill>
                <a:latin typeface="Calibri"/>
                <a:cs typeface="Calibri"/>
              </a:rPr>
              <a:t>Recommendations:</a:t>
            </a:r>
            <a:r>
              <a:rPr sz="1800" b="1" spc="-114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374151"/>
                </a:solidFill>
                <a:latin typeface="Calibri"/>
                <a:cs typeface="Calibri"/>
              </a:rPr>
              <a:t>Offer</a:t>
            </a:r>
            <a:r>
              <a:rPr sz="1800" spc="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health</a:t>
            </a:r>
            <a:r>
              <a:rPr sz="1800" spc="-1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advice</a:t>
            </a:r>
            <a:r>
              <a:rPr sz="18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based</a:t>
            </a:r>
            <a:r>
              <a:rPr sz="1800" spc="-6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74151"/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374151"/>
                </a:solidFill>
                <a:latin typeface="Calibri"/>
                <a:cs typeface="Calibri"/>
              </a:rPr>
              <a:t>air</a:t>
            </a:r>
            <a:r>
              <a:rPr sz="1800" spc="-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quality,</a:t>
            </a:r>
            <a:r>
              <a:rPr sz="1800" spc="-1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promoting</a:t>
            </a:r>
            <a:r>
              <a:rPr sz="1800" spc="-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374151"/>
                </a:solidFill>
                <a:latin typeface="Calibri"/>
                <a:cs typeface="Calibri"/>
              </a:rPr>
              <a:t>public </a:t>
            </a:r>
            <a:r>
              <a:rPr sz="1800" spc="-3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well-being.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522605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INTEGRATION</a:t>
            </a:r>
            <a:r>
              <a:rPr spc="-100" dirty="0"/>
              <a:t> </a:t>
            </a:r>
            <a:r>
              <a:rPr spc="-10" dirty="0"/>
              <a:t>APPROACH: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1654111"/>
            <a:ext cx="8359140" cy="19221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55600" marR="53340" indent="-343535">
              <a:lnSpc>
                <a:spcPts val="2100"/>
              </a:lnSpc>
              <a:spcBef>
                <a:spcPts val="220"/>
              </a:spcBef>
              <a:tabLst>
                <a:tab pos="355600" algn="l"/>
              </a:tabLst>
            </a:pPr>
            <a:r>
              <a:rPr sz="1400" spc="-12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b="1" spc="10" dirty="0">
                <a:solidFill>
                  <a:srgbClr val="374151"/>
                </a:solidFill>
                <a:latin typeface="Calibri"/>
                <a:cs typeface="Calibri"/>
              </a:rPr>
              <a:t>API</a:t>
            </a:r>
            <a:r>
              <a:rPr sz="1800" b="1" spc="-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374151"/>
                </a:solidFill>
                <a:latin typeface="Calibri"/>
                <a:cs typeface="Calibri"/>
              </a:rPr>
              <a:t>Integration:</a:t>
            </a:r>
            <a:r>
              <a:rPr sz="1800" b="1" spc="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74151"/>
                </a:solidFill>
                <a:latin typeface="Calibri"/>
                <a:cs typeface="Calibri"/>
              </a:rPr>
              <a:t>Develop</a:t>
            </a:r>
            <a:r>
              <a:rPr sz="1800" spc="-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APIs</a:t>
            </a:r>
            <a:r>
              <a:rPr sz="1800" spc="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374151"/>
                </a:solidFill>
                <a:latin typeface="Calibri"/>
                <a:cs typeface="Calibri"/>
              </a:rPr>
              <a:t> share</a:t>
            </a:r>
            <a:r>
              <a:rPr sz="18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374151"/>
                </a:solidFill>
                <a:latin typeface="Calibri"/>
                <a:cs typeface="Calibri"/>
              </a:rPr>
              <a:t>air</a:t>
            </a:r>
            <a:r>
              <a:rPr sz="1800" spc="-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374151"/>
                </a:solidFill>
                <a:latin typeface="Calibri"/>
                <a:cs typeface="Calibri"/>
              </a:rPr>
              <a:t>quality</a:t>
            </a:r>
            <a:r>
              <a:rPr sz="1800" spc="-1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74151"/>
                </a:solidFill>
                <a:latin typeface="Calibri"/>
                <a:cs typeface="Calibri"/>
              </a:rPr>
              <a:t>data</a:t>
            </a:r>
            <a:r>
              <a:rPr sz="1800" spc="-1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with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 transit</a:t>
            </a:r>
            <a:r>
              <a:rPr sz="1800" spc="-10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agencies</a:t>
            </a:r>
            <a:r>
              <a:rPr sz="1800" spc="-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other </a:t>
            </a:r>
            <a:r>
              <a:rPr sz="1800" spc="-3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Calibri"/>
                <a:cs typeface="Calibri"/>
              </a:rPr>
              <a:t>stakeholders.</a:t>
            </a:r>
            <a:endParaRPr sz="1800">
              <a:latin typeface="Calibri"/>
              <a:cs typeface="Calibri"/>
            </a:endParaRPr>
          </a:p>
          <a:p>
            <a:pPr marL="355600" marR="569595" indent="-343535">
              <a:lnSpc>
                <a:spcPts val="2100"/>
              </a:lnSpc>
              <a:spcBef>
                <a:spcPts val="1130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b="1" spc="5" dirty="0">
                <a:solidFill>
                  <a:srgbClr val="374151"/>
                </a:solidFill>
                <a:latin typeface="Calibri"/>
                <a:cs typeface="Calibri"/>
              </a:rPr>
              <a:t>User-Friendly</a:t>
            </a:r>
            <a:r>
              <a:rPr sz="1800" b="1" spc="-1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spc="15" dirty="0">
                <a:solidFill>
                  <a:srgbClr val="374151"/>
                </a:solidFill>
                <a:latin typeface="Calibri"/>
                <a:cs typeface="Calibri"/>
              </a:rPr>
              <a:t>Apps:</a:t>
            </a:r>
            <a:r>
              <a:rPr sz="1800" b="1" spc="-1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Create</a:t>
            </a:r>
            <a:r>
              <a:rPr sz="18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user-friendly</a:t>
            </a:r>
            <a:r>
              <a:rPr sz="18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applications</a:t>
            </a:r>
            <a:r>
              <a:rPr sz="1800" spc="-2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374151"/>
                </a:solidFill>
                <a:latin typeface="Calibri"/>
                <a:cs typeface="Calibri"/>
              </a:rPr>
              <a:t>for</a:t>
            </a:r>
            <a:r>
              <a:rPr sz="1800" spc="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74151"/>
                </a:solidFill>
                <a:latin typeface="Calibri"/>
                <a:cs typeface="Calibri"/>
              </a:rPr>
              <a:t>both</a:t>
            </a:r>
            <a:r>
              <a:rPr sz="1800" spc="-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smartphones</a:t>
            </a:r>
            <a:r>
              <a:rPr sz="1800" spc="-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374151"/>
                </a:solidFill>
                <a:latin typeface="Calibri"/>
                <a:cs typeface="Calibri"/>
              </a:rPr>
              <a:t>and </a:t>
            </a:r>
            <a:r>
              <a:rPr sz="1800" spc="-3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Calibri"/>
                <a:cs typeface="Calibri"/>
              </a:rPr>
              <a:t>websites.</a:t>
            </a:r>
            <a:endParaRPr sz="1800">
              <a:latin typeface="Calibri"/>
              <a:cs typeface="Calibri"/>
            </a:endParaRPr>
          </a:p>
          <a:p>
            <a:pPr marL="355600" marR="5080" indent="-343535">
              <a:lnSpc>
                <a:spcPct val="100899"/>
              </a:lnSpc>
              <a:spcBef>
                <a:spcPts val="919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Machine</a:t>
            </a:r>
            <a:r>
              <a:rPr sz="1800" b="1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Learning:</a:t>
            </a:r>
            <a:r>
              <a:rPr sz="1800" b="1" spc="-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374151"/>
                </a:solidFill>
                <a:latin typeface="Calibri"/>
                <a:cs typeface="Calibri"/>
              </a:rPr>
              <a:t>Use</a:t>
            </a:r>
            <a:r>
              <a:rPr sz="1800" spc="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AI</a:t>
            </a:r>
            <a:r>
              <a:rPr sz="1800" spc="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sz="1800" spc="-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74151"/>
                </a:solidFill>
                <a:latin typeface="Calibri"/>
                <a:cs typeface="Calibri"/>
              </a:rPr>
              <a:t>machine</a:t>
            </a:r>
            <a:r>
              <a:rPr sz="1800" spc="-1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learning</a:t>
            </a:r>
            <a:r>
              <a:rPr sz="1800" spc="-1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algorithms</a:t>
            </a:r>
            <a:r>
              <a:rPr sz="1800" spc="-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374151"/>
                </a:solidFill>
                <a:latin typeface="Calibri"/>
                <a:cs typeface="Calibri"/>
              </a:rPr>
              <a:t>for</a:t>
            </a:r>
            <a:r>
              <a:rPr sz="1800" spc="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74151"/>
                </a:solidFill>
                <a:latin typeface="Calibri"/>
                <a:cs typeface="Calibri"/>
              </a:rPr>
              <a:t>predictive</a:t>
            </a:r>
            <a:r>
              <a:rPr sz="1800" spc="-1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analysis</a:t>
            </a:r>
            <a:r>
              <a:rPr sz="1800" spc="-204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374151"/>
                </a:solidFill>
                <a:latin typeface="Calibri"/>
                <a:cs typeface="Calibri"/>
              </a:rPr>
              <a:t>and </a:t>
            </a:r>
            <a:r>
              <a:rPr sz="1800" spc="-3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health</a:t>
            </a:r>
            <a:r>
              <a:rPr sz="1800" spc="-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recommendations.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503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MT</vt:lpstr>
      <vt:lpstr>Calibri</vt:lpstr>
      <vt:lpstr>Georgia</vt:lpstr>
      <vt:lpstr>Lucida Sans Unicode</vt:lpstr>
      <vt:lpstr>Times New Roman</vt:lpstr>
      <vt:lpstr>Trebuchet MS</vt:lpstr>
      <vt:lpstr>Office Theme</vt:lpstr>
      <vt:lpstr>Project name : Air Quality Monitoring</vt:lpstr>
      <vt:lpstr>PROBLEM DEFINITION:</vt:lpstr>
      <vt:lpstr>OBJECTIVES:</vt:lpstr>
      <vt:lpstr>PROPOSED SYSTEM:</vt:lpstr>
      <vt:lpstr>IoT SENSOR DESIGN:</vt:lpstr>
      <vt:lpstr>INTEGRATION BENEFITS:</vt:lpstr>
      <vt:lpstr>PowerPoint Presentation</vt:lpstr>
      <vt:lpstr>REAL-TIME TRANSIST INFORMATION  PLATFORM:</vt:lpstr>
      <vt:lpstr>INTEGRATION APPROACH: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 : Air Quality Monitoring</dc:title>
  <dc:creator>SRUTHI</dc:creator>
  <cp:lastModifiedBy>KOKILA SRUTHI</cp:lastModifiedBy>
  <cp:revision>1</cp:revision>
  <dcterms:created xsi:type="dcterms:W3CDTF">2023-09-30T12:37:30Z</dcterms:created>
  <dcterms:modified xsi:type="dcterms:W3CDTF">2023-10-09T14:15:15Z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2023-09-30T00:00:00Z</vt:filetime>
  </property>
  <property fmtid="{D5CDD505-2E9C-101B-9397-08002B2CF9AE}" pid="3" name="LastSaved">
    <vt:filetime>2023-09-30T00:00:00Z</vt:filetime>
  </property>
</Properties>
</file>