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66" r:id="rId3"/>
    <p:sldId id="267" r:id="rId4"/>
    <p:sldId id="268" r:id="rId5"/>
    <p:sldId id="259" r:id="rId6"/>
    <p:sldId id="270" r:id="rId7"/>
    <p:sldId id="273" r:id="rId8"/>
    <p:sldId id="274" r:id="rId9"/>
    <p:sldId id="275" r:id="rId10"/>
    <p:sldId id="276" r:id="rId11"/>
    <p:sldId id="278" r:id="rId12"/>
    <p:sldId id="277" r:id="rId13"/>
    <p:sldId id="271" r:id="rId14"/>
    <p:sldId id="272" r:id="rId15"/>
    <p:sldId id="279" r:id="rId16"/>
    <p:sldId id="269" r:id="rId17"/>
    <p:sldId id="265"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468"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CF1DE0F-F687-4674-A869-307927268E89}" type="datetimeFigureOut">
              <a:rPr lang="en-IN" smtClean="0"/>
              <a:t>29-10-2023</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E63C611-3765-4FDA-8A6B-41E8D6A74F14}" type="slidenum">
              <a:rPr lang="en-IN" smtClean="0"/>
              <a:t>‹#›</a:t>
            </a:fld>
            <a:endParaRPr lang="en-IN"/>
          </a:p>
        </p:txBody>
      </p:sp>
    </p:spTree>
    <p:extLst>
      <p:ext uri="{BB962C8B-B14F-4D97-AF65-F5344CB8AC3E}">
        <p14:creationId xmlns:p14="http://schemas.microsoft.com/office/powerpoint/2010/main" val="843223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63C611-3765-4FDA-8A6B-41E8D6A74F14}" type="slidenum">
              <a:rPr lang="en-IN" smtClean="0"/>
              <a:t>4</a:t>
            </a:fld>
            <a:endParaRPr lang="en-IN"/>
          </a:p>
        </p:txBody>
      </p:sp>
    </p:spTree>
    <p:extLst>
      <p:ext uri="{BB962C8B-B14F-4D97-AF65-F5344CB8AC3E}">
        <p14:creationId xmlns:p14="http://schemas.microsoft.com/office/powerpoint/2010/main" val="2802465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800" b="1" i="0">
                <a:solidFill>
                  <a:srgbClr val="37415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6602" y="634111"/>
            <a:ext cx="4006215" cy="575310"/>
          </a:xfrm>
          <a:prstGeom prst="rect">
            <a:avLst/>
          </a:prstGeom>
        </p:spPr>
        <p:txBody>
          <a:bodyPr wrap="square" lIns="0" tIns="0" rIns="0" bIns="0">
            <a:spAutoFit/>
          </a:bodyPr>
          <a:lstStyle>
            <a:lvl1pPr>
              <a:defRPr sz="3600" b="0"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756602" y="1117155"/>
            <a:ext cx="8362315" cy="3822065"/>
          </a:xfrm>
          <a:prstGeom prst="rect">
            <a:avLst/>
          </a:prstGeom>
        </p:spPr>
        <p:txBody>
          <a:bodyPr wrap="square" lIns="0" tIns="0" rIns="0" bIns="0">
            <a:spAutoFit/>
          </a:bodyPr>
          <a:lstStyle>
            <a:lvl1pPr>
              <a:defRPr sz="1800" b="1" i="0">
                <a:solidFill>
                  <a:srgbClr val="37415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10/29/2023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15285" y="2177732"/>
            <a:ext cx="5549900" cy="300355"/>
          </a:xfrm>
          <a:prstGeom prst="rect">
            <a:avLst/>
          </a:prstGeom>
        </p:spPr>
        <p:txBody>
          <a:bodyPr vert="horz" wrap="square" lIns="0" tIns="12700" rIns="0" bIns="0" rtlCol="0">
            <a:spAutoFit/>
          </a:bodyPr>
          <a:lstStyle/>
          <a:p>
            <a:pPr marL="12700">
              <a:lnSpc>
                <a:spcPct val="100000"/>
              </a:lnSpc>
              <a:spcBef>
                <a:spcPts val="100"/>
              </a:spcBef>
            </a:pPr>
            <a:r>
              <a:rPr sz="1800" b="1" spc="-105" dirty="0">
                <a:solidFill>
                  <a:srgbClr val="404040"/>
                </a:solidFill>
                <a:latin typeface="Georgia"/>
                <a:cs typeface="Georgia"/>
              </a:rPr>
              <a:t>D</a:t>
            </a:r>
            <a:r>
              <a:rPr sz="1800" b="1" spc="-75" dirty="0">
                <a:solidFill>
                  <a:srgbClr val="404040"/>
                </a:solidFill>
                <a:latin typeface="Georgia"/>
                <a:cs typeface="Georgia"/>
              </a:rPr>
              <a:t>E</a:t>
            </a:r>
            <a:r>
              <a:rPr sz="1800" b="1" spc="-215" dirty="0">
                <a:solidFill>
                  <a:srgbClr val="404040"/>
                </a:solidFill>
                <a:latin typeface="Georgia"/>
                <a:cs typeface="Georgia"/>
              </a:rPr>
              <a:t>P</a:t>
            </a:r>
            <a:r>
              <a:rPr sz="1800" b="1" spc="-95" dirty="0">
                <a:solidFill>
                  <a:srgbClr val="404040"/>
                </a:solidFill>
                <a:latin typeface="Georgia"/>
                <a:cs typeface="Georgia"/>
              </a:rPr>
              <a:t>A</a:t>
            </a:r>
            <a:r>
              <a:rPr sz="1800" b="1" spc="-240" dirty="0">
                <a:solidFill>
                  <a:srgbClr val="404040"/>
                </a:solidFill>
                <a:latin typeface="Georgia"/>
                <a:cs typeface="Georgia"/>
              </a:rPr>
              <a:t>R</a:t>
            </a:r>
            <a:r>
              <a:rPr sz="1800" b="1" spc="-15" dirty="0">
                <a:solidFill>
                  <a:srgbClr val="404040"/>
                </a:solidFill>
                <a:latin typeface="Georgia"/>
                <a:cs typeface="Georgia"/>
              </a:rPr>
              <a:t>T</a:t>
            </a:r>
            <a:r>
              <a:rPr sz="1800" b="1" spc="15" dirty="0">
                <a:solidFill>
                  <a:srgbClr val="404040"/>
                </a:solidFill>
                <a:latin typeface="Georgia"/>
                <a:cs typeface="Georgia"/>
              </a:rPr>
              <a:t>M</a:t>
            </a:r>
            <a:r>
              <a:rPr sz="1800" b="1" spc="-105" dirty="0">
                <a:solidFill>
                  <a:srgbClr val="404040"/>
                </a:solidFill>
                <a:latin typeface="Georgia"/>
                <a:cs typeface="Georgia"/>
              </a:rPr>
              <a:t>E</a:t>
            </a:r>
            <a:r>
              <a:rPr sz="1800" b="1" spc="-165" dirty="0">
                <a:solidFill>
                  <a:srgbClr val="404040"/>
                </a:solidFill>
                <a:latin typeface="Georgia"/>
                <a:cs typeface="Georgia"/>
              </a:rPr>
              <a:t>N</a:t>
            </a:r>
            <a:r>
              <a:rPr sz="1800" b="1" spc="120" dirty="0">
                <a:solidFill>
                  <a:srgbClr val="404040"/>
                </a:solidFill>
                <a:latin typeface="Georgia"/>
                <a:cs typeface="Georgia"/>
              </a:rPr>
              <a:t>T</a:t>
            </a:r>
            <a:r>
              <a:rPr sz="1800" b="1" spc="-85" dirty="0">
                <a:solidFill>
                  <a:srgbClr val="404040"/>
                </a:solidFill>
                <a:latin typeface="Georgia"/>
                <a:cs typeface="Georgia"/>
              </a:rPr>
              <a:t> </a:t>
            </a:r>
            <a:r>
              <a:rPr sz="1800" b="1" spc="-130" dirty="0">
                <a:solidFill>
                  <a:srgbClr val="404040"/>
                </a:solidFill>
                <a:latin typeface="Georgia"/>
                <a:cs typeface="Georgia"/>
              </a:rPr>
              <a:t>O</a:t>
            </a:r>
            <a:r>
              <a:rPr sz="1800" b="1" spc="-105" dirty="0">
                <a:solidFill>
                  <a:srgbClr val="404040"/>
                </a:solidFill>
                <a:latin typeface="Georgia"/>
                <a:cs typeface="Georgia"/>
              </a:rPr>
              <a:t>F</a:t>
            </a:r>
            <a:r>
              <a:rPr sz="1800" b="1" spc="10" dirty="0">
                <a:solidFill>
                  <a:srgbClr val="404040"/>
                </a:solidFill>
                <a:latin typeface="Georgia"/>
                <a:cs typeface="Georgia"/>
              </a:rPr>
              <a:t> </a:t>
            </a:r>
            <a:r>
              <a:rPr sz="1800" b="1" spc="-135" dirty="0">
                <a:solidFill>
                  <a:srgbClr val="404040"/>
                </a:solidFill>
                <a:latin typeface="Georgia"/>
                <a:cs typeface="Georgia"/>
              </a:rPr>
              <a:t>I</a:t>
            </a:r>
            <a:r>
              <a:rPr sz="1800" b="1" spc="-165" dirty="0">
                <a:solidFill>
                  <a:srgbClr val="404040"/>
                </a:solidFill>
                <a:latin typeface="Georgia"/>
                <a:cs typeface="Georgia"/>
              </a:rPr>
              <a:t>N</a:t>
            </a:r>
            <a:r>
              <a:rPr sz="1800" b="1" spc="-90" dirty="0">
                <a:solidFill>
                  <a:srgbClr val="404040"/>
                </a:solidFill>
                <a:latin typeface="Georgia"/>
                <a:cs typeface="Georgia"/>
              </a:rPr>
              <a:t>F</a:t>
            </a:r>
            <a:r>
              <a:rPr sz="1800" b="1" spc="-130" dirty="0">
                <a:solidFill>
                  <a:srgbClr val="404040"/>
                </a:solidFill>
                <a:latin typeface="Georgia"/>
                <a:cs typeface="Georgia"/>
              </a:rPr>
              <a:t>O</a:t>
            </a:r>
            <a:r>
              <a:rPr sz="1800" b="1" spc="-165" dirty="0">
                <a:solidFill>
                  <a:srgbClr val="404040"/>
                </a:solidFill>
                <a:latin typeface="Georgia"/>
                <a:cs typeface="Georgia"/>
              </a:rPr>
              <a:t>R</a:t>
            </a:r>
            <a:r>
              <a:rPr sz="1800" b="1" spc="-120" dirty="0">
                <a:solidFill>
                  <a:srgbClr val="404040"/>
                </a:solidFill>
                <a:latin typeface="Georgia"/>
                <a:cs typeface="Georgia"/>
              </a:rPr>
              <a:t>M</a:t>
            </a:r>
            <a:r>
              <a:rPr sz="1800" b="1" spc="-240" dirty="0">
                <a:solidFill>
                  <a:srgbClr val="404040"/>
                </a:solidFill>
                <a:latin typeface="Georgia"/>
                <a:cs typeface="Georgia"/>
              </a:rPr>
              <a:t>A</a:t>
            </a:r>
            <a:r>
              <a:rPr sz="1800" b="1" spc="5" dirty="0">
                <a:solidFill>
                  <a:srgbClr val="404040"/>
                </a:solidFill>
                <a:latin typeface="Georgia"/>
                <a:cs typeface="Georgia"/>
              </a:rPr>
              <a:t>T</a:t>
            </a:r>
            <a:r>
              <a:rPr sz="1800" b="1" spc="-20" dirty="0">
                <a:solidFill>
                  <a:srgbClr val="404040"/>
                </a:solidFill>
                <a:latin typeface="Georgia"/>
                <a:cs typeface="Georgia"/>
              </a:rPr>
              <a:t>I</a:t>
            </a:r>
            <a:r>
              <a:rPr sz="1800" b="1" spc="-130" dirty="0">
                <a:solidFill>
                  <a:srgbClr val="404040"/>
                </a:solidFill>
                <a:latin typeface="Georgia"/>
                <a:cs typeface="Georgia"/>
              </a:rPr>
              <a:t>O</a:t>
            </a:r>
            <a:r>
              <a:rPr sz="1800" b="1" spc="-145" dirty="0">
                <a:solidFill>
                  <a:srgbClr val="404040"/>
                </a:solidFill>
                <a:latin typeface="Georgia"/>
                <a:cs typeface="Georgia"/>
              </a:rPr>
              <a:t>N</a:t>
            </a:r>
            <a:r>
              <a:rPr sz="1800" b="1" spc="45" dirty="0">
                <a:solidFill>
                  <a:srgbClr val="404040"/>
                </a:solidFill>
                <a:latin typeface="Georgia"/>
                <a:cs typeface="Georgia"/>
              </a:rPr>
              <a:t> </a:t>
            </a:r>
            <a:r>
              <a:rPr sz="1800" b="1" dirty="0">
                <a:solidFill>
                  <a:srgbClr val="404040"/>
                </a:solidFill>
                <a:latin typeface="Georgia"/>
                <a:cs typeface="Georgia"/>
              </a:rPr>
              <a:t>T</a:t>
            </a:r>
            <a:r>
              <a:rPr sz="1800" b="1" spc="15" dirty="0">
                <a:solidFill>
                  <a:srgbClr val="404040"/>
                </a:solidFill>
                <a:latin typeface="Georgia"/>
                <a:cs typeface="Georgia"/>
              </a:rPr>
              <a:t>E</a:t>
            </a:r>
            <a:r>
              <a:rPr sz="1800" b="1" spc="-150" dirty="0">
                <a:solidFill>
                  <a:srgbClr val="404040"/>
                </a:solidFill>
                <a:latin typeface="Georgia"/>
                <a:cs typeface="Georgia"/>
              </a:rPr>
              <a:t>C</a:t>
            </a:r>
            <a:r>
              <a:rPr sz="1800" b="1" spc="-160" dirty="0">
                <a:solidFill>
                  <a:srgbClr val="404040"/>
                </a:solidFill>
                <a:latin typeface="Georgia"/>
                <a:cs typeface="Georgia"/>
              </a:rPr>
              <a:t>H</a:t>
            </a:r>
            <a:r>
              <a:rPr sz="1800" b="1" spc="-165" dirty="0">
                <a:solidFill>
                  <a:srgbClr val="404040"/>
                </a:solidFill>
                <a:latin typeface="Georgia"/>
                <a:cs typeface="Georgia"/>
              </a:rPr>
              <a:t>N</a:t>
            </a:r>
            <a:r>
              <a:rPr sz="1800" b="1" spc="-130" dirty="0">
                <a:solidFill>
                  <a:srgbClr val="404040"/>
                </a:solidFill>
                <a:latin typeface="Georgia"/>
                <a:cs typeface="Georgia"/>
              </a:rPr>
              <a:t>O</a:t>
            </a:r>
            <a:r>
              <a:rPr sz="1800" b="1" spc="-90" dirty="0">
                <a:solidFill>
                  <a:srgbClr val="404040"/>
                </a:solidFill>
                <a:latin typeface="Georgia"/>
                <a:cs typeface="Georgia"/>
              </a:rPr>
              <a:t>L</a:t>
            </a:r>
            <a:r>
              <a:rPr sz="1800" b="1" spc="-150" dirty="0">
                <a:solidFill>
                  <a:srgbClr val="404040"/>
                </a:solidFill>
                <a:latin typeface="Georgia"/>
                <a:cs typeface="Georgia"/>
              </a:rPr>
              <a:t>O</a:t>
            </a:r>
            <a:r>
              <a:rPr sz="1800" b="1" spc="45" dirty="0">
                <a:solidFill>
                  <a:srgbClr val="404040"/>
                </a:solidFill>
                <a:latin typeface="Georgia"/>
                <a:cs typeface="Georgia"/>
              </a:rPr>
              <a:t>G</a:t>
            </a:r>
            <a:r>
              <a:rPr sz="1800" b="1" spc="-25" dirty="0">
                <a:solidFill>
                  <a:srgbClr val="404040"/>
                </a:solidFill>
                <a:latin typeface="Georgia"/>
                <a:cs typeface="Georgia"/>
              </a:rPr>
              <a:t>Y</a:t>
            </a:r>
            <a:endParaRPr sz="1800">
              <a:latin typeface="Georgia"/>
              <a:cs typeface="Georgia"/>
            </a:endParaRPr>
          </a:p>
        </p:txBody>
      </p:sp>
      <p:sp>
        <p:nvSpPr>
          <p:cNvPr id="3" name="object 3"/>
          <p:cNvSpPr txBox="1">
            <a:spLocks noGrp="1"/>
          </p:cNvSpPr>
          <p:nvPr>
            <p:ph type="title"/>
          </p:nvPr>
        </p:nvSpPr>
        <p:spPr>
          <a:xfrm>
            <a:off x="756602" y="2577845"/>
            <a:ext cx="3879850" cy="335280"/>
          </a:xfrm>
          <a:prstGeom prst="rect">
            <a:avLst/>
          </a:prstGeom>
        </p:spPr>
        <p:txBody>
          <a:bodyPr vert="horz" wrap="square" lIns="0" tIns="16510" rIns="0" bIns="0" rtlCol="0">
            <a:spAutoFit/>
          </a:bodyPr>
          <a:lstStyle/>
          <a:p>
            <a:pPr marL="12700">
              <a:lnSpc>
                <a:spcPct val="100000"/>
              </a:lnSpc>
              <a:spcBef>
                <a:spcPts val="130"/>
              </a:spcBef>
            </a:pPr>
            <a:r>
              <a:rPr sz="2000" b="1" spc="-130" dirty="0">
                <a:solidFill>
                  <a:srgbClr val="404040"/>
                </a:solidFill>
                <a:latin typeface="Georgia"/>
                <a:cs typeface="Georgia"/>
              </a:rPr>
              <a:t>P</a:t>
            </a:r>
            <a:r>
              <a:rPr sz="2000" b="1" spc="-300" dirty="0">
                <a:solidFill>
                  <a:srgbClr val="404040"/>
                </a:solidFill>
                <a:latin typeface="Georgia"/>
                <a:cs typeface="Georgia"/>
              </a:rPr>
              <a:t>r</a:t>
            </a:r>
            <a:r>
              <a:rPr sz="2000" b="1" spc="-150" dirty="0">
                <a:solidFill>
                  <a:srgbClr val="404040"/>
                </a:solidFill>
                <a:latin typeface="Georgia"/>
                <a:cs typeface="Georgia"/>
              </a:rPr>
              <a:t>o</a:t>
            </a:r>
            <a:r>
              <a:rPr sz="2000" b="1" spc="-95" dirty="0">
                <a:solidFill>
                  <a:srgbClr val="404040"/>
                </a:solidFill>
                <a:latin typeface="Georgia"/>
                <a:cs typeface="Georgia"/>
              </a:rPr>
              <a:t>j</a:t>
            </a:r>
            <a:r>
              <a:rPr sz="2000" b="1" spc="-150" dirty="0">
                <a:solidFill>
                  <a:srgbClr val="404040"/>
                </a:solidFill>
                <a:latin typeface="Georgia"/>
                <a:cs typeface="Georgia"/>
              </a:rPr>
              <a:t>e</a:t>
            </a:r>
            <a:r>
              <a:rPr sz="2000" b="1" spc="-114" dirty="0">
                <a:solidFill>
                  <a:srgbClr val="404040"/>
                </a:solidFill>
                <a:latin typeface="Georgia"/>
                <a:cs typeface="Georgia"/>
              </a:rPr>
              <a:t>c</a:t>
            </a:r>
            <a:r>
              <a:rPr sz="2000" b="1" spc="-15" dirty="0">
                <a:solidFill>
                  <a:srgbClr val="404040"/>
                </a:solidFill>
                <a:latin typeface="Georgia"/>
                <a:cs typeface="Georgia"/>
              </a:rPr>
              <a:t>t </a:t>
            </a:r>
            <a:r>
              <a:rPr sz="2000" b="1" spc="-260" dirty="0">
                <a:solidFill>
                  <a:srgbClr val="404040"/>
                </a:solidFill>
                <a:latin typeface="Georgia"/>
                <a:cs typeface="Georgia"/>
              </a:rPr>
              <a:t>n</a:t>
            </a:r>
            <a:r>
              <a:rPr sz="2000" b="1" spc="-215" dirty="0">
                <a:solidFill>
                  <a:srgbClr val="404040"/>
                </a:solidFill>
                <a:latin typeface="Georgia"/>
                <a:cs typeface="Georgia"/>
              </a:rPr>
              <a:t>a</a:t>
            </a:r>
            <a:r>
              <a:rPr sz="2000" b="1" spc="-385" dirty="0">
                <a:solidFill>
                  <a:srgbClr val="404040"/>
                </a:solidFill>
                <a:latin typeface="Georgia"/>
                <a:cs typeface="Georgia"/>
              </a:rPr>
              <a:t>m</a:t>
            </a:r>
            <a:r>
              <a:rPr sz="2000" b="1" spc="-175" dirty="0">
                <a:solidFill>
                  <a:srgbClr val="404040"/>
                </a:solidFill>
                <a:latin typeface="Georgia"/>
                <a:cs typeface="Georgia"/>
              </a:rPr>
              <a:t>e</a:t>
            </a:r>
            <a:r>
              <a:rPr sz="2000" b="1" spc="-55" dirty="0">
                <a:solidFill>
                  <a:srgbClr val="404040"/>
                </a:solidFill>
                <a:latin typeface="Georgia"/>
                <a:cs typeface="Georgia"/>
              </a:rPr>
              <a:t> </a:t>
            </a:r>
            <a:r>
              <a:rPr sz="1800" b="1" dirty="0">
                <a:solidFill>
                  <a:srgbClr val="404040"/>
                </a:solidFill>
                <a:latin typeface="Arial"/>
                <a:cs typeface="Arial"/>
              </a:rPr>
              <a:t>:</a:t>
            </a:r>
            <a:r>
              <a:rPr sz="1800" b="1" spc="-130" dirty="0">
                <a:solidFill>
                  <a:srgbClr val="404040"/>
                </a:solidFill>
                <a:latin typeface="Arial"/>
                <a:cs typeface="Arial"/>
              </a:rPr>
              <a:t> </a:t>
            </a:r>
            <a:r>
              <a:rPr sz="1800" spc="-75" dirty="0">
                <a:solidFill>
                  <a:srgbClr val="404040"/>
                </a:solidFill>
                <a:latin typeface="Arial MT"/>
                <a:cs typeface="Arial MT"/>
              </a:rPr>
              <a:t>A</a:t>
            </a:r>
            <a:r>
              <a:rPr sz="1800" spc="-30" dirty="0">
                <a:solidFill>
                  <a:srgbClr val="404040"/>
                </a:solidFill>
                <a:latin typeface="Arial MT"/>
                <a:cs typeface="Arial MT"/>
              </a:rPr>
              <a:t>i</a:t>
            </a:r>
            <a:r>
              <a:rPr sz="1800" dirty="0">
                <a:solidFill>
                  <a:srgbClr val="404040"/>
                </a:solidFill>
                <a:latin typeface="Arial MT"/>
                <a:cs typeface="Arial MT"/>
              </a:rPr>
              <a:t>r</a:t>
            </a:r>
            <a:r>
              <a:rPr sz="1800" spc="95" dirty="0">
                <a:solidFill>
                  <a:srgbClr val="404040"/>
                </a:solidFill>
                <a:latin typeface="Arial MT"/>
                <a:cs typeface="Arial MT"/>
              </a:rPr>
              <a:t> </a:t>
            </a:r>
            <a:r>
              <a:rPr sz="1800" spc="20" dirty="0">
                <a:solidFill>
                  <a:srgbClr val="404040"/>
                </a:solidFill>
                <a:latin typeface="Arial MT"/>
                <a:cs typeface="Arial MT"/>
              </a:rPr>
              <a:t>Q</a:t>
            </a:r>
            <a:r>
              <a:rPr sz="1800" spc="45" dirty="0">
                <a:solidFill>
                  <a:srgbClr val="404040"/>
                </a:solidFill>
                <a:latin typeface="Arial MT"/>
                <a:cs typeface="Arial MT"/>
              </a:rPr>
              <a:t>u</a:t>
            </a:r>
            <a:r>
              <a:rPr sz="1800" spc="-30" dirty="0">
                <a:solidFill>
                  <a:srgbClr val="404040"/>
                </a:solidFill>
                <a:latin typeface="Arial MT"/>
                <a:cs typeface="Arial MT"/>
              </a:rPr>
              <a:t>a</a:t>
            </a:r>
            <a:r>
              <a:rPr sz="1800" spc="45" dirty="0">
                <a:solidFill>
                  <a:srgbClr val="404040"/>
                </a:solidFill>
                <a:latin typeface="Arial MT"/>
                <a:cs typeface="Arial MT"/>
              </a:rPr>
              <a:t>l</a:t>
            </a:r>
            <a:r>
              <a:rPr sz="1800" spc="-30" dirty="0">
                <a:solidFill>
                  <a:srgbClr val="404040"/>
                </a:solidFill>
                <a:latin typeface="Arial MT"/>
                <a:cs typeface="Arial MT"/>
              </a:rPr>
              <a:t>i</a:t>
            </a:r>
            <a:r>
              <a:rPr sz="1800" spc="20" dirty="0">
                <a:solidFill>
                  <a:srgbClr val="404040"/>
                </a:solidFill>
                <a:latin typeface="Arial MT"/>
                <a:cs typeface="Arial MT"/>
              </a:rPr>
              <a:t>t</a:t>
            </a:r>
            <a:r>
              <a:rPr sz="1800" dirty="0">
                <a:solidFill>
                  <a:srgbClr val="404040"/>
                </a:solidFill>
                <a:latin typeface="Arial MT"/>
                <a:cs typeface="Arial MT"/>
              </a:rPr>
              <a:t>y</a:t>
            </a:r>
            <a:r>
              <a:rPr sz="1800" spc="-50" dirty="0">
                <a:solidFill>
                  <a:srgbClr val="404040"/>
                </a:solidFill>
                <a:latin typeface="Arial MT"/>
                <a:cs typeface="Arial MT"/>
              </a:rPr>
              <a:t> </a:t>
            </a:r>
            <a:r>
              <a:rPr sz="1800" spc="-75" dirty="0">
                <a:solidFill>
                  <a:srgbClr val="404040"/>
                </a:solidFill>
                <a:latin typeface="Arial MT"/>
                <a:cs typeface="Arial MT"/>
              </a:rPr>
              <a:t>M</a:t>
            </a:r>
            <a:r>
              <a:rPr sz="1800" spc="-30" dirty="0">
                <a:solidFill>
                  <a:srgbClr val="404040"/>
                </a:solidFill>
                <a:latin typeface="Arial MT"/>
                <a:cs typeface="Arial MT"/>
              </a:rPr>
              <a:t>o</a:t>
            </a:r>
            <a:r>
              <a:rPr sz="1800" spc="45" dirty="0">
                <a:solidFill>
                  <a:srgbClr val="404040"/>
                </a:solidFill>
                <a:latin typeface="Arial MT"/>
                <a:cs typeface="Arial MT"/>
              </a:rPr>
              <a:t>n</a:t>
            </a:r>
            <a:r>
              <a:rPr sz="1800" spc="-30" dirty="0">
                <a:solidFill>
                  <a:srgbClr val="404040"/>
                </a:solidFill>
                <a:latin typeface="Arial MT"/>
                <a:cs typeface="Arial MT"/>
              </a:rPr>
              <a:t>i</a:t>
            </a:r>
            <a:r>
              <a:rPr sz="1800" spc="20" dirty="0">
                <a:solidFill>
                  <a:srgbClr val="404040"/>
                </a:solidFill>
                <a:latin typeface="Arial MT"/>
                <a:cs typeface="Arial MT"/>
              </a:rPr>
              <a:t>t</a:t>
            </a:r>
            <a:r>
              <a:rPr sz="1800" spc="-30" dirty="0">
                <a:solidFill>
                  <a:srgbClr val="404040"/>
                </a:solidFill>
                <a:latin typeface="Arial MT"/>
                <a:cs typeface="Arial MT"/>
              </a:rPr>
              <a:t>o</a:t>
            </a:r>
            <a:r>
              <a:rPr sz="1800" dirty="0">
                <a:solidFill>
                  <a:srgbClr val="404040"/>
                </a:solidFill>
                <a:latin typeface="Arial MT"/>
                <a:cs typeface="Arial MT"/>
              </a:rPr>
              <a:t>r</a:t>
            </a:r>
            <a:r>
              <a:rPr sz="1800" spc="-30" dirty="0">
                <a:solidFill>
                  <a:srgbClr val="404040"/>
                </a:solidFill>
                <a:latin typeface="Arial MT"/>
                <a:cs typeface="Arial MT"/>
              </a:rPr>
              <a:t>i</a:t>
            </a:r>
            <a:r>
              <a:rPr sz="1800" spc="45" dirty="0">
                <a:solidFill>
                  <a:srgbClr val="404040"/>
                </a:solidFill>
                <a:latin typeface="Arial MT"/>
                <a:cs typeface="Arial MT"/>
              </a:rPr>
              <a:t>n</a:t>
            </a:r>
            <a:r>
              <a:rPr sz="1800" dirty="0">
                <a:solidFill>
                  <a:srgbClr val="404040"/>
                </a:solidFill>
                <a:latin typeface="Arial MT"/>
                <a:cs typeface="Arial MT"/>
              </a:rPr>
              <a:t>g</a:t>
            </a:r>
            <a:endParaRPr sz="1800">
              <a:latin typeface="Arial MT"/>
              <a:cs typeface="Arial MT"/>
            </a:endParaRPr>
          </a:p>
        </p:txBody>
      </p:sp>
      <p:sp>
        <p:nvSpPr>
          <p:cNvPr id="4" name="object 4"/>
          <p:cNvSpPr txBox="1"/>
          <p:nvPr/>
        </p:nvSpPr>
        <p:spPr>
          <a:xfrm>
            <a:off x="756602" y="2887027"/>
            <a:ext cx="3796665" cy="2509520"/>
          </a:xfrm>
          <a:prstGeom prst="rect">
            <a:avLst/>
          </a:prstGeom>
        </p:spPr>
        <p:txBody>
          <a:bodyPr vert="horz" wrap="square" lIns="0" tIns="136525" rIns="0" bIns="0" rtlCol="0">
            <a:spAutoFit/>
          </a:bodyPr>
          <a:lstStyle/>
          <a:p>
            <a:pPr marL="12700">
              <a:lnSpc>
                <a:spcPct val="100000"/>
              </a:lnSpc>
              <a:spcBef>
                <a:spcPts val="1075"/>
              </a:spcBef>
              <a:tabLst>
                <a:tab pos="1584960" algn="l"/>
              </a:tabLst>
            </a:pPr>
            <a:r>
              <a:rPr sz="2000" b="1" spc="55" dirty="0">
                <a:solidFill>
                  <a:srgbClr val="404040"/>
                </a:solidFill>
                <a:latin typeface="Georgia"/>
                <a:cs typeface="Georgia"/>
              </a:rPr>
              <a:t>T</a:t>
            </a:r>
            <a:r>
              <a:rPr sz="2000" b="1" spc="-175" dirty="0">
                <a:solidFill>
                  <a:srgbClr val="404040"/>
                </a:solidFill>
                <a:latin typeface="Georgia"/>
                <a:cs typeface="Georgia"/>
              </a:rPr>
              <a:t>e</a:t>
            </a:r>
            <a:r>
              <a:rPr sz="2000" b="1" spc="-225" dirty="0">
                <a:solidFill>
                  <a:srgbClr val="404040"/>
                </a:solidFill>
                <a:latin typeface="Georgia"/>
                <a:cs typeface="Georgia"/>
              </a:rPr>
              <a:t>a</a:t>
            </a:r>
            <a:r>
              <a:rPr sz="2000" b="1" spc="-365" dirty="0">
                <a:solidFill>
                  <a:srgbClr val="404040"/>
                </a:solidFill>
                <a:latin typeface="Georgia"/>
                <a:cs typeface="Georgia"/>
              </a:rPr>
              <a:t>m</a:t>
            </a:r>
            <a:r>
              <a:rPr sz="2000" b="1" dirty="0">
                <a:solidFill>
                  <a:srgbClr val="404040"/>
                </a:solidFill>
                <a:latin typeface="Georgia"/>
                <a:cs typeface="Georgia"/>
              </a:rPr>
              <a:t> </a:t>
            </a:r>
            <a:r>
              <a:rPr sz="2000" b="1" spc="-260" dirty="0">
                <a:solidFill>
                  <a:srgbClr val="404040"/>
                </a:solidFill>
                <a:latin typeface="Georgia"/>
                <a:cs typeface="Georgia"/>
              </a:rPr>
              <a:t>n</a:t>
            </a:r>
            <a:r>
              <a:rPr sz="2000" b="1" spc="-225" dirty="0">
                <a:solidFill>
                  <a:srgbClr val="404040"/>
                </a:solidFill>
                <a:latin typeface="Georgia"/>
                <a:cs typeface="Georgia"/>
              </a:rPr>
              <a:t>a</a:t>
            </a:r>
            <a:r>
              <a:rPr sz="2000" b="1" spc="-385" dirty="0">
                <a:solidFill>
                  <a:srgbClr val="404040"/>
                </a:solidFill>
                <a:latin typeface="Georgia"/>
                <a:cs typeface="Georgia"/>
              </a:rPr>
              <a:t>m</a:t>
            </a:r>
            <a:r>
              <a:rPr sz="2000" b="1" spc="-175" dirty="0">
                <a:solidFill>
                  <a:srgbClr val="404040"/>
                </a:solidFill>
                <a:latin typeface="Georgia"/>
                <a:cs typeface="Georgia"/>
              </a:rPr>
              <a:t>e</a:t>
            </a:r>
            <a:r>
              <a:rPr sz="2000" b="1" dirty="0">
                <a:solidFill>
                  <a:srgbClr val="404040"/>
                </a:solidFill>
                <a:latin typeface="Georgia"/>
                <a:cs typeface="Georgia"/>
              </a:rPr>
              <a:t>	</a:t>
            </a:r>
            <a:r>
              <a:rPr sz="2000" b="1" spc="-250" dirty="0">
                <a:solidFill>
                  <a:srgbClr val="404040"/>
                </a:solidFill>
                <a:latin typeface="Georgia"/>
                <a:cs typeface="Georgia"/>
              </a:rPr>
              <a:t>:</a:t>
            </a:r>
            <a:r>
              <a:rPr sz="2000" b="1" spc="-20" dirty="0">
                <a:solidFill>
                  <a:srgbClr val="404040"/>
                </a:solidFill>
                <a:latin typeface="Georgia"/>
                <a:cs typeface="Georgia"/>
              </a:rPr>
              <a:t> </a:t>
            </a:r>
            <a:r>
              <a:rPr sz="1800" dirty="0">
                <a:solidFill>
                  <a:srgbClr val="404040"/>
                </a:solidFill>
                <a:latin typeface="Arial MT"/>
                <a:cs typeface="Arial MT"/>
              </a:rPr>
              <a:t>Pr</a:t>
            </a:r>
            <a:r>
              <a:rPr sz="1800" spc="-25" dirty="0">
                <a:solidFill>
                  <a:srgbClr val="404040"/>
                </a:solidFill>
                <a:latin typeface="Arial MT"/>
                <a:cs typeface="Arial MT"/>
              </a:rPr>
              <a:t>o</a:t>
            </a:r>
            <a:r>
              <a:rPr sz="1800" spc="45" dirty="0">
                <a:solidFill>
                  <a:srgbClr val="404040"/>
                </a:solidFill>
                <a:latin typeface="Arial MT"/>
                <a:cs typeface="Arial MT"/>
              </a:rPr>
              <a:t>j</a:t>
            </a:r>
            <a:r>
              <a:rPr sz="1800" spc="-30" dirty="0">
                <a:solidFill>
                  <a:srgbClr val="404040"/>
                </a:solidFill>
                <a:latin typeface="Arial MT"/>
                <a:cs typeface="Arial MT"/>
              </a:rPr>
              <a:t>_22478_</a:t>
            </a:r>
            <a:r>
              <a:rPr sz="1800" spc="-275" dirty="0">
                <a:solidFill>
                  <a:srgbClr val="404040"/>
                </a:solidFill>
                <a:latin typeface="Arial MT"/>
                <a:cs typeface="Arial MT"/>
              </a:rPr>
              <a:t>T</a:t>
            </a:r>
            <a:r>
              <a:rPr sz="1800" spc="-30" dirty="0">
                <a:solidFill>
                  <a:srgbClr val="404040"/>
                </a:solidFill>
                <a:latin typeface="Arial MT"/>
                <a:cs typeface="Arial MT"/>
              </a:rPr>
              <a:t>ea</a:t>
            </a:r>
            <a:r>
              <a:rPr sz="1800" dirty="0">
                <a:solidFill>
                  <a:srgbClr val="404040"/>
                </a:solidFill>
                <a:latin typeface="Arial MT"/>
                <a:cs typeface="Arial MT"/>
              </a:rPr>
              <a:t>m</a:t>
            </a:r>
            <a:r>
              <a:rPr sz="1800" spc="-25" dirty="0">
                <a:solidFill>
                  <a:srgbClr val="404040"/>
                </a:solidFill>
                <a:latin typeface="Arial MT"/>
                <a:cs typeface="Arial MT"/>
              </a:rPr>
              <a:t>_</a:t>
            </a:r>
            <a:r>
              <a:rPr sz="1800" dirty="0">
                <a:solidFill>
                  <a:srgbClr val="404040"/>
                </a:solidFill>
                <a:latin typeface="Arial MT"/>
                <a:cs typeface="Arial MT"/>
              </a:rPr>
              <a:t>2</a:t>
            </a:r>
            <a:endParaRPr sz="1800">
              <a:latin typeface="Arial MT"/>
              <a:cs typeface="Arial MT"/>
            </a:endParaRPr>
          </a:p>
          <a:p>
            <a:pPr marL="12700">
              <a:lnSpc>
                <a:spcPct val="100000"/>
              </a:lnSpc>
              <a:spcBef>
                <a:spcPts val="980"/>
              </a:spcBef>
            </a:pPr>
            <a:r>
              <a:rPr sz="2000" b="1" spc="55" dirty="0">
                <a:solidFill>
                  <a:srgbClr val="404040"/>
                </a:solidFill>
                <a:latin typeface="Georgia"/>
                <a:cs typeface="Georgia"/>
              </a:rPr>
              <a:t>T</a:t>
            </a:r>
            <a:r>
              <a:rPr sz="2000" b="1" spc="-175" dirty="0">
                <a:solidFill>
                  <a:srgbClr val="404040"/>
                </a:solidFill>
                <a:latin typeface="Georgia"/>
                <a:cs typeface="Georgia"/>
              </a:rPr>
              <a:t>e</a:t>
            </a:r>
            <a:r>
              <a:rPr sz="2000" b="1" spc="-225" dirty="0">
                <a:solidFill>
                  <a:srgbClr val="404040"/>
                </a:solidFill>
                <a:latin typeface="Georgia"/>
                <a:cs typeface="Georgia"/>
              </a:rPr>
              <a:t>a</a:t>
            </a:r>
            <a:r>
              <a:rPr sz="2000" b="1" spc="-365" dirty="0">
                <a:solidFill>
                  <a:srgbClr val="404040"/>
                </a:solidFill>
                <a:latin typeface="Georgia"/>
                <a:cs typeface="Georgia"/>
              </a:rPr>
              <a:t>m</a:t>
            </a:r>
            <a:r>
              <a:rPr sz="2000" b="1" dirty="0">
                <a:solidFill>
                  <a:srgbClr val="404040"/>
                </a:solidFill>
                <a:latin typeface="Georgia"/>
                <a:cs typeface="Georgia"/>
              </a:rPr>
              <a:t> </a:t>
            </a:r>
            <a:r>
              <a:rPr sz="2000" b="1" spc="-385" dirty="0">
                <a:solidFill>
                  <a:srgbClr val="404040"/>
                </a:solidFill>
                <a:latin typeface="Georgia"/>
                <a:cs typeface="Georgia"/>
              </a:rPr>
              <a:t>m</a:t>
            </a:r>
            <a:r>
              <a:rPr sz="2000" b="1" spc="-175" dirty="0">
                <a:solidFill>
                  <a:srgbClr val="404040"/>
                </a:solidFill>
                <a:latin typeface="Georgia"/>
                <a:cs typeface="Georgia"/>
              </a:rPr>
              <a:t>e</a:t>
            </a:r>
            <a:r>
              <a:rPr sz="2000" b="1" spc="-385" dirty="0">
                <a:solidFill>
                  <a:srgbClr val="404040"/>
                </a:solidFill>
                <a:latin typeface="Georgia"/>
                <a:cs typeface="Georgia"/>
              </a:rPr>
              <a:t>m</a:t>
            </a:r>
            <a:r>
              <a:rPr sz="2000" b="1" spc="-170" dirty="0">
                <a:solidFill>
                  <a:srgbClr val="404040"/>
                </a:solidFill>
                <a:latin typeface="Georgia"/>
                <a:cs typeface="Georgia"/>
              </a:rPr>
              <a:t>b</a:t>
            </a:r>
            <a:r>
              <a:rPr sz="2000" b="1" spc="-175" dirty="0">
                <a:solidFill>
                  <a:srgbClr val="404040"/>
                </a:solidFill>
                <a:latin typeface="Georgia"/>
                <a:cs typeface="Georgia"/>
              </a:rPr>
              <a:t>e</a:t>
            </a:r>
            <a:r>
              <a:rPr sz="2000" b="1" spc="-210" dirty="0">
                <a:solidFill>
                  <a:srgbClr val="404040"/>
                </a:solidFill>
                <a:latin typeface="Georgia"/>
                <a:cs typeface="Georgia"/>
              </a:rPr>
              <a:t>r</a:t>
            </a:r>
            <a:r>
              <a:rPr sz="2000" b="1" spc="-200" dirty="0">
                <a:solidFill>
                  <a:srgbClr val="404040"/>
                </a:solidFill>
                <a:latin typeface="Georgia"/>
                <a:cs typeface="Georgia"/>
              </a:rPr>
              <a:t>s</a:t>
            </a:r>
            <a:r>
              <a:rPr sz="2000" b="1" spc="-5" dirty="0">
                <a:solidFill>
                  <a:srgbClr val="404040"/>
                </a:solidFill>
                <a:latin typeface="Georgia"/>
                <a:cs typeface="Georgia"/>
              </a:rPr>
              <a:t> </a:t>
            </a:r>
            <a:r>
              <a:rPr sz="2000" b="1" spc="-250" dirty="0">
                <a:solidFill>
                  <a:srgbClr val="404040"/>
                </a:solidFill>
                <a:latin typeface="Georgia"/>
                <a:cs typeface="Georgia"/>
              </a:rPr>
              <a:t>:</a:t>
            </a:r>
            <a:endParaRPr sz="2000">
              <a:latin typeface="Georgia"/>
              <a:cs typeface="Georgia"/>
            </a:endParaRPr>
          </a:p>
          <a:p>
            <a:pPr marL="469900">
              <a:lnSpc>
                <a:spcPct val="100000"/>
              </a:lnSpc>
              <a:spcBef>
                <a:spcPts val="1030"/>
              </a:spcBef>
            </a:pPr>
            <a:r>
              <a:rPr sz="1800" spc="-5" dirty="0">
                <a:solidFill>
                  <a:srgbClr val="404040"/>
                </a:solidFill>
                <a:latin typeface="Arial MT"/>
                <a:cs typeface="Arial MT"/>
              </a:rPr>
              <a:t>Harini</a:t>
            </a:r>
            <a:r>
              <a:rPr sz="1800" spc="-40" dirty="0">
                <a:solidFill>
                  <a:srgbClr val="404040"/>
                </a:solidFill>
                <a:latin typeface="Arial MT"/>
                <a:cs typeface="Arial MT"/>
              </a:rPr>
              <a:t> </a:t>
            </a:r>
            <a:r>
              <a:rPr sz="1800" spc="-35" dirty="0">
                <a:solidFill>
                  <a:srgbClr val="404040"/>
                </a:solidFill>
                <a:latin typeface="Arial MT"/>
                <a:cs typeface="Arial MT"/>
              </a:rPr>
              <a:t>M(113321205017)</a:t>
            </a:r>
            <a:endParaRPr sz="1800">
              <a:latin typeface="Arial MT"/>
              <a:cs typeface="Arial MT"/>
            </a:endParaRPr>
          </a:p>
          <a:p>
            <a:pPr marL="469900" marR="202565">
              <a:lnSpc>
                <a:spcPct val="146000"/>
              </a:lnSpc>
              <a:spcBef>
                <a:spcPts val="150"/>
              </a:spcBef>
            </a:pPr>
            <a:r>
              <a:rPr sz="1800" dirty="0">
                <a:solidFill>
                  <a:srgbClr val="404040"/>
                </a:solidFill>
                <a:latin typeface="Arial MT"/>
                <a:cs typeface="Arial MT"/>
              </a:rPr>
              <a:t>K</a:t>
            </a:r>
            <a:r>
              <a:rPr sz="1800" spc="-30" dirty="0">
                <a:solidFill>
                  <a:srgbClr val="404040"/>
                </a:solidFill>
                <a:latin typeface="Arial MT"/>
                <a:cs typeface="Arial MT"/>
              </a:rPr>
              <a:t>o</a:t>
            </a:r>
            <a:r>
              <a:rPr sz="1800" dirty="0">
                <a:solidFill>
                  <a:srgbClr val="404040"/>
                </a:solidFill>
                <a:latin typeface="Arial MT"/>
                <a:cs typeface="Arial MT"/>
              </a:rPr>
              <a:t>k</a:t>
            </a:r>
            <a:r>
              <a:rPr sz="1800" spc="-25" dirty="0">
                <a:solidFill>
                  <a:srgbClr val="404040"/>
                </a:solidFill>
                <a:latin typeface="Arial MT"/>
                <a:cs typeface="Arial MT"/>
              </a:rPr>
              <a:t>i</a:t>
            </a:r>
            <a:r>
              <a:rPr sz="1800" spc="45" dirty="0">
                <a:solidFill>
                  <a:srgbClr val="404040"/>
                </a:solidFill>
                <a:latin typeface="Arial MT"/>
                <a:cs typeface="Arial MT"/>
              </a:rPr>
              <a:t>l</a:t>
            </a:r>
            <a:r>
              <a:rPr sz="1800" dirty="0">
                <a:solidFill>
                  <a:srgbClr val="404040"/>
                </a:solidFill>
                <a:latin typeface="Arial MT"/>
                <a:cs typeface="Arial MT"/>
              </a:rPr>
              <a:t>a</a:t>
            </a:r>
            <a:r>
              <a:rPr sz="1800" spc="-5" dirty="0">
                <a:solidFill>
                  <a:srgbClr val="404040"/>
                </a:solidFill>
                <a:latin typeface="Arial MT"/>
                <a:cs typeface="Arial MT"/>
              </a:rPr>
              <a:t> </a:t>
            </a:r>
            <a:r>
              <a:rPr sz="1800" dirty="0">
                <a:solidFill>
                  <a:srgbClr val="404040"/>
                </a:solidFill>
                <a:latin typeface="Arial MT"/>
                <a:cs typeface="Arial MT"/>
              </a:rPr>
              <a:t>Sr</a:t>
            </a:r>
            <a:r>
              <a:rPr sz="1800" spc="40" dirty="0">
                <a:solidFill>
                  <a:srgbClr val="404040"/>
                </a:solidFill>
                <a:latin typeface="Arial MT"/>
                <a:cs typeface="Arial MT"/>
              </a:rPr>
              <a:t>u</a:t>
            </a:r>
            <a:r>
              <a:rPr sz="1800" spc="20" dirty="0">
                <a:solidFill>
                  <a:srgbClr val="404040"/>
                </a:solidFill>
                <a:latin typeface="Arial MT"/>
                <a:cs typeface="Arial MT"/>
              </a:rPr>
              <a:t>t</a:t>
            </a:r>
            <a:r>
              <a:rPr sz="1800" spc="45" dirty="0">
                <a:solidFill>
                  <a:srgbClr val="404040"/>
                </a:solidFill>
                <a:latin typeface="Arial MT"/>
                <a:cs typeface="Arial MT"/>
              </a:rPr>
              <a:t>h</a:t>
            </a:r>
            <a:r>
              <a:rPr sz="1800" dirty="0">
                <a:solidFill>
                  <a:srgbClr val="404040"/>
                </a:solidFill>
                <a:latin typeface="Arial MT"/>
                <a:cs typeface="Arial MT"/>
              </a:rPr>
              <a:t>i</a:t>
            </a:r>
            <a:r>
              <a:rPr sz="1800" spc="-140" dirty="0">
                <a:solidFill>
                  <a:srgbClr val="404040"/>
                </a:solidFill>
                <a:latin typeface="Arial MT"/>
                <a:cs typeface="Arial MT"/>
              </a:rPr>
              <a:t> </a:t>
            </a:r>
            <a:r>
              <a:rPr sz="1800" dirty="0">
                <a:solidFill>
                  <a:srgbClr val="404040"/>
                </a:solidFill>
                <a:latin typeface="Arial MT"/>
                <a:cs typeface="Arial MT"/>
              </a:rPr>
              <a:t>P(</a:t>
            </a:r>
            <a:r>
              <a:rPr sz="1800" spc="-185" dirty="0">
                <a:solidFill>
                  <a:srgbClr val="404040"/>
                </a:solidFill>
                <a:latin typeface="Arial MT"/>
                <a:cs typeface="Arial MT"/>
              </a:rPr>
              <a:t>1</a:t>
            </a:r>
            <a:r>
              <a:rPr sz="1800" spc="-30" dirty="0">
                <a:solidFill>
                  <a:srgbClr val="404040"/>
                </a:solidFill>
                <a:latin typeface="Arial MT"/>
                <a:cs typeface="Arial MT"/>
              </a:rPr>
              <a:t>13321205025</a:t>
            </a:r>
            <a:r>
              <a:rPr sz="1800" dirty="0">
                <a:solidFill>
                  <a:srgbClr val="404040"/>
                </a:solidFill>
                <a:latin typeface="Arial MT"/>
                <a:cs typeface="Arial MT"/>
              </a:rPr>
              <a:t>)  </a:t>
            </a:r>
            <a:r>
              <a:rPr sz="1800" spc="-5" dirty="0">
                <a:solidFill>
                  <a:srgbClr val="404040"/>
                </a:solidFill>
                <a:latin typeface="Arial MT"/>
                <a:cs typeface="Arial MT"/>
              </a:rPr>
              <a:t>Pooja</a:t>
            </a:r>
            <a:r>
              <a:rPr sz="1800" spc="490" dirty="0">
                <a:solidFill>
                  <a:srgbClr val="404040"/>
                </a:solidFill>
                <a:latin typeface="Arial MT"/>
                <a:cs typeface="Arial MT"/>
              </a:rPr>
              <a:t> </a:t>
            </a:r>
            <a:r>
              <a:rPr sz="1800" spc="-40" dirty="0">
                <a:solidFill>
                  <a:srgbClr val="404040"/>
                </a:solidFill>
                <a:latin typeface="Arial MT"/>
                <a:cs typeface="Arial MT"/>
              </a:rPr>
              <a:t>V(113321205035) </a:t>
            </a:r>
            <a:r>
              <a:rPr sz="1800" spc="-35" dirty="0">
                <a:solidFill>
                  <a:srgbClr val="404040"/>
                </a:solidFill>
                <a:latin typeface="Arial MT"/>
                <a:cs typeface="Arial MT"/>
              </a:rPr>
              <a:t> </a:t>
            </a:r>
            <a:r>
              <a:rPr sz="1800" spc="-50" dirty="0">
                <a:solidFill>
                  <a:srgbClr val="404040"/>
                </a:solidFill>
                <a:latin typeface="Arial MT"/>
                <a:cs typeface="Arial MT"/>
              </a:rPr>
              <a:t>I</a:t>
            </a:r>
            <a:r>
              <a:rPr sz="1800" spc="45" dirty="0">
                <a:solidFill>
                  <a:srgbClr val="404040"/>
                </a:solidFill>
                <a:latin typeface="Arial MT"/>
                <a:cs typeface="Arial MT"/>
              </a:rPr>
              <a:t>ndh</a:t>
            </a:r>
            <a:r>
              <a:rPr sz="1800" dirty="0">
                <a:solidFill>
                  <a:srgbClr val="404040"/>
                </a:solidFill>
                <a:latin typeface="Arial MT"/>
                <a:cs typeface="Arial MT"/>
              </a:rPr>
              <a:t>ra</a:t>
            </a:r>
            <a:r>
              <a:rPr sz="1800" spc="-155" dirty="0">
                <a:solidFill>
                  <a:srgbClr val="404040"/>
                </a:solidFill>
                <a:latin typeface="Arial MT"/>
                <a:cs typeface="Arial MT"/>
              </a:rPr>
              <a:t> </a:t>
            </a:r>
            <a:r>
              <a:rPr sz="1800" dirty="0">
                <a:solidFill>
                  <a:srgbClr val="404040"/>
                </a:solidFill>
                <a:latin typeface="Arial MT"/>
                <a:cs typeface="Arial MT"/>
              </a:rPr>
              <a:t>A</a:t>
            </a:r>
            <a:r>
              <a:rPr sz="1800" spc="-130" dirty="0">
                <a:solidFill>
                  <a:srgbClr val="404040"/>
                </a:solidFill>
                <a:latin typeface="Arial MT"/>
                <a:cs typeface="Arial MT"/>
              </a:rPr>
              <a:t> </a:t>
            </a:r>
            <a:r>
              <a:rPr sz="1800" dirty="0">
                <a:solidFill>
                  <a:srgbClr val="404040"/>
                </a:solidFill>
                <a:latin typeface="Arial MT"/>
                <a:cs typeface="Arial MT"/>
              </a:rPr>
              <a:t>(</a:t>
            </a:r>
            <a:r>
              <a:rPr sz="1800" spc="-180" dirty="0">
                <a:solidFill>
                  <a:srgbClr val="404040"/>
                </a:solidFill>
                <a:latin typeface="Arial MT"/>
                <a:cs typeface="Arial MT"/>
              </a:rPr>
              <a:t>1</a:t>
            </a:r>
            <a:r>
              <a:rPr sz="1800" spc="-30" dirty="0">
                <a:solidFill>
                  <a:srgbClr val="404040"/>
                </a:solidFill>
                <a:latin typeface="Arial MT"/>
                <a:cs typeface="Arial MT"/>
              </a:rPr>
              <a:t>13321205018</a:t>
            </a:r>
            <a:r>
              <a:rPr sz="1800" dirty="0">
                <a:solidFill>
                  <a:srgbClr val="404040"/>
                </a:solidFill>
                <a:latin typeface="Arial MT"/>
                <a:cs typeface="Arial MT"/>
              </a:rPr>
              <a:t>)</a:t>
            </a:r>
            <a:endParaRPr sz="1800">
              <a:latin typeface="Arial MT"/>
              <a:cs typeface="Arial MT"/>
            </a:endParaRPr>
          </a:p>
        </p:txBody>
      </p:sp>
      <p:pic>
        <p:nvPicPr>
          <p:cNvPr id="5" name="object 5"/>
          <p:cNvPicPr/>
          <p:nvPr/>
        </p:nvPicPr>
        <p:blipFill>
          <a:blip r:embed="rId2" cstate="print"/>
          <a:stretch>
            <a:fillRect/>
          </a:stretch>
        </p:blipFill>
        <p:spPr>
          <a:xfrm>
            <a:off x="352425" y="238125"/>
            <a:ext cx="9248775" cy="13239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2157B-6596-48E5-DCC6-604EBEDA5A3E}"/>
              </a:ext>
            </a:extLst>
          </p:cNvPr>
          <p:cNvSpPr>
            <a:spLocks noGrp="1"/>
          </p:cNvSpPr>
          <p:nvPr>
            <p:ph type="title"/>
          </p:nvPr>
        </p:nvSpPr>
        <p:spPr>
          <a:xfrm>
            <a:off x="756602" y="634111"/>
            <a:ext cx="5872798" cy="575310"/>
          </a:xfrm>
        </p:spPr>
        <p:txBody>
          <a:bodyPr/>
          <a:lstStyle/>
          <a:p>
            <a:r>
              <a:rPr lang="en-IN" sz="1800" b="1" dirty="0">
                <a:effectLst/>
                <a:latin typeface="Times New Roman" panose="02020603050405020304" pitchFamily="18" charset="0"/>
                <a:ea typeface="Malgun Gothic" panose="020B0503020000020004" pitchFamily="34" charset="-127"/>
              </a:rPr>
              <a:t>SCREENSHOT OF PYTHON CODE OUTPUT:</a:t>
            </a:r>
            <a:endParaRPr lang="en-IN" dirty="0"/>
          </a:p>
        </p:txBody>
      </p:sp>
      <p:pic>
        <p:nvPicPr>
          <p:cNvPr id="5" name="Picture 4">
            <a:extLst>
              <a:ext uri="{FF2B5EF4-FFF2-40B4-BE49-F238E27FC236}">
                <a16:creationId xmlns:a16="http://schemas.microsoft.com/office/drawing/2014/main" id="{DCCC91B7-12DE-03F9-AA34-66E7E18C76B5}"/>
              </a:ext>
            </a:extLst>
          </p:cNvPr>
          <p:cNvPicPr>
            <a:picLocks noChangeAspect="1"/>
          </p:cNvPicPr>
          <p:nvPr/>
        </p:nvPicPr>
        <p:blipFill>
          <a:blip r:embed="rId2"/>
          <a:stretch>
            <a:fillRect/>
          </a:stretch>
        </p:blipFill>
        <p:spPr>
          <a:xfrm>
            <a:off x="1981200" y="1437258"/>
            <a:ext cx="7081748" cy="3983483"/>
          </a:xfrm>
          <a:prstGeom prst="rect">
            <a:avLst/>
          </a:prstGeom>
        </p:spPr>
      </p:pic>
    </p:spTree>
    <p:extLst>
      <p:ext uri="{BB962C8B-B14F-4D97-AF65-F5344CB8AC3E}">
        <p14:creationId xmlns:p14="http://schemas.microsoft.com/office/powerpoint/2010/main" val="4062475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481020-E425-7B44-C012-C9E430001976}"/>
              </a:ext>
            </a:extLst>
          </p:cNvPr>
          <p:cNvPicPr>
            <a:picLocks noChangeAspect="1"/>
          </p:cNvPicPr>
          <p:nvPr/>
        </p:nvPicPr>
        <p:blipFill>
          <a:blip r:embed="rId2"/>
          <a:stretch>
            <a:fillRect/>
          </a:stretch>
        </p:blipFill>
        <p:spPr>
          <a:xfrm>
            <a:off x="762000" y="952500"/>
            <a:ext cx="8805333" cy="4953000"/>
          </a:xfrm>
          <a:prstGeom prst="rect">
            <a:avLst/>
          </a:prstGeom>
        </p:spPr>
      </p:pic>
    </p:spTree>
    <p:extLst>
      <p:ext uri="{BB962C8B-B14F-4D97-AF65-F5344CB8AC3E}">
        <p14:creationId xmlns:p14="http://schemas.microsoft.com/office/powerpoint/2010/main" val="1154639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6DF547-3F31-1164-5B73-DDC4C90C8F98}"/>
              </a:ext>
            </a:extLst>
          </p:cNvPr>
          <p:cNvPicPr>
            <a:picLocks noChangeAspect="1"/>
          </p:cNvPicPr>
          <p:nvPr/>
        </p:nvPicPr>
        <p:blipFill>
          <a:blip r:embed="rId2"/>
          <a:stretch>
            <a:fillRect/>
          </a:stretch>
        </p:blipFill>
        <p:spPr>
          <a:xfrm>
            <a:off x="1066800" y="1066800"/>
            <a:ext cx="8398933" cy="4724400"/>
          </a:xfrm>
          <a:prstGeom prst="rect">
            <a:avLst/>
          </a:prstGeom>
        </p:spPr>
      </p:pic>
    </p:spTree>
    <p:extLst>
      <p:ext uri="{BB962C8B-B14F-4D97-AF65-F5344CB8AC3E}">
        <p14:creationId xmlns:p14="http://schemas.microsoft.com/office/powerpoint/2010/main" val="1779136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775B0-72DB-2145-D0F1-5ACBCAAC8787}"/>
              </a:ext>
            </a:extLst>
          </p:cNvPr>
          <p:cNvSpPr>
            <a:spLocks noGrp="1"/>
          </p:cNvSpPr>
          <p:nvPr>
            <p:ph type="title"/>
          </p:nvPr>
        </p:nvSpPr>
        <p:spPr/>
        <p:txBody>
          <a:bodyPr/>
          <a:lstStyle/>
          <a:p>
            <a:r>
              <a:rPr lang="en-IN" b="1" i="0" dirty="0">
                <a:effectLst/>
                <a:latin typeface="Söhne"/>
              </a:rPr>
              <a:t>IoT Device Code:</a:t>
            </a:r>
            <a:endParaRPr lang="en-IN" dirty="0"/>
          </a:p>
        </p:txBody>
      </p:sp>
      <p:sp>
        <p:nvSpPr>
          <p:cNvPr id="3" name="Text Placeholder 2">
            <a:extLst>
              <a:ext uri="{FF2B5EF4-FFF2-40B4-BE49-F238E27FC236}">
                <a16:creationId xmlns:a16="http://schemas.microsoft.com/office/drawing/2014/main" id="{AA5E52BA-6E64-1B33-66DA-760993926D99}"/>
              </a:ext>
            </a:extLst>
          </p:cNvPr>
          <p:cNvSpPr>
            <a:spLocks noGrp="1"/>
          </p:cNvSpPr>
          <p:nvPr>
            <p:ph type="body" idx="1"/>
          </p:nvPr>
        </p:nvSpPr>
        <p:spPr>
          <a:xfrm>
            <a:off x="1066800" y="1549177"/>
            <a:ext cx="5567998" cy="2431435"/>
          </a:xfrm>
        </p:spPr>
        <p:txBody>
          <a:bodyPr/>
          <a:lstStyle/>
          <a:p>
            <a:pPr marL="342900" indent="-342900">
              <a:buFont typeface="Arial" panose="020B0604020202020204" pitchFamily="34" charset="0"/>
              <a:buChar char="•"/>
            </a:pPr>
            <a:r>
              <a:rPr lang="en-US" sz="2000" dirty="0"/>
              <a:t>Initialize and configure sensors.</a:t>
            </a:r>
          </a:p>
          <a:p>
            <a:pPr marL="342900" indent="-342900">
              <a:buFont typeface="Arial" panose="020B0604020202020204" pitchFamily="34" charset="0"/>
              <a:buChar char="•"/>
            </a:pPr>
            <a:r>
              <a:rPr lang="en-US" sz="2000" dirty="0"/>
              <a:t>Set up data transmission protocols (e.g., MQTT or HTTP).</a:t>
            </a:r>
          </a:p>
          <a:p>
            <a:pPr marL="342900" indent="-342900">
              <a:buFont typeface="Arial" panose="020B0604020202020204" pitchFamily="34" charset="0"/>
              <a:buChar char="•"/>
            </a:pPr>
            <a:r>
              <a:rPr lang="en-US" sz="2000" dirty="0"/>
              <a:t>Implement error handling and retry mechanisms for data transmission.</a:t>
            </a:r>
          </a:p>
          <a:p>
            <a:pPr marL="342900" indent="-342900">
              <a:buFont typeface="Arial" panose="020B0604020202020204" pitchFamily="34" charset="0"/>
              <a:buChar char="•"/>
            </a:pPr>
            <a:r>
              <a:rPr lang="en-US" sz="2000" dirty="0"/>
              <a:t>Continuously collect and send data to the central platform.</a:t>
            </a:r>
          </a:p>
          <a:p>
            <a:endParaRPr lang="en-IN" dirty="0"/>
          </a:p>
        </p:txBody>
      </p:sp>
    </p:spTree>
    <p:extLst>
      <p:ext uri="{BB962C8B-B14F-4D97-AF65-F5344CB8AC3E}">
        <p14:creationId xmlns:p14="http://schemas.microsoft.com/office/powerpoint/2010/main" val="1094128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1E5B8-1EE6-245E-C04C-08B7D4684526}"/>
              </a:ext>
            </a:extLst>
          </p:cNvPr>
          <p:cNvSpPr>
            <a:spLocks noGrp="1"/>
          </p:cNvSpPr>
          <p:nvPr>
            <p:ph type="title"/>
          </p:nvPr>
        </p:nvSpPr>
        <p:spPr>
          <a:xfrm>
            <a:off x="756602" y="634111"/>
            <a:ext cx="6329998" cy="1107996"/>
          </a:xfrm>
        </p:spPr>
        <p:txBody>
          <a:bodyPr/>
          <a:lstStyle/>
          <a:p>
            <a:r>
              <a:rPr lang="en-IN" b="1" i="0" dirty="0">
                <a:effectLst/>
                <a:latin typeface="Söhne"/>
              </a:rPr>
              <a:t>Data Sharing Platform UI:</a:t>
            </a:r>
            <a:endParaRPr lang="en-IN" dirty="0"/>
          </a:p>
        </p:txBody>
      </p:sp>
      <p:sp>
        <p:nvSpPr>
          <p:cNvPr id="3" name="Text Placeholder 2">
            <a:extLst>
              <a:ext uri="{FF2B5EF4-FFF2-40B4-BE49-F238E27FC236}">
                <a16:creationId xmlns:a16="http://schemas.microsoft.com/office/drawing/2014/main" id="{D41BD262-FBAE-52B0-7582-97D3BAF07BE5}"/>
              </a:ext>
            </a:extLst>
          </p:cNvPr>
          <p:cNvSpPr>
            <a:spLocks noGrp="1"/>
          </p:cNvSpPr>
          <p:nvPr>
            <p:ph type="body" idx="1"/>
          </p:nvPr>
        </p:nvSpPr>
        <p:spPr>
          <a:xfrm>
            <a:off x="756602" y="1117155"/>
            <a:ext cx="8362315" cy="4801314"/>
          </a:xfrm>
        </p:spPr>
        <p:txBody>
          <a:bodyPr/>
          <a:lstStyle/>
          <a:p>
            <a:pPr marL="342900" indent="-342900">
              <a:buFont typeface="Arial" panose="020B0604020202020204" pitchFamily="34" charset="0"/>
              <a:buChar char="•"/>
            </a:pPr>
            <a:r>
              <a:rPr lang="en-US" sz="2400" dirty="0"/>
              <a:t>The platform's user interface should include the following components: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User Registration and Login: Secure user authentication for data access.</a:t>
            </a:r>
          </a:p>
          <a:p>
            <a:pPr marL="342900" indent="-342900">
              <a:buFont typeface="Arial" panose="020B0604020202020204" pitchFamily="34" charset="0"/>
              <a:buChar char="•"/>
            </a:pPr>
            <a:r>
              <a:rPr lang="en-US" sz="2400" dirty="0"/>
              <a:t>Dashboard: A user-friendly dashboard displaying real-time air quality data.</a:t>
            </a:r>
          </a:p>
          <a:p>
            <a:pPr marL="342900" indent="-342900">
              <a:buFont typeface="Arial" panose="020B0604020202020204" pitchFamily="34" charset="0"/>
              <a:buChar char="•"/>
            </a:pPr>
            <a:r>
              <a:rPr lang="en-US" sz="2400" dirty="0"/>
              <a:t>Historical Data Visualization: Charts and graphs for historical data analysis.</a:t>
            </a:r>
          </a:p>
          <a:p>
            <a:pPr marL="342900" indent="-342900">
              <a:buFont typeface="Arial" panose="020B0604020202020204" pitchFamily="34" charset="0"/>
              <a:buChar char="•"/>
            </a:pPr>
            <a:r>
              <a:rPr lang="en-US" sz="2400" dirty="0"/>
              <a:t>Alert Configuration: A settings page to set and manage alert thresholds.</a:t>
            </a:r>
          </a:p>
          <a:p>
            <a:pPr marL="342900" indent="-342900">
              <a:buFont typeface="Arial" panose="020B0604020202020204" pitchFamily="34" charset="0"/>
              <a:buChar char="•"/>
            </a:pPr>
            <a:r>
              <a:rPr lang="en-US" sz="2400" dirty="0"/>
              <a:t>Notifications: Real-time alerts and notifications when air quality parameters exceed thresholds.</a:t>
            </a:r>
            <a:endParaRPr lang="en-IN" sz="2400" dirty="0"/>
          </a:p>
        </p:txBody>
      </p:sp>
    </p:spTree>
    <p:extLst>
      <p:ext uri="{BB962C8B-B14F-4D97-AF65-F5344CB8AC3E}">
        <p14:creationId xmlns:p14="http://schemas.microsoft.com/office/powerpoint/2010/main" val="4145174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16B30-2928-47C0-0AB9-B409326A6BCE}"/>
              </a:ext>
            </a:extLst>
          </p:cNvPr>
          <p:cNvSpPr>
            <a:spLocks noGrp="1"/>
          </p:cNvSpPr>
          <p:nvPr>
            <p:ph type="title"/>
          </p:nvPr>
        </p:nvSpPr>
        <p:spPr/>
        <p:txBody>
          <a:bodyPr/>
          <a:lstStyle/>
          <a:p>
            <a:r>
              <a:rPr lang="en-IN" dirty="0"/>
              <a:t>EXPLANATION </a:t>
            </a:r>
          </a:p>
        </p:txBody>
      </p:sp>
      <p:sp>
        <p:nvSpPr>
          <p:cNvPr id="3" name="Text Placeholder 2">
            <a:extLst>
              <a:ext uri="{FF2B5EF4-FFF2-40B4-BE49-F238E27FC236}">
                <a16:creationId xmlns:a16="http://schemas.microsoft.com/office/drawing/2014/main" id="{2586F37D-5220-E4B8-F64F-2349AFEC60CA}"/>
              </a:ext>
            </a:extLst>
          </p:cNvPr>
          <p:cNvSpPr>
            <a:spLocks noGrp="1"/>
          </p:cNvSpPr>
          <p:nvPr>
            <p:ph type="body" idx="1"/>
          </p:nvPr>
        </p:nvSpPr>
        <p:spPr>
          <a:xfrm>
            <a:off x="914400" y="1752600"/>
            <a:ext cx="8362315" cy="4154984"/>
          </a:xfrm>
        </p:spPr>
        <p:txBody>
          <a:bodyPr/>
          <a:lstStyle/>
          <a:p>
            <a:r>
              <a:rPr lang="en-US" dirty="0"/>
              <a:t>Air quality monitoring is essential for safeguarding public health and the environment, especially in urban areas facing air pollution challenges. This project presents an IoT-based Air Quality Monitoring System designed to continuously collect data from IoT devices equipped with sensors measuring key air quality parameters, including PM2.5, CO, NO2, and O3. The project's primary objectives are to send this data to a central platform, calculate an Air Quality Index (AQI), and classify air quality conditions. Users can access this information via a user-friendly platform, set alert thresholds, and receive notifications when air quality deteriorates. This system contributes to real-time environmental awareness and empowers individuals and communities to make informed decisions regarding their well-being and environmental impact.</a:t>
            </a:r>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503082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65E6-2946-3A7B-6395-4A60D10C53C9}"/>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140DFF64-B5C4-8ECC-E4F3-CE5B1D90A257}"/>
              </a:ext>
            </a:extLst>
          </p:cNvPr>
          <p:cNvSpPr>
            <a:spLocks noGrp="1"/>
          </p:cNvSpPr>
          <p:nvPr>
            <p:ph type="body" idx="1"/>
          </p:nvPr>
        </p:nvSpPr>
        <p:spPr>
          <a:xfrm>
            <a:off x="581659" y="2438400"/>
            <a:ext cx="8362315" cy="1938992"/>
          </a:xfrm>
        </p:spPr>
        <p:txBody>
          <a:bodyPr/>
          <a:lstStyle/>
          <a:p>
            <a:r>
              <a:rPr lang="en-US" dirty="0"/>
              <a:t>The development of an IoT air quality monitoring system is crucial for public health and environmental monitoring. By integrating air quality sensors with web technologies, this project aims to provide a user-friendly platform for individuals and authorities to access real-time air quality data. The platform will enhance awareness of air quality issues and assist in making informed decisions for environmental management. It is expected that the successful completion of this project will contribute to improved air quality monitoring and management in various locations.</a:t>
            </a:r>
            <a:endParaRPr lang="en-IN" dirty="0"/>
          </a:p>
        </p:txBody>
      </p:sp>
    </p:spTree>
    <p:extLst>
      <p:ext uri="{BB962C8B-B14F-4D97-AF65-F5344CB8AC3E}">
        <p14:creationId xmlns:p14="http://schemas.microsoft.com/office/powerpoint/2010/main" val="3508511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89479" y="2976181"/>
            <a:ext cx="4391025" cy="1032510"/>
          </a:xfrm>
          <a:prstGeom prst="rect">
            <a:avLst/>
          </a:prstGeom>
        </p:spPr>
        <p:txBody>
          <a:bodyPr vert="horz" wrap="square" lIns="0" tIns="13335" rIns="0" bIns="0" rtlCol="0">
            <a:spAutoFit/>
          </a:bodyPr>
          <a:lstStyle/>
          <a:p>
            <a:pPr marL="12700">
              <a:lnSpc>
                <a:spcPct val="100000"/>
              </a:lnSpc>
              <a:spcBef>
                <a:spcPts val="105"/>
              </a:spcBef>
            </a:pPr>
            <a:r>
              <a:rPr sz="6600" spc="5" dirty="0"/>
              <a:t>THANK</a:t>
            </a:r>
            <a:r>
              <a:rPr sz="6600" spc="-265" dirty="0"/>
              <a:t> </a:t>
            </a:r>
            <a:r>
              <a:rPr sz="6600" spc="-15" dirty="0"/>
              <a:t>YOU</a:t>
            </a:r>
            <a:endParaRPr sz="6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F191-26A6-C819-C90F-42E5D4B949E3}"/>
              </a:ext>
            </a:extLst>
          </p:cNvPr>
          <p:cNvSpPr>
            <a:spLocks noGrp="1"/>
          </p:cNvSpPr>
          <p:nvPr>
            <p:ph type="title"/>
          </p:nvPr>
        </p:nvSpPr>
        <p:spPr/>
        <p:txBody>
          <a:bodyPr/>
          <a:lstStyle/>
          <a:p>
            <a:r>
              <a:rPr lang="en-IN" b="1" i="0" dirty="0">
                <a:effectLst/>
                <a:latin typeface="Söhne"/>
              </a:rPr>
              <a:t>Problem Statement</a:t>
            </a:r>
            <a:endParaRPr lang="en-IN" dirty="0"/>
          </a:p>
        </p:txBody>
      </p:sp>
      <p:sp>
        <p:nvSpPr>
          <p:cNvPr id="3" name="Text Placeholder 2">
            <a:extLst>
              <a:ext uri="{FF2B5EF4-FFF2-40B4-BE49-F238E27FC236}">
                <a16:creationId xmlns:a16="http://schemas.microsoft.com/office/drawing/2014/main" id="{D0B844CB-62D8-C918-FEE8-F3C18E139915}"/>
              </a:ext>
            </a:extLst>
          </p:cNvPr>
          <p:cNvSpPr>
            <a:spLocks noGrp="1"/>
          </p:cNvSpPr>
          <p:nvPr>
            <p:ph type="body" idx="1"/>
          </p:nvPr>
        </p:nvSpPr>
        <p:spPr>
          <a:xfrm>
            <a:off x="667543" y="2023110"/>
            <a:ext cx="8890317" cy="3447098"/>
          </a:xfrm>
        </p:spPr>
        <p:txBody>
          <a:bodyPr/>
          <a:lstStyle/>
          <a:p>
            <a:r>
              <a:rPr lang="en-US" sz="2800" dirty="0"/>
              <a:t>Air quality is a critical concern in many urban areas, impacting the health and well-being of residents. Monitoring air quality is crucial for identifying pollution sources and implementing effective measures to improve it. This project aims to develop an IoT-based system for real-time air quality monitoring. The system will collect data from various sensors and provide a user-friendly platform for users to access and visualize this data.</a:t>
            </a:r>
            <a:endParaRPr lang="en-IN" sz="2800" dirty="0"/>
          </a:p>
        </p:txBody>
      </p:sp>
    </p:spTree>
    <p:extLst>
      <p:ext uri="{BB962C8B-B14F-4D97-AF65-F5344CB8AC3E}">
        <p14:creationId xmlns:p14="http://schemas.microsoft.com/office/powerpoint/2010/main" val="1592661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68646-BA33-9B53-E935-BD1C78BE0166}"/>
              </a:ext>
            </a:extLst>
          </p:cNvPr>
          <p:cNvSpPr>
            <a:spLocks noGrp="1"/>
          </p:cNvSpPr>
          <p:nvPr>
            <p:ph type="title"/>
          </p:nvPr>
        </p:nvSpPr>
        <p:spPr/>
        <p:txBody>
          <a:bodyPr/>
          <a:lstStyle/>
          <a:p>
            <a:r>
              <a:rPr lang="en-IN" b="1" i="0" dirty="0">
                <a:effectLst/>
                <a:latin typeface="Söhne"/>
              </a:rPr>
              <a:t>Objectives:</a:t>
            </a:r>
            <a:endParaRPr lang="en-IN" dirty="0"/>
          </a:p>
        </p:txBody>
      </p:sp>
      <p:sp>
        <p:nvSpPr>
          <p:cNvPr id="3" name="Text Placeholder 2">
            <a:extLst>
              <a:ext uri="{FF2B5EF4-FFF2-40B4-BE49-F238E27FC236}">
                <a16:creationId xmlns:a16="http://schemas.microsoft.com/office/drawing/2014/main" id="{24ED3DFE-4028-01C1-7C79-7F38FD0D7FC9}"/>
              </a:ext>
            </a:extLst>
          </p:cNvPr>
          <p:cNvSpPr>
            <a:spLocks noGrp="1"/>
          </p:cNvSpPr>
          <p:nvPr>
            <p:ph type="body" idx="1"/>
          </p:nvPr>
        </p:nvSpPr>
        <p:spPr>
          <a:xfrm>
            <a:off x="609600" y="1676400"/>
            <a:ext cx="8620351" cy="4247317"/>
          </a:xfrm>
        </p:spPr>
        <p:txBody>
          <a:bodyPr/>
          <a:lstStyle/>
          <a:p>
            <a:pPr algn="l">
              <a:buFont typeface="+mj-lt"/>
              <a:buAutoNum type="arabicPeriod"/>
            </a:pPr>
            <a:r>
              <a:rPr lang="en-US" sz="1400" b="1" i="0" dirty="0">
                <a:solidFill>
                  <a:schemeClr val="tx1"/>
                </a:solidFill>
                <a:effectLst/>
                <a:latin typeface="Söhne"/>
              </a:rPr>
              <a:t>Real-time Air Quality Monitoring:</a:t>
            </a:r>
            <a:r>
              <a:rPr lang="en-US" sz="1400" b="0" i="0" dirty="0">
                <a:solidFill>
                  <a:schemeClr val="tx1"/>
                </a:solidFill>
                <a:effectLst/>
                <a:latin typeface="Söhne"/>
              </a:rPr>
              <a:t> Develop an IoT system that can continuously measure key air quality parameters, including particulate matter (PM2.5 and PM10), carbon monoxide (CO), nitrogen dioxide (NO2), and ozone (O3).</a:t>
            </a:r>
          </a:p>
          <a:p>
            <a:pPr algn="l">
              <a:buFont typeface="+mj-lt"/>
              <a:buAutoNum type="arabicPeriod"/>
            </a:pPr>
            <a:r>
              <a:rPr lang="en-US" sz="1400" b="1" i="0" dirty="0">
                <a:solidFill>
                  <a:schemeClr val="tx1"/>
                </a:solidFill>
                <a:effectLst/>
                <a:latin typeface="Söhne"/>
              </a:rPr>
              <a:t>Data Collection and Transmission:</a:t>
            </a:r>
            <a:r>
              <a:rPr lang="en-US" sz="1400" b="0" i="0" dirty="0">
                <a:solidFill>
                  <a:schemeClr val="tx1"/>
                </a:solidFill>
                <a:effectLst/>
                <a:latin typeface="Söhne"/>
              </a:rPr>
              <a:t> Set up IoT devices equipped with appropriate </a:t>
            </a:r>
            <a:r>
              <a:rPr lang="en-US" sz="1400" b="0" i="0" dirty="0" err="1">
                <a:solidFill>
                  <a:schemeClr val="tx1"/>
                </a:solidFill>
                <a:effectLst/>
                <a:latin typeface="Söhne"/>
              </a:rPr>
              <a:t>sReal</a:t>
            </a:r>
            <a:r>
              <a:rPr lang="en-US" sz="1400" b="0" i="0" dirty="0">
                <a:solidFill>
                  <a:schemeClr val="tx1"/>
                </a:solidFill>
                <a:effectLst/>
                <a:latin typeface="Söhne"/>
              </a:rPr>
              <a:t>-time Air Quality Monitoring: Develop an IoT system that can continuously measure key air quality parameters, including particulate matter (PM2.5 and PM10), carbon monoxide (CO), nitrogen dioxide (NO2), and ozone (O3).</a:t>
            </a:r>
          </a:p>
          <a:p>
            <a:pPr algn="l">
              <a:buFont typeface="+mj-lt"/>
              <a:buAutoNum type="arabicPeriod"/>
            </a:pPr>
            <a:endParaRPr lang="en-US" sz="1400" b="0" i="0" dirty="0">
              <a:solidFill>
                <a:schemeClr val="tx1"/>
              </a:solidFill>
              <a:effectLst/>
              <a:latin typeface="Söhne"/>
            </a:endParaRPr>
          </a:p>
          <a:p>
            <a:pPr algn="l">
              <a:buFont typeface="+mj-lt"/>
              <a:buAutoNum type="arabicPeriod"/>
            </a:pPr>
            <a:r>
              <a:rPr lang="en-US" sz="1400" i="0" dirty="0">
                <a:solidFill>
                  <a:schemeClr val="tx1"/>
                </a:solidFill>
                <a:effectLst/>
                <a:latin typeface="Söhne"/>
              </a:rPr>
              <a:t>Data Collection and Transmission: </a:t>
            </a:r>
            <a:r>
              <a:rPr lang="en-US" sz="1400" b="0" i="0" dirty="0">
                <a:solidFill>
                  <a:schemeClr val="tx1"/>
                </a:solidFill>
                <a:effectLst/>
                <a:latin typeface="Söhne"/>
              </a:rPr>
              <a:t>Set up IoT devices equipped with appropriate sensors to collect air quality data and transmit it to a central platform.</a:t>
            </a:r>
          </a:p>
          <a:p>
            <a:pPr algn="l">
              <a:buFont typeface="+mj-lt"/>
              <a:buAutoNum type="arabicPeriod"/>
            </a:pPr>
            <a:endParaRPr lang="en-US" sz="1400" b="0" i="0" dirty="0">
              <a:solidFill>
                <a:schemeClr val="tx1"/>
              </a:solidFill>
              <a:effectLst/>
              <a:latin typeface="Söhne"/>
            </a:endParaRPr>
          </a:p>
          <a:p>
            <a:pPr algn="l">
              <a:buFont typeface="+mj-lt"/>
              <a:buAutoNum type="arabicPeriod"/>
            </a:pPr>
            <a:r>
              <a:rPr lang="en-US" sz="1400" i="0" dirty="0">
                <a:solidFill>
                  <a:schemeClr val="tx1"/>
                </a:solidFill>
                <a:effectLst/>
                <a:latin typeface="Söhne"/>
              </a:rPr>
              <a:t>Data Visualization: </a:t>
            </a:r>
            <a:r>
              <a:rPr lang="en-US" sz="1400" b="0" i="0" dirty="0">
                <a:solidFill>
                  <a:schemeClr val="tx1"/>
                </a:solidFill>
                <a:effectLst/>
                <a:latin typeface="Söhne"/>
              </a:rPr>
              <a:t>Create a user-friendly data-sharing platform where users can access real-time air quality information and historical data through an intuitive user interface.</a:t>
            </a:r>
          </a:p>
          <a:p>
            <a:pPr algn="l">
              <a:buFont typeface="+mj-lt"/>
              <a:buAutoNum type="arabicPeriod"/>
            </a:pPr>
            <a:endParaRPr lang="en-US" sz="1400" b="0" i="0" dirty="0">
              <a:solidFill>
                <a:schemeClr val="tx1"/>
              </a:solidFill>
              <a:effectLst/>
              <a:latin typeface="Söhne"/>
            </a:endParaRPr>
          </a:p>
          <a:p>
            <a:pPr algn="l">
              <a:buFont typeface="+mj-lt"/>
              <a:buAutoNum type="arabicPeriod"/>
            </a:pPr>
            <a:r>
              <a:rPr lang="en-US" sz="1400" i="0" dirty="0">
                <a:solidFill>
                  <a:schemeClr val="tx1"/>
                </a:solidFill>
                <a:effectLst/>
                <a:latin typeface="Söhne"/>
              </a:rPr>
              <a:t>Alerting and Reporting: </a:t>
            </a:r>
            <a:r>
              <a:rPr lang="en-US" sz="1400" b="0" i="0" dirty="0">
                <a:solidFill>
                  <a:schemeClr val="tx1"/>
                </a:solidFill>
                <a:effectLst/>
                <a:latin typeface="Söhne"/>
              </a:rPr>
              <a:t>Implement an alerting system that notifies users when air quality parameters exceed predefined thresholds. Additionally, generate reports for historical data </a:t>
            </a:r>
            <a:r>
              <a:rPr lang="en-US" sz="1400" b="0" i="0" dirty="0" err="1">
                <a:solidFill>
                  <a:schemeClr val="tx1"/>
                </a:solidFill>
                <a:effectLst/>
                <a:latin typeface="Söhne"/>
              </a:rPr>
              <a:t>analysis.ensors</a:t>
            </a:r>
            <a:r>
              <a:rPr lang="en-US" sz="1400" b="0" i="0" dirty="0">
                <a:solidFill>
                  <a:schemeClr val="tx1"/>
                </a:solidFill>
                <a:effectLst/>
                <a:latin typeface="Söhne"/>
              </a:rPr>
              <a:t> to collect air quality data and transmit it to a central platform.</a:t>
            </a:r>
          </a:p>
          <a:p>
            <a:pPr algn="l">
              <a:buFont typeface="+mj-lt"/>
              <a:buAutoNum type="arabicPeriod"/>
            </a:pPr>
            <a:r>
              <a:rPr lang="en-US" sz="1400" b="1" i="0" dirty="0">
                <a:solidFill>
                  <a:schemeClr val="tx1"/>
                </a:solidFill>
                <a:effectLst/>
                <a:latin typeface="Söhne"/>
              </a:rPr>
              <a:t>Data Visualization:</a:t>
            </a:r>
            <a:r>
              <a:rPr lang="en-US" sz="1400" b="0" i="0" dirty="0">
                <a:solidFill>
                  <a:schemeClr val="tx1"/>
                </a:solidFill>
                <a:effectLst/>
                <a:latin typeface="Söhne"/>
              </a:rPr>
              <a:t> Create a user-friendly data-sharing platform where users can access real-time air quality information and historical data through an intuitive user interface.</a:t>
            </a:r>
          </a:p>
          <a:p>
            <a:pPr algn="l">
              <a:buFont typeface="+mj-lt"/>
              <a:buAutoNum type="arabicPeriod"/>
            </a:pPr>
            <a:r>
              <a:rPr lang="en-US" sz="1400" b="1" i="0" dirty="0">
                <a:solidFill>
                  <a:schemeClr val="tx1"/>
                </a:solidFill>
                <a:effectLst/>
                <a:latin typeface="Söhne"/>
              </a:rPr>
              <a:t>Alerting and Reporting:</a:t>
            </a:r>
            <a:r>
              <a:rPr lang="en-US" sz="1400" b="0" i="0" dirty="0">
                <a:solidFill>
                  <a:schemeClr val="tx1"/>
                </a:solidFill>
                <a:effectLst/>
                <a:latin typeface="Söhne"/>
              </a:rPr>
              <a:t> Implement an alerting system that notifies users when air quality parameters exceed predefined thresholds. Additionally, generate reports for historical data analysis.</a:t>
            </a:r>
          </a:p>
          <a:p>
            <a:endParaRPr lang="en-IN" sz="1000" dirty="0"/>
          </a:p>
        </p:txBody>
      </p:sp>
    </p:spTree>
    <p:extLst>
      <p:ext uri="{BB962C8B-B14F-4D97-AF65-F5344CB8AC3E}">
        <p14:creationId xmlns:p14="http://schemas.microsoft.com/office/powerpoint/2010/main" val="1030569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A5B1-15BA-ABD7-31B5-04543A2FE129}"/>
              </a:ext>
            </a:extLst>
          </p:cNvPr>
          <p:cNvSpPr>
            <a:spLocks noGrp="1"/>
          </p:cNvSpPr>
          <p:nvPr>
            <p:ph type="title"/>
          </p:nvPr>
        </p:nvSpPr>
        <p:spPr/>
        <p:txBody>
          <a:bodyPr/>
          <a:lstStyle/>
          <a:p>
            <a:r>
              <a:rPr lang="en-IN" b="1" i="0" dirty="0">
                <a:effectLst/>
                <a:latin typeface="Söhne"/>
              </a:rPr>
              <a:t>IoT Device Setup:</a:t>
            </a:r>
            <a:endParaRPr lang="en-IN" dirty="0"/>
          </a:p>
        </p:txBody>
      </p:sp>
      <p:sp>
        <p:nvSpPr>
          <p:cNvPr id="3" name="Text Placeholder 2">
            <a:extLst>
              <a:ext uri="{FF2B5EF4-FFF2-40B4-BE49-F238E27FC236}">
                <a16:creationId xmlns:a16="http://schemas.microsoft.com/office/drawing/2014/main" id="{37C4A475-1C60-AC49-71FE-F55D0FD2A629}"/>
              </a:ext>
            </a:extLst>
          </p:cNvPr>
          <p:cNvSpPr>
            <a:spLocks noGrp="1"/>
          </p:cNvSpPr>
          <p:nvPr>
            <p:ph type="body" idx="1"/>
          </p:nvPr>
        </p:nvSpPr>
        <p:spPr>
          <a:xfrm>
            <a:off x="609600" y="1905000"/>
            <a:ext cx="9758998" cy="4062651"/>
          </a:xfrm>
        </p:spPr>
        <p:txBody>
          <a:bodyPr/>
          <a:lstStyle/>
          <a:p>
            <a:pPr marL="285750" indent="-285750">
              <a:buFont typeface="Arial" panose="020B0604020202020204" pitchFamily="34" charset="0"/>
              <a:buChar char="•"/>
            </a:pPr>
            <a:r>
              <a:rPr lang="en-US" sz="2400" dirty="0"/>
              <a:t>For the IoT device setup, we will use the following components and sensors: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Microcontroller: Raspberry Pi or Arduino for data processing and communication.</a:t>
            </a:r>
          </a:p>
          <a:p>
            <a:pPr marL="285750" indent="-285750">
              <a:buFont typeface="Arial" panose="020B0604020202020204" pitchFamily="34" charset="0"/>
              <a:buChar char="•"/>
            </a:pPr>
            <a:r>
              <a:rPr lang="en-US" sz="2400" dirty="0"/>
              <a:t>Air Quality Sensors: Sensors capable of measuring PM2.5, PM10, CO, NO2, and O3 levels.</a:t>
            </a:r>
          </a:p>
          <a:p>
            <a:pPr marL="285750" indent="-285750">
              <a:buFont typeface="Arial" panose="020B0604020202020204" pitchFamily="34" charset="0"/>
              <a:buChar char="•"/>
            </a:pPr>
            <a:r>
              <a:rPr lang="en-US" sz="2400" dirty="0"/>
              <a:t>Data Transmission: Wi-Fi or GSM module to send data to the central platform.</a:t>
            </a:r>
          </a:p>
          <a:p>
            <a:pPr marL="285750" indent="-285750">
              <a:buFont typeface="Arial" panose="020B0604020202020204" pitchFamily="34" charset="0"/>
              <a:buChar char="•"/>
            </a:pPr>
            <a:r>
              <a:rPr lang="en-US" sz="2400" dirty="0"/>
              <a:t>Power Supply: Battery or an external power source depending on the deployment location</a:t>
            </a:r>
            <a:endParaRPr lang="en-IN" sz="2400" dirty="0"/>
          </a:p>
        </p:txBody>
      </p:sp>
    </p:spTree>
    <p:extLst>
      <p:ext uri="{BB962C8B-B14F-4D97-AF65-F5344CB8AC3E}">
        <p14:creationId xmlns:p14="http://schemas.microsoft.com/office/powerpoint/2010/main" val="2855792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64390"/>
            <a:ext cx="5181600" cy="567463"/>
          </a:xfrm>
          <a:prstGeom prst="rect">
            <a:avLst/>
          </a:prstGeom>
        </p:spPr>
        <p:txBody>
          <a:bodyPr vert="horz" wrap="square" lIns="0" tIns="13335" rIns="0" bIns="0" rtlCol="0">
            <a:spAutoFit/>
          </a:bodyPr>
          <a:lstStyle/>
          <a:p>
            <a:pPr marL="12700">
              <a:lnSpc>
                <a:spcPct val="100000"/>
              </a:lnSpc>
              <a:spcBef>
                <a:spcPts val="105"/>
              </a:spcBef>
            </a:pPr>
            <a:r>
              <a:rPr lang="en-IN" b="1" i="0" dirty="0">
                <a:effectLst/>
                <a:latin typeface="Söhne"/>
              </a:rPr>
              <a:t>Platform Development:</a:t>
            </a:r>
            <a:endParaRPr spc="-5" dirty="0"/>
          </a:p>
        </p:txBody>
      </p:sp>
      <p:sp>
        <p:nvSpPr>
          <p:cNvPr id="3" name="object 3"/>
          <p:cNvSpPr txBox="1">
            <a:spLocks noGrp="1"/>
          </p:cNvSpPr>
          <p:nvPr>
            <p:ph type="body" idx="1"/>
          </p:nvPr>
        </p:nvSpPr>
        <p:spPr>
          <a:xfrm>
            <a:off x="756602" y="1117155"/>
            <a:ext cx="8362315" cy="3843360"/>
          </a:xfrm>
          <a:prstGeom prst="rect">
            <a:avLst/>
          </a:prstGeom>
        </p:spPr>
        <p:txBody>
          <a:bodyPr vert="horz" wrap="square" lIns="0" tIns="148590" rIns="0" bIns="0" rtlCol="0">
            <a:spAutoFit/>
          </a:bodyPr>
          <a:lstStyle/>
          <a:p>
            <a:pPr marL="298450" indent="-285750" algn="just">
              <a:lnSpc>
                <a:spcPct val="100000"/>
              </a:lnSpc>
              <a:spcBef>
                <a:spcPts val="1170"/>
              </a:spcBef>
              <a:buFont typeface="Arial" panose="020B0604020202020204" pitchFamily="34" charset="0"/>
              <a:buChar char="•"/>
            </a:pPr>
            <a:r>
              <a:rPr lang="en-US" b="0" spc="-10" dirty="0">
                <a:solidFill>
                  <a:schemeClr val="tx1"/>
                </a:solidFill>
                <a:latin typeface="Calibri"/>
                <a:cs typeface="Calibri"/>
              </a:rPr>
              <a:t>Database Setup: Create a database to store the incoming air quality data.</a:t>
            </a:r>
          </a:p>
          <a:p>
            <a:pPr marL="298450" indent="-285750" algn="just">
              <a:lnSpc>
                <a:spcPct val="100000"/>
              </a:lnSpc>
              <a:spcBef>
                <a:spcPts val="1170"/>
              </a:spcBef>
              <a:buFont typeface="Arial" panose="020B0604020202020204" pitchFamily="34" charset="0"/>
              <a:buChar char="•"/>
            </a:pPr>
            <a:endParaRPr lang="en-US" b="0" spc="-10" dirty="0">
              <a:solidFill>
                <a:schemeClr val="tx1"/>
              </a:solidFill>
              <a:latin typeface="Calibri"/>
              <a:cs typeface="Calibri"/>
            </a:endParaRPr>
          </a:p>
          <a:p>
            <a:pPr marL="298450" indent="-285750" algn="just">
              <a:lnSpc>
                <a:spcPct val="100000"/>
              </a:lnSpc>
              <a:spcBef>
                <a:spcPts val="1170"/>
              </a:spcBef>
              <a:buFont typeface="Arial" panose="020B0604020202020204" pitchFamily="34" charset="0"/>
              <a:buChar char="•"/>
            </a:pPr>
            <a:r>
              <a:rPr lang="en-US" b="0" spc="-10" dirty="0">
                <a:solidFill>
                  <a:schemeClr val="tx1"/>
                </a:solidFill>
                <a:latin typeface="Calibri"/>
                <a:cs typeface="Calibri"/>
              </a:rPr>
              <a:t>Web Application: Develop a web-based application that allows users to access and visualize the data. The platform should have user registration, login, and data representation features.</a:t>
            </a:r>
          </a:p>
          <a:p>
            <a:pPr marL="298450" indent="-285750" algn="just">
              <a:lnSpc>
                <a:spcPct val="100000"/>
              </a:lnSpc>
              <a:spcBef>
                <a:spcPts val="1170"/>
              </a:spcBef>
              <a:buFont typeface="Arial" panose="020B0604020202020204" pitchFamily="34" charset="0"/>
              <a:buChar char="•"/>
            </a:pPr>
            <a:endParaRPr lang="en-US" b="0" spc="-10" dirty="0">
              <a:solidFill>
                <a:schemeClr val="tx1"/>
              </a:solidFill>
              <a:latin typeface="Calibri"/>
              <a:cs typeface="Calibri"/>
            </a:endParaRPr>
          </a:p>
          <a:p>
            <a:pPr marL="298450" indent="-285750" algn="just">
              <a:lnSpc>
                <a:spcPct val="100000"/>
              </a:lnSpc>
              <a:spcBef>
                <a:spcPts val="1170"/>
              </a:spcBef>
              <a:buFont typeface="Arial" panose="020B0604020202020204" pitchFamily="34" charset="0"/>
              <a:buChar char="•"/>
            </a:pPr>
            <a:r>
              <a:rPr lang="en-US" b="0" spc="-10" dirty="0">
                <a:solidFill>
                  <a:schemeClr val="tx1"/>
                </a:solidFill>
                <a:latin typeface="Calibri"/>
                <a:cs typeface="Calibri"/>
              </a:rPr>
              <a:t>Threshold Configuration: Implement a feature that enables users to set alert thresholds for each air quality parameter.</a:t>
            </a:r>
          </a:p>
          <a:p>
            <a:pPr marL="298450" indent="-285750" algn="just">
              <a:lnSpc>
                <a:spcPct val="100000"/>
              </a:lnSpc>
              <a:spcBef>
                <a:spcPts val="1170"/>
              </a:spcBef>
              <a:buFont typeface="Arial" panose="020B0604020202020204" pitchFamily="34" charset="0"/>
              <a:buChar char="•"/>
            </a:pPr>
            <a:endParaRPr lang="en-US" b="0" spc="-10" dirty="0">
              <a:solidFill>
                <a:schemeClr val="tx1"/>
              </a:solidFill>
              <a:latin typeface="Calibri"/>
              <a:cs typeface="Calibri"/>
            </a:endParaRPr>
          </a:p>
          <a:p>
            <a:pPr marL="298450" indent="-285750" algn="just">
              <a:lnSpc>
                <a:spcPct val="100000"/>
              </a:lnSpc>
              <a:spcBef>
                <a:spcPts val="1170"/>
              </a:spcBef>
              <a:buFont typeface="Arial" panose="020B0604020202020204" pitchFamily="34" charset="0"/>
              <a:buChar char="•"/>
            </a:pPr>
            <a:r>
              <a:rPr lang="en-US" b="0" spc="-10" dirty="0">
                <a:solidFill>
                  <a:schemeClr val="tx1"/>
                </a:solidFill>
                <a:latin typeface="Calibri"/>
                <a:cs typeface="Calibri"/>
              </a:rPr>
              <a:t>Real-time Updates: Ensure that the platform receives and updates data in real-time.</a:t>
            </a:r>
            <a:endParaRPr lang="en-IN" b="0" spc="-10" dirty="0">
              <a:solidFill>
                <a:schemeClr val="tx1"/>
              </a:solidFill>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BA0F7-D3C2-F0DE-C0C6-ACB189A2FE50}"/>
              </a:ext>
            </a:extLst>
          </p:cNvPr>
          <p:cNvSpPr>
            <a:spLocks noGrp="1"/>
          </p:cNvSpPr>
          <p:nvPr>
            <p:ph type="title"/>
          </p:nvPr>
        </p:nvSpPr>
        <p:spPr>
          <a:xfrm>
            <a:off x="756602" y="634111"/>
            <a:ext cx="5339398" cy="553998"/>
          </a:xfrm>
        </p:spPr>
        <p:txBody>
          <a:bodyPr/>
          <a:lstStyle/>
          <a:p>
            <a:r>
              <a:rPr lang="en-IN" dirty="0"/>
              <a:t>Code</a:t>
            </a:r>
          </a:p>
        </p:txBody>
      </p:sp>
      <p:sp>
        <p:nvSpPr>
          <p:cNvPr id="3" name="Text Placeholder 2">
            <a:extLst>
              <a:ext uri="{FF2B5EF4-FFF2-40B4-BE49-F238E27FC236}">
                <a16:creationId xmlns:a16="http://schemas.microsoft.com/office/drawing/2014/main" id="{9363F1A9-3CA9-17CA-46BD-5A06FAE37F1C}"/>
              </a:ext>
            </a:extLst>
          </p:cNvPr>
          <p:cNvSpPr>
            <a:spLocks noGrp="1"/>
          </p:cNvSpPr>
          <p:nvPr>
            <p:ph type="body" idx="1"/>
          </p:nvPr>
        </p:nvSpPr>
        <p:spPr>
          <a:xfrm>
            <a:off x="756602" y="1117155"/>
            <a:ext cx="8362315" cy="5816977"/>
          </a:xfrm>
        </p:spPr>
        <p:txBody>
          <a:bodyPr/>
          <a:lstStyle/>
          <a:p>
            <a:r>
              <a:rPr lang="en-IN" sz="800" dirty="0"/>
              <a:t>import random</a:t>
            </a:r>
          </a:p>
          <a:p>
            <a:endParaRPr lang="en-IN" sz="800" dirty="0"/>
          </a:p>
          <a:p>
            <a:r>
              <a:rPr lang="en-IN" sz="800" dirty="0"/>
              <a:t># Function to generate random sensor data</a:t>
            </a:r>
          </a:p>
          <a:p>
            <a:r>
              <a:rPr lang="en-IN" sz="800" dirty="0"/>
              <a:t>def </a:t>
            </a:r>
            <a:r>
              <a:rPr lang="en-IN" sz="800" dirty="0" err="1"/>
              <a:t>generate_sensor_data</a:t>
            </a:r>
            <a:r>
              <a:rPr lang="en-IN" sz="800" dirty="0"/>
              <a:t>():</a:t>
            </a:r>
          </a:p>
          <a:p>
            <a:r>
              <a:rPr lang="en-IN" sz="800" dirty="0"/>
              <a:t>    pm25 = </a:t>
            </a:r>
            <a:r>
              <a:rPr lang="en-IN" sz="800" dirty="0" err="1"/>
              <a:t>random.uniform</a:t>
            </a:r>
            <a:r>
              <a:rPr lang="en-IN" sz="800" dirty="0"/>
              <a:t>(0, 100)</a:t>
            </a:r>
          </a:p>
          <a:p>
            <a:r>
              <a:rPr lang="en-IN" sz="800" dirty="0"/>
              <a:t>    co = </a:t>
            </a:r>
            <a:r>
              <a:rPr lang="en-IN" sz="800" dirty="0" err="1"/>
              <a:t>random.uniform</a:t>
            </a:r>
            <a:r>
              <a:rPr lang="en-IN" sz="800" dirty="0"/>
              <a:t>(0, 5)</a:t>
            </a:r>
          </a:p>
          <a:p>
            <a:r>
              <a:rPr lang="en-IN" sz="800" dirty="0"/>
              <a:t>    no2 = </a:t>
            </a:r>
            <a:r>
              <a:rPr lang="en-IN" sz="800" dirty="0" err="1"/>
              <a:t>random.uniform</a:t>
            </a:r>
            <a:r>
              <a:rPr lang="en-IN" sz="800" dirty="0"/>
              <a:t>(0, 1)</a:t>
            </a:r>
          </a:p>
          <a:p>
            <a:r>
              <a:rPr lang="en-IN" sz="800" dirty="0"/>
              <a:t>    o3 = </a:t>
            </a:r>
            <a:r>
              <a:rPr lang="en-IN" sz="800" dirty="0" err="1"/>
              <a:t>random.uniform</a:t>
            </a:r>
            <a:r>
              <a:rPr lang="en-IN" sz="800" dirty="0"/>
              <a:t>(0, 0.1)</a:t>
            </a:r>
          </a:p>
          <a:p>
            <a:r>
              <a:rPr lang="en-IN" sz="800" dirty="0"/>
              <a:t>    return pm25, co, no2, o3</a:t>
            </a:r>
          </a:p>
          <a:p>
            <a:endParaRPr lang="en-IN" sz="800" dirty="0"/>
          </a:p>
          <a:p>
            <a:r>
              <a:rPr lang="en-IN" sz="800" dirty="0"/>
              <a:t># Function to calculate the Air Quality Index (AQI)</a:t>
            </a:r>
          </a:p>
          <a:p>
            <a:r>
              <a:rPr lang="en-IN" sz="800" dirty="0"/>
              <a:t>def </a:t>
            </a:r>
            <a:r>
              <a:rPr lang="en-IN" sz="800" dirty="0" err="1"/>
              <a:t>calculate_aqi</a:t>
            </a:r>
            <a:r>
              <a:rPr lang="en-IN" sz="800" dirty="0"/>
              <a:t>(pm25, co, no2, o3):</a:t>
            </a:r>
          </a:p>
          <a:p>
            <a:r>
              <a:rPr lang="en-IN" sz="800" dirty="0"/>
              <a:t>    # Replace with your AQI calculation logic</a:t>
            </a:r>
          </a:p>
          <a:p>
            <a:r>
              <a:rPr lang="en-IN" sz="800" dirty="0"/>
              <a:t>    # This is a simplified example; use an appropriate formula for AQI calculation</a:t>
            </a:r>
          </a:p>
          <a:p>
            <a:r>
              <a:rPr lang="en-IN" sz="800" dirty="0"/>
              <a:t>    </a:t>
            </a:r>
            <a:r>
              <a:rPr lang="en-IN" sz="800" dirty="0" err="1"/>
              <a:t>aqi</a:t>
            </a:r>
            <a:r>
              <a:rPr lang="en-IN" sz="800" dirty="0"/>
              <a:t> = (pm25 + co + no2 + o3) / 4</a:t>
            </a:r>
          </a:p>
          <a:p>
            <a:r>
              <a:rPr lang="en-IN" sz="800" dirty="0"/>
              <a:t>    return </a:t>
            </a:r>
            <a:r>
              <a:rPr lang="en-IN" sz="800" dirty="0" err="1"/>
              <a:t>aqi</a:t>
            </a:r>
            <a:endParaRPr lang="en-IN" sz="800" dirty="0"/>
          </a:p>
          <a:p>
            <a:endParaRPr lang="en-IN" sz="800" dirty="0"/>
          </a:p>
          <a:p>
            <a:r>
              <a:rPr lang="en-IN" sz="800" dirty="0"/>
              <a:t># Function to classify air quality based on AQI</a:t>
            </a:r>
          </a:p>
          <a:p>
            <a:r>
              <a:rPr lang="en-IN" sz="800" dirty="0"/>
              <a:t>def </a:t>
            </a:r>
            <a:r>
              <a:rPr lang="en-IN" sz="800" dirty="0" err="1"/>
              <a:t>classify_air_quality</a:t>
            </a:r>
            <a:r>
              <a:rPr lang="en-IN" sz="800" dirty="0"/>
              <a:t>(</a:t>
            </a:r>
            <a:r>
              <a:rPr lang="en-IN" sz="800" dirty="0" err="1"/>
              <a:t>aqi</a:t>
            </a:r>
            <a:r>
              <a:rPr lang="en-IN" sz="800" dirty="0"/>
              <a:t>):</a:t>
            </a:r>
          </a:p>
          <a:p>
            <a:r>
              <a:rPr lang="en-IN" sz="800" dirty="0"/>
              <a:t>    if </a:t>
            </a:r>
            <a:r>
              <a:rPr lang="en-IN" sz="800" dirty="0" err="1"/>
              <a:t>aqi</a:t>
            </a:r>
            <a:r>
              <a:rPr lang="en-IN" sz="800" dirty="0"/>
              <a:t> &lt;= 50:</a:t>
            </a:r>
          </a:p>
          <a:p>
            <a:r>
              <a:rPr lang="en-IN" sz="800" dirty="0"/>
              <a:t>        return "Good"</a:t>
            </a:r>
          </a:p>
          <a:p>
            <a:r>
              <a:rPr lang="en-IN" sz="800" dirty="0"/>
              <a:t>    </a:t>
            </a:r>
            <a:r>
              <a:rPr lang="en-IN" sz="800" dirty="0" err="1"/>
              <a:t>elif</a:t>
            </a:r>
            <a:r>
              <a:rPr lang="en-IN" sz="800" dirty="0"/>
              <a:t> </a:t>
            </a:r>
            <a:r>
              <a:rPr lang="en-IN" sz="800" dirty="0" err="1"/>
              <a:t>aqi</a:t>
            </a:r>
            <a:r>
              <a:rPr lang="en-IN" sz="800" dirty="0"/>
              <a:t> &lt;= 100:</a:t>
            </a:r>
          </a:p>
          <a:p>
            <a:r>
              <a:rPr lang="en-IN" sz="800" dirty="0"/>
              <a:t>        return "Moderate"</a:t>
            </a:r>
          </a:p>
          <a:p>
            <a:r>
              <a:rPr lang="en-IN" sz="800" dirty="0"/>
              <a:t>    </a:t>
            </a:r>
            <a:r>
              <a:rPr lang="en-IN" sz="800" dirty="0" err="1"/>
              <a:t>elif</a:t>
            </a:r>
            <a:r>
              <a:rPr lang="en-IN" sz="800" dirty="0"/>
              <a:t> </a:t>
            </a:r>
            <a:r>
              <a:rPr lang="en-IN" sz="800" dirty="0" err="1"/>
              <a:t>aqi</a:t>
            </a:r>
            <a:r>
              <a:rPr lang="en-IN" sz="800" dirty="0"/>
              <a:t> &lt;= 150:</a:t>
            </a:r>
          </a:p>
          <a:p>
            <a:r>
              <a:rPr lang="en-IN" sz="800" dirty="0"/>
              <a:t>        return "Unhealthy for Sensitive Groups"</a:t>
            </a:r>
          </a:p>
          <a:p>
            <a:r>
              <a:rPr lang="en-IN" sz="800" dirty="0"/>
              <a:t>    </a:t>
            </a:r>
            <a:r>
              <a:rPr lang="en-IN" sz="800" dirty="0" err="1"/>
              <a:t>elif</a:t>
            </a:r>
            <a:r>
              <a:rPr lang="en-IN" sz="800" dirty="0"/>
              <a:t> </a:t>
            </a:r>
            <a:r>
              <a:rPr lang="en-IN" sz="800" dirty="0" err="1"/>
              <a:t>aqi</a:t>
            </a:r>
            <a:r>
              <a:rPr lang="en-IN" sz="800" dirty="0"/>
              <a:t> &lt;= 200:</a:t>
            </a:r>
          </a:p>
          <a:p>
            <a:r>
              <a:rPr lang="en-IN" sz="800" dirty="0"/>
              <a:t>        return "Unhealthy"</a:t>
            </a:r>
          </a:p>
          <a:p>
            <a:r>
              <a:rPr lang="en-IN" sz="800" dirty="0"/>
              <a:t>    else:</a:t>
            </a:r>
          </a:p>
          <a:p>
            <a:r>
              <a:rPr lang="en-IN" sz="800" dirty="0"/>
              <a:t>        return "Very Unhealthy"</a:t>
            </a:r>
          </a:p>
          <a:p>
            <a:endParaRPr lang="en-IN" sz="800" dirty="0"/>
          </a:p>
          <a:p>
            <a:r>
              <a:rPr lang="en-IN" sz="800" dirty="0"/>
              <a:t># Generate sensor data</a:t>
            </a:r>
          </a:p>
          <a:p>
            <a:r>
              <a:rPr lang="en-IN" sz="800" dirty="0"/>
              <a:t>pm25, co, no2, o3 = </a:t>
            </a:r>
            <a:r>
              <a:rPr lang="en-IN" sz="800" dirty="0" err="1"/>
              <a:t>generate_sensor_data</a:t>
            </a:r>
            <a:r>
              <a:rPr lang="en-IN" sz="800" dirty="0"/>
              <a:t>()</a:t>
            </a:r>
          </a:p>
          <a:p>
            <a:endParaRPr lang="en-IN" sz="800" dirty="0"/>
          </a:p>
          <a:p>
            <a:r>
              <a:rPr lang="en-IN" sz="800" dirty="0"/>
              <a:t># Calculate AQI</a:t>
            </a:r>
          </a:p>
          <a:p>
            <a:r>
              <a:rPr lang="en-IN" sz="800" dirty="0" err="1"/>
              <a:t>aqi</a:t>
            </a:r>
            <a:r>
              <a:rPr lang="en-IN" sz="800" dirty="0"/>
              <a:t> = </a:t>
            </a:r>
            <a:r>
              <a:rPr lang="en-IN" sz="800" dirty="0" err="1"/>
              <a:t>calculate_aqi</a:t>
            </a:r>
            <a:r>
              <a:rPr lang="en-IN" sz="800" dirty="0"/>
              <a:t>(pm25, co, no2, o3)</a:t>
            </a:r>
          </a:p>
          <a:p>
            <a:endParaRPr lang="en-IN" sz="800" dirty="0"/>
          </a:p>
          <a:p>
            <a:r>
              <a:rPr lang="en-IN" sz="800" dirty="0"/>
              <a:t># Classify air quality</a:t>
            </a:r>
          </a:p>
          <a:p>
            <a:r>
              <a:rPr lang="en-IN" sz="800" dirty="0" err="1"/>
              <a:t>air_quality</a:t>
            </a:r>
            <a:r>
              <a:rPr lang="en-IN" sz="800" dirty="0"/>
              <a:t> = </a:t>
            </a:r>
            <a:r>
              <a:rPr lang="en-IN" sz="800" dirty="0" err="1"/>
              <a:t>classify_air_quality</a:t>
            </a:r>
            <a:r>
              <a:rPr lang="en-IN" sz="800" dirty="0"/>
              <a:t>(</a:t>
            </a:r>
            <a:r>
              <a:rPr lang="en-IN" sz="800" dirty="0" err="1"/>
              <a:t>aqi</a:t>
            </a:r>
            <a:r>
              <a:rPr lang="en-IN" sz="800" dirty="0"/>
              <a:t>)</a:t>
            </a:r>
          </a:p>
          <a:p>
            <a:endParaRPr lang="en-IN" sz="800" dirty="0"/>
          </a:p>
          <a:p>
            <a:r>
              <a:rPr lang="en-IN" sz="800" dirty="0"/>
              <a:t># Output the results</a:t>
            </a:r>
          </a:p>
          <a:p>
            <a:r>
              <a:rPr lang="en-IN" sz="800" dirty="0"/>
              <a:t>print(f"PM2.5: {pm25} µg/m³")</a:t>
            </a:r>
          </a:p>
          <a:p>
            <a:r>
              <a:rPr lang="en-IN" sz="800" dirty="0"/>
              <a:t>print(</a:t>
            </a:r>
            <a:r>
              <a:rPr lang="en-IN" sz="800" dirty="0" err="1"/>
              <a:t>f"CO</a:t>
            </a:r>
            <a:r>
              <a:rPr lang="en-IN" sz="800" dirty="0"/>
              <a:t>: {co} ppm")</a:t>
            </a:r>
          </a:p>
          <a:p>
            <a:r>
              <a:rPr lang="en-IN" sz="800" dirty="0"/>
              <a:t>print(f"NO2: {no2} ppm")</a:t>
            </a:r>
          </a:p>
          <a:p>
            <a:r>
              <a:rPr lang="en-IN" sz="800" dirty="0"/>
              <a:t>print(f"O3: {o3} ppm")</a:t>
            </a:r>
          </a:p>
          <a:p>
            <a:r>
              <a:rPr lang="en-IN" sz="800" dirty="0"/>
              <a:t>print(</a:t>
            </a:r>
            <a:r>
              <a:rPr lang="en-IN" sz="800" dirty="0" err="1"/>
              <a:t>f"AQI</a:t>
            </a:r>
            <a:r>
              <a:rPr lang="en-IN" sz="800" dirty="0"/>
              <a:t>: {</a:t>
            </a:r>
            <a:r>
              <a:rPr lang="en-IN" sz="800" dirty="0" err="1"/>
              <a:t>aqi</a:t>
            </a:r>
            <a:r>
              <a:rPr lang="en-IN" sz="800" dirty="0"/>
              <a:t>}")</a:t>
            </a:r>
          </a:p>
          <a:p>
            <a:r>
              <a:rPr lang="en-IN" sz="800" dirty="0"/>
              <a:t>print(</a:t>
            </a:r>
            <a:r>
              <a:rPr lang="en-IN" sz="800" dirty="0" err="1"/>
              <a:t>f"Air</a:t>
            </a:r>
            <a:r>
              <a:rPr lang="en-IN" sz="800" dirty="0"/>
              <a:t> Quality: {</a:t>
            </a:r>
            <a:r>
              <a:rPr lang="en-IN" sz="800" dirty="0" err="1"/>
              <a:t>air_quality</a:t>
            </a:r>
            <a:r>
              <a:rPr lang="en-IN" sz="800" dirty="0"/>
              <a:t>}")</a:t>
            </a:r>
          </a:p>
          <a:p>
            <a:endParaRPr lang="en-IN" sz="1000" dirty="0"/>
          </a:p>
        </p:txBody>
      </p:sp>
    </p:spTree>
    <p:extLst>
      <p:ext uri="{BB962C8B-B14F-4D97-AF65-F5344CB8AC3E}">
        <p14:creationId xmlns:p14="http://schemas.microsoft.com/office/powerpoint/2010/main" val="3001819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FEA29-835B-0026-EC67-53C2E8FFFC91}"/>
              </a:ext>
            </a:extLst>
          </p:cNvPr>
          <p:cNvSpPr>
            <a:spLocks noGrp="1"/>
          </p:cNvSpPr>
          <p:nvPr>
            <p:ph type="title"/>
          </p:nvPr>
        </p:nvSpPr>
        <p:spPr/>
        <p:txBody>
          <a:bodyPr/>
          <a:lstStyle/>
          <a:p>
            <a:r>
              <a:rPr lang="en-IN" dirty="0"/>
              <a:t>BLOCK DIAGRAM</a:t>
            </a:r>
          </a:p>
        </p:txBody>
      </p:sp>
      <p:pic>
        <p:nvPicPr>
          <p:cNvPr id="5" name="Picture 4">
            <a:extLst>
              <a:ext uri="{FF2B5EF4-FFF2-40B4-BE49-F238E27FC236}">
                <a16:creationId xmlns:a16="http://schemas.microsoft.com/office/drawing/2014/main" id="{0ED8701E-8951-9BB8-671D-C0EAEC2134EE}"/>
              </a:ext>
            </a:extLst>
          </p:cNvPr>
          <p:cNvPicPr>
            <a:picLocks noChangeAspect="1"/>
          </p:cNvPicPr>
          <p:nvPr/>
        </p:nvPicPr>
        <p:blipFill>
          <a:blip r:embed="rId2"/>
          <a:stretch>
            <a:fillRect/>
          </a:stretch>
        </p:blipFill>
        <p:spPr>
          <a:xfrm>
            <a:off x="2514600" y="1981200"/>
            <a:ext cx="4843462" cy="3472671"/>
          </a:xfrm>
          <a:prstGeom prst="rect">
            <a:avLst/>
          </a:prstGeom>
        </p:spPr>
      </p:pic>
    </p:spTree>
    <p:extLst>
      <p:ext uri="{BB962C8B-B14F-4D97-AF65-F5344CB8AC3E}">
        <p14:creationId xmlns:p14="http://schemas.microsoft.com/office/powerpoint/2010/main" val="3700750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79AEE-723B-048E-7C01-1DCB83BD1A0C}"/>
              </a:ext>
            </a:extLst>
          </p:cNvPr>
          <p:cNvSpPr>
            <a:spLocks noGrp="1"/>
          </p:cNvSpPr>
          <p:nvPr>
            <p:ph type="title"/>
          </p:nvPr>
        </p:nvSpPr>
        <p:spPr>
          <a:xfrm>
            <a:off x="756602" y="634111"/>
            <a:ext cx="6863398" cy="1107996"/>
          </a:xfrm>
        </p:spPr>
        <p:txBody>
          <a:bodyPr/>
          <a:lstStyle/>
          <a:p>
            <a:r>
              <a:rPr lang="en-US" dirty="0"/>
              <a:t>screenshots of the IoT devices</a:t>
            </a:r>
            <a:endParaRPr lang="en-IN" dirty="0"/>
          </a:p>
        </p:txBody>
      </p:sp>
      <p:pic>
        <p:nvPicPr>
          <p:cNvPr id="5" name="Picture 4">
            <a:extLst>
              <a:ext uri="{FF2B5EF4-FFF2-40B4-BE49-F238E27FC236}">
                <a16:creationId xmlns:a16="http://schemas.microsoft.com/office/drawing/2014/main" id="{DE67B7C7-1EA7-0838-2324-B1C8FB46A348}"/>
              </a:ext>
            </a:extLst>
          </p:cNvPr>
          <p:cNvPicPr>
            <a:picLocks noChangeAspect="1"/>
          </p:cNvPicPr>
          <p:nvPr/>
        </p:nvPicPr>
        <p:blipFill>
          <a:blip r:embed="rId2"/>
          <a:stretch>
            <a:fillRect/>
          </a:stretch>
        </p:blipFill>
        <p:spPr>
          <a:xfrm>
            <a:off x="1524000" y="1828800"/>
            <a:ext cx="6753225" cy="3885702"/>
          </a:xfrm>
          <a:prstGeom prst="rect">
            <a:avLst/>
          </a:prstGeom>
        </p:spPr>
      </p:pic>
    </p:spTree>
    <p:extLst>
      <p:ext uri="{BB962C8B-B14F-4D97-AF65-F5344CB8AC3E}">
        <p14:creationId xmlns:p14="http://schemas.microsoft.com/office/powerpoint/2010/main" val="2646957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E24F62-FC0F-89C1-AF4B-D5A8E5030916}"/>
              </a:ext>
            </a:extLst>
          </p:cNvPr>
          <p:cNvPicPr>
            <a:picLocks noChangeAspect="1"/>
          </p:cNvPicPr>
          <p:nvPr/>
        </p:nvPicPr>
        <p:blipFill>
          <a:blip r:embed="rId2"/>
          <a:stretch>
            <a:fillRect/>
          </a:stretch>
        </p:blipFill>
        <p:spPr>
          <a:xfrm>
            <a:off x="1752600" y="1524000"/>
            <a:ext cx="6086475" cy="4215447"/>
          </a:xfrm>
          <a:prstGeom prst="rect">
            <a:avLst/>
          </a:prstGeom>
        </p:spPr>
      </p:pic>
    </p:spTree>
    <p:extLst>
      <p:ext uri="{BB962C8B-B14F-4D97-AF65-F5344CB8AC3E}">
        <p14:creationId xmlns:p14="http://schemas.microsoft.com/office/powerpoint/2010/main" val="16221458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TotalTime>
  <Words>1208</Words>
  <Application>Microsoft Office PowerPoint</Application>
  <PresentationFormat>Widescreen</PresentationFormat>
  <Paragraphs>106</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MT</vt:lpstr>
      <vt:lpstr>Calibri</vt:lpstr>
      <vt:lpstr>Georgia</vt:lpstr>
      <vt:lpstr>Söhne</vt:lpstr>
      <vt:lpstr>Times New Roman</vt:lpstr>
      <vt:lpstr>Trebuchet MS</vt:lpstr>
      <vt:lpstr>Office Theme</vt:lpstr>
      <vt:lpstr>Project name : Air Quality Monitoring</vt:lpstr>
      <vt:lpstr>Problem Statement</vt:lpstr>
      <vt:lpstr>Objectives:</vt:lpstr>
      <vt:lpstr>IoT Device Setup:</vt:lpstr>
      <vt:lpstr>Platform Development:</vt:lpstr>
      <vt:lpstr>Code</vt:lpstr>
      <vt:lpstr>BLOCK DIAGRAM</vt:lpstr>
      <vt:lpstr>screenshots of the IoT devices</vt:lpstr>
      <vt:lpstr>PowerPoint Presentation</vt:lpstr>
      <vt:lpstr>SCREENSHOT OF PYTHON CODE OUTPUT:</vt:lpstr>
      <vt:lpstr>PowerPoint Presentation</vt:lpstr>
      <vt:lpstr>PowerPoint Presentation</vt:lpstr>
      <vt:lpstr>IoT Device Code:</vt:lpstr>
      <vt:lpstr>Data Sharing Platform UI:</vt:lpstr>
      <vt:lpstr>EXPLANATION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 Air Quality Monitoring</dc:title>
  <dc:creator>SRUTHI</dc:creator>
  <cp:lastModifiedBy>harini m</cp:lastModifiedBy>
  <cp:revision>4</cp:revision>
  <dcterms:created xsi:type="dcterms:W3CDTF">2023-09-30T12:37:30Z</dcterms:created>
  <dcterms:modified xsi:type="dcterms:W3CDTF">2023-10-29T08:33:02Z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2023-09-30T00:00:00Z</vt:filetime>
  </property>
  <property fmtid="{D5CDD505-2E9C-101B-9397-08002B2CF9AE}" pid="3" name="LastSaved">
    <vt:filetime>2023-09-30T00:00:00Z</vt:filetime>
  </property>
</Properties>
</file>