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8288000" cy="10287000"/>
  <p:notesSz cx="6858000" cy="9144000"/>
  <p:embeddedFontLst>
    <p:embeddedFont>
      <p:font typeface="HK Grotesk" panose="020B0604020202020204" charset="0"/>
      <p:regular r:id="rId24"/>
    </p:embeddedFont>
    <p:embeddedFont>
      <p:font typeface="HK Grotesk Bold" panose="020B0604020202020204" charset="0"/>
      <p:regular r:id="rId25"/>
    </p:embeddedFont>
    <p:embeddedFont>
      <p:font typeface="HK Grotesk Medium"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1211409"/>
            <a:ext cx="16230600" cy="2190600"/>
          </a:xfrm>
          <a:prstGeom prst="rect">
            <a:avLst/>
          </a:prstGeom>
        </p:spPr>
        <p:txBody>
          <a:bodyPr lIns="0" tIns="0" rIns="0" bIns="0" rtlCol="0" anchor="t">
            <a:spAutoFit/>
          </a:bodyPr>
          <a:lstStyle/>
          <a:p>
            <a:pPr algn="ctr">
              <a:lnSpc>
                <a:spcPts val="8673"/>
              </a:lnSpc>
            </a:pPr>
            <a:r>
              <a:rPr lang="en-US" sz="6195" b="1" dirty="0">
                <a:solidFill>
                  <a:srgbClr val="000000"/>
                </a:solidFill>
                <a:latin typeface="HK Grotesk Bold"/>
                <a:ea typeface="HK Grotesk Bold"/>
                <a:cs typeface="HK Grotesk Bold"/>
                <a:sym typeface="HK Grotesk Bold"/>
              </a:rPr>
              <a:t>Heart Attack Risk Assessment Using Deep Learning with Feature Optimization</a:t>
            </a:r>
          </a:p>
        </p:txBody>
      </p:sp>
      <p:sp>
        <p:nvSpPr>
          <p:cNvPr id="3" name="TextBox 3"/>
          <p:cNvSpPr txBox="1"/>
          <p:nvPr/>
        </p:nvSpPr>
        <p:spPr>
          <a:xfrm>
            <a:off x="1028700" y="5926643"/>
            <a:ext cx="3887972" cy="580390"/>
          </a:xfrm>
          <a:prstGeom prst="rect">
            <a:avLst/>
          </a:prstGeom>
        </p:spPr>
        <p:txBody>
          <a:bodyPr lIns="0" tIns="0" rIns="0" bIns="0" rtlCol="0" anchor="t">
            <a:spAutoFit/>
          </a:bodyPr>
          <a:lstStyle/>
          <a:p>
            <a:pPr algn="ctr">
              <a:lnSpc>
                <a:spcPts val="4759"/>
              </a:lnSpc>
            </a:pPr>
            <a:r>
              <a:rPr lang="en-US" sz="3399">
                <a:solidFill>
                  <a:srgbClr val="000000"/>
                </a:solidFill>
                <a:latin typeface="HK Grotesk"/>
                <a:ea typeface="HK Grotesk"/>
                <a:cs typeface="HK Grotesk"/>
                <a:sym typeface="HK Grotesk"/>
              </a:rPr>
              <a:t>Mr.Shashank Tiwari</a:t>
            </a:r>
          </a:p>
        </p:txBody>
      </p:sp>
      <p:sp>
        <p:nvSpPr>
          <p:cNvPr id="4" name="TextBox 4"/>
          <p:cNvSpPr txBox="1"/>
          <p:nvPr/>
        </p:nvSpPr>
        <p:spPr>
          <a:xfrm>
            <a:off x="5866620" y="5926643"/>
            <a:ext cx="3111080" cy="580390"/>
          </a:xfrm>
          <a:prstGeom prst="rect">
            <a:avLst/>
          </a:prstGeom>
        </p:spPr>
        <p:txBody>
          <a:bodyPr lIns="0" tIns="0" rIns="0" bIns="0" rtlCol="0" anchor="t">
            <a:spAutoFit/>
          </a:bodyPr>
          <a:lstStyle/>
          <a:p>
            <a:pPr algn="ctr">
              <a:lnSpc>
                <a:spcPts val="4759"/>
              </a:lnSpc>
            </a:pPr>
            <a:r>
              <a:rPr lang="en-US" sz="3399">
                <a:solidFill>
                  <a:srgbClr val="000000"/>
                </a:solidFill>
                <a:latin typeface="HK Grotesk"/>
                <a:ea typeface="HK Grotesk"/>
                <a:cs typeface="HK Grotesk"/>
                <a:sym typeface="HK Grotesk"/>
              </a:rPr>
              <a:t>Mrs. G.Srisudha</a:t>
            </a:r>
          </a:p>
        </p:txBody>
      </p:sp>
      <p:sp>
        <p:nvSpPr>
          <p:cNvPr id="5" name="TextBox 5"/>
          <p:cNvSpPr txBox="1"/>
          <p:nvPr/>
        </p:nvSpPr>
        <p:spPr>
          <a:xfrm>
            <a:off x="11966483" y="5926643"/>
            <a:ext cx="5378953" cy="580390"/>
          </a:xfrm>
          <a:prstGeom prst="rect">
            <a:avLst/>
          </a:prstGeom>
        </p:spPr>
        <p:txBody>
          <a:bodyPr lIns="0" tIns="0" rIns="0" bIns="0" rtlCol="0" anchor="t">
            <a:spAutoFit/>
          </a:bodyPr>
          <a:lstStyle/>
          <a:p>
            <a:pPr algn="ctr">
              <a:lnSpc>
                <a:spcPts val="4759"/>
              </a:lnSpc>
            </a:pPr>
            <a:r>
              <a:rPr lang="en-US" sz="3399">
                <a:solidFill>
                  <a:srgbClr val="000000"/>
                </a:solidFill>
                <a:latin typeface="HK Grotesk"/>
                <a:ea typeface="HK Grotesk"/>
                <a:cs typeface="HK Grotesk"/>
                <a:sym typeface="HK Grotesk"/>
              </a:rPr>
              <a:t>Ch. Rishitha (21AG1A6676)</a:t>
            </a:r>
          </a:p>
        </p:txBody>
      </p:sp>
      <p:sp>
        <p:nvSpPr>
          <p:cNvPr id="6" name="TextBox 6"/>
          <p:cNvSpPr txBox="1"/>
          <p:nvPr/>
        </p:nvSpPr>
        <p:spPr>
          <a:xfrm>
            <a:off x="12052620" y="6440358"/>
            <a:ext cx="5206680" cy="580390"/>
          </a:xfrm>
          <a:prstGeom prst="rect">
            <a:avLst/>
          </a:prstGeom>
        </p:spPr>
        <p:txBody>
          <a:bodyPr lIns="0" tIns="0" rIns="0" bIns="0" rtlCol="0" anchor="t">
            <a:spAutoFit/>
          </a:bodyPr>
          <a:lstStyle/>
          <a:p>
            <a:pPr algn="ctr">
              <a:lnSpc>
                <a:spcPts val="4759"/>
              </a:lnSpc>
            </a:pPr>
            <a:r>
              <a:rPr lang="en-US" sz="3399">
                <a:solidFill>
                  <a:srgbClr val="000000"/>
                </a:solidFill>
                <a:latin typeface="HK Grotesk"/>
                <a:ea typeface="HK Grotesk"/>
                <a:cs typeface="HK Grotesk"/>
                <a:sym typeface="HK Grotesk"/>
              </a:rPr>
              <a:t>G. Poojitha (21AG1A6683) </a:t>
            </a:r>
          </a:p>
        </p:txBody>
      </p:sp>
      <p:sp>
        <p:nvSpPr>
          <p:cNvPr id="7" name="TextBox 7"/>
          <p:cNvSpPr txBox="1"/>
          <p:nvPr/>
        </p:nvSpPr>
        <p:spPr>
          <a:xfrm>
            <a:off x="12052620" y="6954073"/>
            <a:ext cx="4886745" cy="580390"/>
          </a:xfrm>
          <a:prstGeom prst="rect">
            <a:avLst/>
          </a:prstGeom>
        </p:spPr>
        <p:txBody>
          <a:bodyPr lIns="0" tIns="0" rIns="0" bIns="0" rtlCol="0" anchor="t">
            <a:spAutoFit/>
          </a:bodyPr>
          <a:lstStyle/>
          <a:p>
            <a:pPr algn="ctr">
              <a:lnSpc>
                <a:spcPts val="4759"/>
              </a:lnSpc>
            </a:pPr>
            <a:r>
              <a:rPr lang="en-US" sz="3399">
                <a:solidFill>
                  <a:srgbClr val="000000"/>
                </a:solidFill>
                <a:latin typeface="HK Grotesk"/>
                <a:ea typeface="HK Grotesk"/>
                <a:cs typeface="HK Grotesk"/>
                <a:sym typeface="HK Grotesk"/>
              </a:rPr>
              <a:t>B. Sahith (22AG5A6608) </a:t>
            </a:r>
          </a:p>
        </p:txBody>
      </p:sp>
      <p:sp>
        <p:nvSpPr>
          <p:cNvPr id="8" name="TextBox 8"/>
          <p:cNvSpPr txBox="1"/>
          <p:nvPr/>
        </p:nvSpPr>
        <p:spPr>
          <a:xfrm>
            <a:off x="1028700" y="5067300"/>
            <a:ext cx="3111080" cy="619272"/>
          </a:xfrm>
          <a:prstGeom prst="rect">
            <a:avLst/>
          </a:prstGeom>
        </p:spPr>
        <p:txBody>
          <a:bodyPr wrap="square" lIns="0" tIns="0" rIns="0" bIns="0" rtlCol="0" anchor="t">
            <a:spAutoFit/>
          </a:bodyPr>
          <a:lstStyle/>
          <a:p>
            <a:pPr algn="ctr">
              <a:lnSpc>
                <a:spcPts val="5039"/>
              </a:lnSpc>
            </a:pPr>
            <a:r>
              <a:rPr lang="en-US" sz="3599" b="1" dirty="0">
                <a:solidFill>
                  <a:srgbClr val="000000"/>
                </a:solidFill>
                <a:latin typeface="HK Grotesk Bold"/>
                <a:ea typeface="HK Grotesk Bold"/>
                <a:cs typeface="HK Grotesk Bold"/>
                <a:sym typeface="HK Grotesk Bold"/>
              </a:rPr>
              <a:t>Project Guide:</a:t>
            </a:r>
          </a:p>
        </p:txBody>
      </p:sp>
      <p:sp>
        <p:nvSpPr>
          <p:cNvPr id="9" name="TextBox 9"/>
          <p:cNvSpPr txBox="1"/>
          <p:nvPr/>
        </p:nvSpPr>
        <p:spPr>
          <a:xfrm>
            <a:off x="5866621" y="5067300"/>
            <a:ext cx="4267979" cy="619272"/>
          </a:xfrm>
          <a:prstGeom prst="rect">
            <a:avLst/>
          </a:prstGeom>
        </p:spPr>
        <p:txBody>
          <a:bodyPr wrap="square" lIns="0" tIns="0" rIns="0" bIns="0" rtlCol="0" anchor="t">
            <a:spAutoFit/>
          </a:bodyPr>
          <a:lstStyle/>
          <a:p>
            <a:pPr algn="ctr">
              <a:lnSpc>
                <a:spcPts val="5039"/>
              </a:lnSpc>
            </a:pPr>
            <a:r>
              <a:rPr lang="en-US" sz="3599" b="1" dirty="0">
                <a:solidFill>
                  <a:srgbClr val="000000"/>
                </a:solidFill>
                <a:latin typeface="HK Grotesk Bold"/>
                <a:ea typeface="HK Grotesk Bold"/>
                <a:cs typeface="HK Grotesk Bold"/>
                <a:sym typeface="HK Grotesk Bold"/>
              </a:rPr>
              <a:t>Project Coordinator:</a:t>
            </a:r>
          </a:p>
        </p:txBody>
      </p:sp>
      <p:sp>
        <p:nvSpPr>
          <p:cNvPr id="10" name="TextBox 10"/>
          <p:cNvSpPr txBox="1"/>
          <p:nvPr/>
        </p:nvSpPr>
        <p:spPr>
          <a:xfrm>
            <a:off x="11966483" y="5067300"/>
            <a:ext cx="3411974" cy="622935"/>
          </a:xfrm>
          <a:prstGeom prst="rect">
            <a:avLst/>
          </a:prstGeom>
        </p:spPr>
        <p:txBody>
          <a:bodyPr lIns="0" tIns="0" rIns="0" bIns="0" rtlCol="0" anchor="t">
            <a:spAutoFit/>
          </a:bodyPr>
          <a:lstStyle/>
          <a:p>
            <a:pPr algn="ctr">
              <a:lnSpc>
                <a:spcPts val="5039"/>
              </a:lnSpc>
            </a:pPr>
            <a:r>
              <a:rPr lang="en-US" sz="3599" b="1">
                <a:solidFill>
                  <a:srgbClr val="000000"/>
                </a:solidFill>
                <a:latin typeface="HK Grotesk Bold"/>
                <a:ea typeface="HK Grotesk Bold"/>
                <a:cs typeface="HK Grotesk Bold"/>
                <a:sym typeface="HK Grotesk Bold"/>
              </a:rPr>
              <a:t>Team Members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434662"/>
            <a:ext cx="3556236"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Algorithm</a:t>
            </a:r>
          </a:p>
        </p:txBody>
      </p:sp>
      <p:sp>
        <p:nvSpPr>
          <p:cNvPr id="3" name="TextBox 3"/>
          <p:cNvSpPr txBox="1"/>
          <p:nvPr/>
        </p:nvSpPr>
        <p:spPr>
          <a:xfrm>
            <a:off x="1028700" y="1862787"/>
            <a:ext cx="16230600" cy="8248890"/>
          </a:xfrm>
          <a:prstGeom prst="rect">
            <a:avLst/>
          </a:prstGeom>
        </p:spPr>
        <p:txBody>
          <a:bodyPr lIns="0" tIns="0" rIns="0" bIns="0" rtlCol="0" anchor="t">
            <a:spAutoFit/>
          </a:bodyPr>
          <a:lstStyle/>
          <a:p>
            <a:pPr algn="l">
              <a:lnSpc>
                <a:spcPts val="4711"/>
              </a:lnSpc>
            </a:pPr>
            <a:r>
              <a:rPr lang="en-US" sz="3365" b="1">
                <a:solidFill>
                  <a:srgbClr val="000000"/>
                </a:solidFill>
                <a:latin typeface="HK Grotesk Bold"/>
                <a:ea typeface="HK Grotesk Bold"/>
                <a:cs typeface="HK Grotesk Bold"/>
                <a:sym typeface="HK Grotesk Bold"/>
              </a:rPr>
              <a:t>1.Data Input:</a:t>
            </a:r>
          </a:p>
          <a:p>
            <a:pPr marL="726619" lvl="1" indent="-363310" algn="l">
              <a:lnSpc>
                <a:spcPts val="4711"/>
              </a:lnSpc>
              <a:buFont typeface="Arial"/>
              <a:buChar char="•"/>
            </a:pPr>
            <a:r>
              <a:rPr lang="en-US" sz="3365">
                <a:solidFill>
                  <a:srgbClr val="000000"/>
                </a:solidFill>
                <a:latin typeface="HK Grotesk"/>
                <a:ea typeface="HK Grotesk"/>
                <a:cs typeface="HK Grotesk"/>
                <a:sym typeface="HK Grotesk"/>
              </a:rPr>
              <a:t>Collect input data from users, which includes features like age, cholesterol, maxHR, and other relevant health metrics.</a:t>
            </a:r>
          </a:p>
          <a:p>
            <a:pPr algn="l">
              <a:lnSpc>
                <a:spcPts val="4711"/>
              </a:lnSpc>
            </a:pPr>
            <a:r>
              <a:rPr lang="en-US" sz="3365" b="1">
                <a:solidFill>
                  <a:srgbClr val="000000"/>
                </a:solidFill>
                <a:latin typeface="HK Grotesk Bold"/>
                <a:ea typeface="HK Grotesk Bold"/>
                <a:cs typeface="HK Grotesk Bold"/>
                <a:sym typeface="HK Grotesk Bold"/>
              </a:rPr>
              <a:t>2</a:t>
            </a:r>
            <a:r>
              <a:rPr lang="en-US" sz="3365" b="1">
                <a:solidFill>
                  <a:srgbClr val="000000"/>
                </a:solidFill>
                <a:latin typeface="HK Grotesk Medium"/>
                <a:ea typeface="HK Grotesk Medium"/>
                <a:cs typeface="HK Grotesk Medium"/>
                <a:sym typeface="HK Grotesk Medium"/>
              </a:rPr>
              <a:t>.</a:t>
            </a:r>
            <a:r>
              <a:rPr lang="en-US" sz="3365" b="1">
                <a:solidFill>
                  <a:srgbClr val="000000"/>
                </a:solidFill>
                <a:latin typeface="HK Grotesk Bold"/>
                <a:ea typeface="HK Grotesk Bold"/>
                <a:cs typeface="HK Grotesk Bold"/>
                <a:sym typeface="HK Grotesk Bold"/>
              </a:rPr>
              <a:t>Data Preprocessing:</a:t>
            </a:r>
          </a:p>
          <a:p>
            <a:pPr marL="726619" lvl="1" indent="-363310" algn="l">
              <a:lnSpc>
                <a:spcPts val="4711"/>
              </a:lnSpc>
              <a:buFont typeface="Arial"/>
              <a:buChar char="•"/>
            </a:pPr>
            <a:r>
              <a:rPr lang="en-US" sz="3365">
                <a:solidFill>
                  <a:srgbClr val="000000"/>
                </a:solidFill>
                <a:latin typeface="HK Grotesk"/>
                <a:ea typeface="HK Grotesk"/>
                <a:cs typeface="HK Grotesk"/>
                <a:sym typeface="HK Grotesk"/>
              </a:rPr>
              <a:t>Normalize or scale the input data to ensure all features are on the same scale.</a:t>
            </a:r>
          </a:p>
          <a:p>
            <a:pPr marL="726619" lvl="1" indent="-363310" algn="l">
              <a:lnSpc>
                <a:spcPts val="4711"/>
              </a:lnSpc>
              <a:buFont typeface="Arial"/>
              <a:buChar char="•"/>
            </a:pPr>
            <a:r>
              <a:rPr lang="en-US" sz="3365">
                <a:solidFill>
                  <a:srgbClr val="000000"/>
                </a:solidFill>
                <a:latin typeface="HK Grotesk"/>
                <a:ea typeface="HK Grotesk"/>
                <a:cs typeface="HK Grotesk"/>
                <a:sym typeface="HK Grotesk"/>
              </a:rPr>
              <a:t>Split the dataset into training, validation, and test sets.</a:t>
            </a:r>
          </a:p>
          <a:p>
            <a:pPr algn="l">
              <a:lnSpc>
                <a:spcPts val="4711"/>
              </a:lnSpc>
            </a:pPr>
            <a:r>
              <a:rPr lang="en-US" sz="3365" b="1">
                <a:solidFill>
                  <a:srgbClr val="000000"/>
                </a:solidFill>
                <a:latin typeface="HK Grotesk Bold"/>
                <a:ea typeface="HK Grotesk Bold"/>
                <a:cs typeface="HK Grotesk Bold"/>
                <a:sym typeface="HK Grotesk Bold"/>
              </a:rPr>
              <a:t>3.FCN Model Architecture:</a:t>
            </a:r>
          </a:p>
          <a:p>
            <a:pPr marL="726619" lvl="1" indent="-363310" algn="l">
              <a:lnSpc>
                <a:spcPts val="4711"/>
              </a:lnSpc>
              <a:buFont typeface="Arial"/>
              <a:buChar char="•"/>
            </a:pPr>
            <a:r>
              <a:rPr lang="en-US" sz="3365">
                <a:solidFill>
                  <a:srgbClr val="000000"/>
                </a:solidFill>
                <a:latin typeface="HK Grotesk"/>
                <a:ea typeface="HK Grotesk"/>
                <a:cs typeface="HK Grotesk"/>
                <a:sym typeface="HK Grotesk"/>
              </a:rPr>
              <a:t>Input Layer: Accept the input features (e.g., age, cholesterol, maxHR).</a:t>
            </a:r>
          </a:p>
          <a:p>
            <a:pPr marL="726619" lvl="1" indent="-363310" algn="l">
              <a:lnSpc>
                <a:spcPts val="4711"/>
              </a:lnSpc>
              <a:buFont typeface="Arial"/>
              <a:buChar char="•"/>
            </a:pPr>
            <a:r>
              <a:rPr lang="en-US" sz="3365">
                <a:solidFill>
                  <a:srgbClr val="000000"/>
                </a:solidFill>
                <a:latin typeface="HK Grotesk"/>
                <a:ea typeface="HK Grotesk"/>
                <a:cs typeface="HK Grotesk"/>
                <a:sym typeface="HK Grotesk"/>
              </a:rPr>
              <a:t>Hidden Layers: Use multiple fully connected layers with activation functions (e.g., ReLU).</a:t>
            </a:r>
          </a:p>
          <a:p>
            <a:pPr marL="726619" lvl="1" indent="-363310" algn="l">
              <a:lnSpc>
                <a:spcPts val="4711"/>
              </a:lnSpc>
              <a:buFont typeface="Arial"/>
              <a:buChar char="•"/>
            </a:pPr>
            <a:r>
              <a:rPr lang="en-US" sz="3365">
                <a:solidFill>
                  <a:srgbClr val="000000"/>
                </a:solidFill>
                <a:latin typeface="HK Grotesk"/>
                <a:ea typeface="HK Grotesk"/>
                <a:cs typeface="HK Grotesk"/>
                <a:sym typeface="HK Grotesk"/>
              </a:rPr>
              <a:t>Output Layer: A single neuron with a sigmoid activation function for binary classification (low risk vs. high risk).</a:t>
            </a:r>
          </a:p>
          <a:p>
            <a:pPr algn="l">
              <a:lnSpc>
                <a:spcPts val="4711"/>
              </a:lnSpc>
            </a:pPr>
            <a:endParaRPr lang="en-US" sz="3365">
              <a:solidFill>
                <a:srgbClr val="000000"/>
              </a:solidFill>
              <a:latin typeface="HK Grotesk"/>
              <a:ea typeface="HK Grotesk"/>
              <a:cs typeface="HK Grotesk"/>
              <a:sym typeface="HK Grotesk"/>
            </a:endParaRPr>
          </a:p>
          <a:p>
            <a:pPr algn="l">
              <a:lnSpc>
                <a:spcPts val="4711"/>
              </a:lnSpc>
            </a:pPr>
            <a:endParaRPr lang="en-US" sz="3365">
              <a:solidFill>
                <a:srgbClr val="000000"/>
              </a:solidFill>
              <a:latin typeface="HK Grotesk"/>
              <a:ea typeface="HK Grotesk"/>
              <a:cs typeface="HK Grotesk"/>
              <a:sym typeface="HK Grotes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962025"/>
            <a:ext cx="16230600" cy="7903417"/>
          </a:xfrm>
          <a:prstGeom prst="rect">
            <a:avLst/>
          </a:prstGeom>
        </p:spPr>
        <p:txBody>
          <a:bodyPr lIns="0" tIns="0" rIns="0" bIns="0" rtlCol="0" anchor="t">
            <a:spAutoFit/>
          </a:bodyPr>
          <a:lstStyle/>
          <a:p>
            <a:pPr algn="l">
              <a:lnSpc>
                <a:spcPts val="4853"/>
              </a:lnSpc>
            </a:pPr>
            <a:r>
              <a:rPr lang="en-US" sz="3466" b="1" dirty="0">
                <a:solidFill>
                  <a:srgbClr val="000000"/>
                </a:solidFill>
                <a:latin typeface="HK Grotesk Bold"/>
                <a:ea typeface="HK Grotesk Bold"/>
                <a:cs typeface="HK Grotesk Bold"/>
                <a:sym typeface="HK Grotesk Bold"/>
              </a:rPr>
              <a:t>4.Model Training:</a:t>
            </a:r>
          </a:p>
          <a:p>
            <a:pPr marL="748497" lvl="1" indent="-374248" algn="l">
              <a:lnSpc>
                <a:spcPts val="4853"/>
              </a:lnSpc>
              <a:buFont typeface="Arial"/>
              <a:buChar char="•"/>
            </a:pPr>
            <a:r>
              <a:rPr lang="en-US" sz="3466" dirty="0">
                <a:solidFill>
                  <a:srgbClr val="000000"/>
                </a:solidFill>
                <a:latin typeface="HK Grotesk"/>
                <a:ea typeface="HK Grotesk"/>
                <a:cs typeface="HK Grotesk"/>
                <a:sym typeface="HK Grotesk"/>
              </a:rPr>
              <a:t>Train the FCN model using labeled data.</a:t>
            </a:r>
          </a:p>
          <a:p>
            <a:pPr marL="748497" lvl="1" indent="-374248" algn="l">
              <a:lnSpc>
                <a:spcPts val="4853"/>
              </a:lnSpc>
              <a:buFont typeface="Arial"/>
              <a:buChar char="•"/>
            </a:pPr>
            <a:r>
              <a:rPr lang="en-US" sz="3466" dirty="0">
                <a:solidFill>
                  <a:srgbClr val="000000"/>
                </a:solidFill>
                <a:latin typeface="HK Grotesk"/>
                <a:ea typeface="HK Grotesk"/>
                <a:cs typeface="HK Grotesk"/>
                <a:sym typeface="HK Grotesk"/>
              </a:rPr>
              <a:t>Optimize weights using backpropagation and appropriate loss function.</a:t>
            </a:r>
          </a:p>
          <a:p>
            <a:pPr algn="l">
              <a:lnSpc>
                <a:spcPts val="4853"/>
              </a:lnSpc>
            </a:pPr>
            <a:r>
              <a:rPr lang="en-US" sz="3466" b="1" dirty="0">
                <a:solidFill>
                  <a:srgbClr val="000000"/>
                </a:solidFill>
                <a:latin typeface="HK Grotesk Bold"/>
                <a:ea typeface="HK Grotesk Bold"/>
                <a:cs typeface="HK Grotesk Bold"/>
                <a:sym typeface="HK Grotesk Bold"/>
              </a:rPr>
              <a:t>5.Evaluation:</a:t>
            </a:r>
          </a:p>
          <a:p>
            <a:pPr marL="748497" lvl="1" indent="-374248" algn="l">
              <a:lnSpc>
                <a:spcPts val="4853"/>
              </a:lnSpc>
              <a:buFont typeface="Arial"/>
              <a:buChar char="•"/>
            </a:pPr>
            <a:r>
              <a:rPr lang="en-US" sz="3466" dirty="0">
                <a:solidFill>
                  <a:srgbClr val="000000"/>
                </a:solidFill>
                <a:latin typeface="HK Grotesk"/>
                <a:ea typeface="HK Grotesk"/>
                <a:cs typeface="HK Grotesk"/>
                <a:sym typeface="HK Grotesk"/>
              </a:rPr>
              <a:t>Use the validation set to evaluate the model's performance after each epoch.</a:t>
            </a:r>
          </a:p>
          <a:p>
            <a:pPr marL="748497" lvl="1" indent="-374248" algn="l">
              <a:lnSpc>
                <a:spcPts val="4853"/>
              </a:lnSpc>
              <a:buFont typeface="Arial"/>
              <a:buChar char="•"/>
            </a:pPr>
            <a:r>
              <a:rPr lang="en-US" sz="3466" dirty="0">
                <a:solidFill>
                  <a:srgbClr val="000000"/>
                </a:solidFill>
                <a:latin typeface="HK Grotesk"/>
                <a:ea typeface="HK Grotesk"/>
                <a:cs typeface="HK Grotesk"/>
                <a:sym typeface="HK Grotesk"/>
              </a:rPr>
              <a:t>Compute metrics such as accuracy, precision, recall, and F1 score.</a:t>
            </a:r>
          </a:p>
          <a:p>
            <a:pPr algn="l">
              <a:lnSpc>
                <a:spcPts val="4853"/>
              </a:lnSpc>
            </a:pPr>
            <a:r>
              <a:rPr lang="en-US" sz="3466" b="1" dirty="0">
                <a:solidFill>
                  <a:srgbClr val="000000"/>
                </a:solidFill>
                <a:latin typeface="HK Grotesk Bold"/>
                <a:ea typeface="HK Grotesk Bold"/>
                <a:cs typeface="HK Grotesk Bold"/>
                <a:sym typeface="HK Grotesk Bold"/>
              </a:rPr>
              <a:t>6.Model Optimization:</a:t>
            </a:r>
          </a:p>
          <a:p>
            <a:pPr marL="748497" lvl="1" indent="-374248" algn="l">
              <a:lnSpc>
                <a:spcPts val="4853"/>
              </a:lnSpc>
              <a:buFont typeface="Arial"/>
              <a:buChar char="•"/>
            </a:pPr>
            <a:r>
              <a:rPr lang="en-US" sz="3466" dirty="0">
                <a:solidFill>
                  <a:srgbClr val="000000"/>
                </a:solidFill>
                <a:latin typeface="HK Grotesk"/>
                <a:ea typeface="HK Grotesk"/>
                <a:cs typeface="HK Grotesk"/>
                <a:sym typeface="HK Grotesk"/>
              </a:rPr>
              <a:t>Apply feature optimization and tuning methods to enhance performance.</a:t>
            </a:r>
          </a:p>
          <a:p>
            <a:pPr marL="748495" lvl="1" indent="-374248" algn="l">
              <a:lnSpc>
                <a:spcPts val="4853"/>
              </a:lnSpc>
              <a:buFont typeface="Arial"/>
              <a:buChar char="•"/>
            </a:pPr>
            <a:r>
              <a:rPr lang="en-US" sz="3466" dirty="0">
                <a:solidFill>
                  <a:srgbClr val="000000"/>
                </a:solidFill>
                <a:latin typeface="HK Grotesk"/>
                <a:ea typeface="HK Grotesk"/>
                <a:cs typeface="HK Grotesk"/>
                <a:sym typeface="HK Grotesk"/>
              </a:rPr>
              <a:t>Test with different architectures and hyperparameters to improve accuracy.</a:t>
            </a:r>
          </a:p>
          <a:p>
            <a:pPr algn="l">
              <a:lnSpc>
                <a:spcPts val="4853"/>
              </a:lnSpc>
            </a:pPr>
            <a:r>
              <a:rPr lang="en-US" sz="3466" b="1" dirty="0">
                <a:solidFill>
                  <a:srgbClr val="000000"/>
                </a:solidFill>
                <a:latin typeface="HK Grotesk Bold"/>
                <a:ea typeface="HK Grotesk Bold"/>
                <a:cs typeface="HK Grotesk Bold"/>
                <a:sym typeface="HK Grotesk Bold"/>
              </a:rPr>
              <a:t>7.Output:</a:t>
            </a:r>
          </a:p>
          <a:p>
            <a:pPr marL="748497" lvl="1" indent="-374248" algn="l">
              <a:lnSpc>
                <a:spcPts val="4853"/>
              </a:lnSpc>
              <a:buFont typeface="Arial"/>
              <a:buChar char="•"/>
            </a:pPr>
            <a:r>
              <a:rPr lang="en-US" sz="3466" dirty="0">
                <a:solidFill>
                  <a:srgbClr val="000000"/>
                </a:solidFill>
                <a:latin typeface="HK Grotesk"/>
                <a:ea typeface="HK Grotesk"/>
                <a:cs typeface="HK Grotesk"/>
                <a:sym typeface="HK Grotesk"/>
              </a:rPr>
              <a:t>Predict heart attack risk for new data.</a:t>
            </a:r>
          </a:p>
          <a:p>
            <a:pPr marL="748497" lvl="1" indent="-374248" algn="l">
              <a:lnSpc>
                <a:spcPts val="4853"/>
              </a:lnSpc>
              <a:buFont typeface="Arial"/>
              <a:buChar char="•"/>
            </a:pPr>
            <a:r>
              <a:rPr lang="en-US" sz="3466" dirty="0">
                <a:solidFill>
                  <a:srgbClr val="000000"/>
                </a:solidFill>
                <a:latin typeface="HK Grotesk"/>
                <a:ea typeface="HK Grotesk"/>
                <a:cs typeface="HK Grotesk"/>
                <a:sym typeface="HK Grotesk"/>
              </a:rPr>
              <a:t>Visualize the risk and provide lifestyle change recommendations if the risk is high.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Freeform 2"/>
          <p:cNvSpPr/>
          <p:nvPr/>
        </p:nvSpPr>
        <p:spPr>
          <a:xfrm>
            <a:off x="3834675" y="2581824"/>
            <a:ext cx="10618649" cy="6676476"/>
          </a:xfrm>
          <a:custGeom>
            <a:avLst/>
            <a:gdLst/>
            <a:ahLst/>
            <a:cxnLst/>
            <a:rect l="l" t="t" r="r" b="b"/>
            <a:pathLst>
              <a:path w="10618649" h="6676476">
                <a:moveTo>
                  <a:pt x="0" y="0"/>
                </a:moveTo>
                <a:lnTo>
                  <a:pt x="10618650" y="0"/>
                </a:lnTo>
                <a:lnTo>
                  <a:pt x="10618650" y="6676476"/>
                </a:lnTo>
                <a:lnTo>
                  <a:pt x="0" y="6676476"/>
                </a:lnTo>
                <a:lnTo>
                  <a:pt x="0" y="0"/>
                </a:lnTo>
                <a:close/>
              </a:path>
            </a:pathLst>
          </a:custGeom>
          <a:blipFill>
            <a:blip r:embed="rId2"/>
            <a:stretch>
              <a:fillRect/>
            </a:stretch>
          </a:blipFill>
        </p:spPr>
      </p:sp>
      <p:sp>
        <p:nvSpPr>
          <p:cNvPr id="3" name="TextBox 3"/>
          <p:cNvSpPr txBox="1"/>
          <p:nvPr/>
        </p:nvSpPr>
        <p:spPr>
          <a:xfrm>
            <a:off x="5963088" y="904875"/>
            <a:ext cx="6361824"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Use Case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Freeform 2"/>
          <p:cNvSpPr/>
          <p:nvPr/>
        </p:nvSpPr>
        <p:spPr>
          <a:xfrm>
            <a:off x="6454805" y="1817358"/>
            <a:ext cx="5378390" cy="8143117"/>
          </a:xfrm>
          <a:custGeom>
            <a:avLst/>
            <a:gdLst/>
            <a:ahLst/>
            <a:cxnLst/>
            <a:rect l="l" t="t" r="r" b="b"/>
            <a:pathLst>
              <a:path w="5378390" h="8143117">
                <a:moveTo>
                  <a:pt x="0" y="0"/>
                </a:moveTo>
                <a:lnTo>
                  <a:pt x="5378390" y="0"/>
                </a:lnTo>
                <a:lnTo>
                  <a:pt x="5378390" y="8143117"/>
                </a:lnTo>
                <a:lnTo>
                  <a:pt x="0" y="8143117"/>
                </a:lnTo>
                <a:lnTo>
                  <a:pt x="0" y="0"/>
                </a:lnTo>
                <a:close/>
              </a:path>
            </a:pathLst>
          </a:custGeom>
          <a:blipFill>
            <a:blip r:embed="rId2"/>
            <a:stretch>
              <a:fillRect l="-1761" r="-1761"/>
            </a:stretch>
          </a:blipFill>
        </p:spPr>
      </p:sp>
      <p:sp>
        <p:nvSpPr>
          <p:cNvPr id="3" name="TextBox 3"/>
          <p:cNvSpPr txBox="1"/>
          <p:nvPr/>
        </p:nvSpPr>
        <p:spPr>
          <a:xfrm>
            <a:off x="6602959" y="434662"/>
            <a:ext cx="5082082"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Class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3" name="TextBox 3"/>
          <p:cNvSpPr txBox="1"/>
          <p:nvPr/>
        </p:nvSpPr>
        <p:spPr>
          <a:xfrm>
            <a:off x="6442991" y="434662"/>
            <a:ext cx="5402018"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Object diagram</a:t>
            </a:r>
          </a:p>
        </p:txBody>
      </p:sp>
      <p:pic>
        <p:nvPicPr>
          <p:cNvPr id="4" name="Picture 3">
            <a:extLst>
              <a:ext uri="{FF2B5EF4-FFF2-40B4-BE49-F238E27FC236}">
                <a16:creationId xmlns:a16="http://schemas.microsoft.com/office/drawing/2014/main" id="{286026C2-8C2D-63B3-0E38-7764644069FC}"/>
              </a:ext>
            </a:extLst>
          </p:cNvPr>
          <p:cNvPicPr>
            <a:picLocks noChangeAspect="1"/>
          </p:cNvPicPr>
          <p:nvPr/>
        </p:nvPicPr>
        <p:blipFill>
          <a:blip r:embed="rId2"/>
          <a:stretch>
            <a:fillRect/>
          </a:stretch>
        </p:blipFill>
        <p:spPr>
          <a:xfrm>
            <a:off x="6262051" y="2552700"/>
            <a:ext cx="5763898" cy="55627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3" name="TextBox 3"/>
          <p:cNvSpPr txBox="1"/>
          <p:nvPr/>
        </p:nvSpPr>
        <p:spPr>
          <a:xfrm>
            <a:off x="5889257" y="904875"/>
            <a:ext cx="6509486"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Sequence diagram</a:t>
            </a:r>
          </a:p>
        </p:txBody>
      </p:sp>
      <p:pic>
        <p:nvPicPr>
          <p:cNvPr id="4" name="Picture 3">
            <a:extLst>
              <a:ext uri="{FF2B5EF4-FFF2-40B4-BE49-F238E27FC236}">
                <a16:creationId xmlns:a16="http://schemas.microsoft.com/office/drawing/2014/main" id="{53A6D252-6743-E768-D83D-B54EFCC740B3}"/>
              </a:ext>
            </a:extLst>
          </p:cNvPr>
          <p:cNvPicPr>
            <a:picLocks noChangeAspect="1"/>
          </p:cNvPicPr>
          <p:nvPr/>
        </p:nvPicPr>
        <p:blipFill>
          <a:blip r:embed="rId2"/>
          <a:stretch>
            <a:fillRect/>
          </a:stretch>
        </p:blipFill>
        <p:spPr>
          <a:xfrm>
            <a:off x="3619500" y="2667000"/>
            <a:ext cx="11048999"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3" name="TextBox 3"/>
          <p:cNvSpPr txBox="1"/>
          <p:nvPr/>
        </p:nvSpPr>
        <p:spPr>
          <a:xfrm>
            <a:off x="5186406" y="608938"/>
            <a:ext cx="7915188"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Collaboration diagram</a:t>
            </a:r>
          </a:p>
        </p:txBody>
      </p:sp>
      <p:pic>
        <p:nvPicPr>
          <p:cNvPr id="4" name="Picture 3">
            <a:extLst>
              <a:ext uri="{FF2B5EF4-FFF2-40B4-BE49-F238E27FC236}">
                <a16:creationId xmlns:a16="http://schemas.microsoft.com/office/drawing/2014/main" id="{D4E186D5-73D9-CCD5-5203-3CA3B484CCE2}"/>
              </a:ext>
            </a:extLst>
          </p:cNvPr>
          <p:cNvPicPr>
            <a:picLocks noChangeAspect="1"/>
          </p:cNvPicPr>
          <p:nvPr/>
        </p:nvPicPr>
        <p:blipFill>
          <a:blip r:embed="rId2"/>
          <a:stretch>
            <a:fillRect/>
          </a:stretch>
        </p:blipFill>
        <p:spPr>
          <a:xfrm>
            <a:off x="6176676" y="2552700"/>
            <a:ext cx="5934647" cy="6477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3" name="TextBox 3"/>
          <p:cNvSpPr txBox="1"/>
          <p:nvPr/>
        </p:nvSpPr>
        <p:spPr>
          <a:xfrm>
            <a:off x="5667763" y="434662"/>
            <a:ext cx="6952474"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State chart diagram</a:t>
            </a:r>
          </a:p>
        </p:txBody>
      </p:sp>
      <p:pic>
        <p:nvPicPr>
          <p:cNvPr id="4" name="Picture 3">
            <a:extLst>
              <a:ext uri="{FF2B5EF4-FFF2-40B4-BE49-F238E27FC236}">
                <a16:creationId xmlns:a16="http://schemas.microsoft.com/office/drawing/2014/main" id="{32111EC7-AB69-A320-4FE6-5E9289F16DC1}"/>
              </a:ext>
            </a:extLst>
          </p:cNvPr>
          <p:cNvPicPr>
            <a:picLocks noChangeAspect="1"/>
          </p:cNvPicPr>
          <p:nvPr/>
        </p:nvPicPr>
        <p:blipFill>
          <a:blip r:embed="rId2"/>
          <a:stretch>
            <a:fillRect/>
          </a:stretch>
        </p:blipFill>
        <p:spPr>
          <a:xfrm>
            <a:off x="6743700" y="2095500"/>
            <a:ext cx="4800600" cy="7467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3" name="TextBox 3"/>
          <p:cNvSpPr txBox="1"/>
          <p:nvPr/>
        </p:nvSpPr>
        <p:spPr>
          <a:xfrm>
            <a:off x="6270718" y="434662"/>
            <a:ext cx="5746563"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Activity diagram</a:t>
            </a:r>
          </a:p>
        </p:txBody>
      </p:sp>
      <p:pic>
        <p:nvPicPr>
          <p:cNvPr id="4" name="Picture 3">
            <a:extLst>
              <a:ext uri="{FF2B5EF4-FFF2-40B4-BE49-F238E27FC236}">
                <a16:creationId xmlns:a16="http://schemas.microsoft.com/office/drawing/2014/main" id="{85AA4652-9178-D632-85F9-8400FECF2C62}"/>
              </a:ext>
            </a:extLst>
          </p:cNvPr>
          <p:cNvPicPr>
            <a:picLocks noChangeAspect="1"/>
          </p:cNvPicPr>
          <p:nvPr/>
        </p:nvPicPr>
        <p:blipFill>
          <a:blip r:embed="rId2"/>
          <a:stretch>
            <a:fillRect/>
          </a:stretch>
        </p:blipFill>
        <p:spPr>
          <a:xfrm>
            <a:off x="7280102" y="2019300"/>
            <a:ext cx="3727796" cy="731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Freeform 2"/>
          <p:cNvSpPr/>
          <p:nvPr/>
        </p:nvSpPr>
        <p:spPr>
          <a:xfrm>
            <a:off x="2779076" y="2029534"/>
            <a:ext cx="12729848" cy="7510610"/>
          </a:xfrm>
          <a:custGeom>
            <a:avLst/>
            <a:gdLst/>
            <a:ahLst/>
            <a:cxnLst/>
            <a:rect l="l" t="t" r="r" b="b"/>
            <a:pathLst>
              <a:path w="12729848" h="7510610">
                <a:moveTo>
                  <a:pt x="0" y="0"/>
                </a:moveTo>
                <a:lnTo>
                  <a:pt x="12729848" y="0"/>
                </a:lnTo>
                <a:lnTo>
                  <a:pt x="12729848" y="7510610"/>
                </a:lnTo>
                <a:lnTo>
                  <a:pt x="0" y="7510610"/>
                </a:lnTo>
                <a:lnTo>
                  <a:pt x="0" y="0"/>
                </a:lnTo>
                <a:close/>
              </a:path>
            </a:pathLst>
          </a:custGeom>
          <a:blipFill>
            <a:blip r:embed="rId2"/>
            <a:stretch>
              <a:fillRect/>
            </a:stretch>
          </a:blipFill>
        </p:spPr>
      </p:sp>
      <p:sp>
        <p:nvSpPr>
          <p:cNvPr id="3" name="TextBox 3"/>
          <p:cNvSpPr txBox="1"/>
          <p:nvPr/>
        </p:nvSpPr>
        <p:spPr>
          <a:xfrm>
            <a:off x="5470880" y="434662"/>
            <a:ext cx="7346240"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Deployment diagram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3088639"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Abstract</a:t>
            </a:r>
          </a:p>
        </p:txBody>
      </p:sp>
      <p:sp>
        <p:nvSpPr>
          <p:cNvPr id="3" name="TextBox 3"/>
          <p:cNvSpPr txBox="1"/>
          <p:nvPr/>
        </p:nvSpPr>
        <p:spPr>
          <a:xfrm>
            <a:off x="1028700" y="2253615"/>
            <a:ext cx="16230600" cy="7664855"/>
          </a:xfrm>
          <a:prstGeom prst="rect">
            <a:avLst/>
          </a:prstGeom>
        </p:spPr>
        <p:txBody>
          <a:bodyPr lIns="0" tIns="0" rIns="0" bIns="0" rtlCol="0" anchor="t">
            <a:spAutoFit/>
          </a:bodyPr>
          <a:lstStyle/>
          <a:p>
            <a:pPr algn="just">
              <a:lnSpc>
                <a:spcPts val="5039"/>
              </a:lnSpc>
            </a:pPr>
            <a:r>
              <a:rPr lang="en-US" sz="3400" dirty="0">
                <a:solidFill>
                  <a:srgbClr val="000000"/>
                </a:solidFill>
                <a:latin typeface="HK Grotesk"/>
                <a:ea typeface="HK Grotesk"/>
                <a:cs typeface="HK Grotesk"/>
                <a:sym typeface="HK Grotesk"/>
              </a:rPr>
              <a:t>This project aims to develop a deep learning-based system for predicting heart attack risk by analyzing lifestyle and medical data. The system collects user input, including factors like age, cholesterol levels, and heart rate, to assess the likelihood of a heart attack. Using feature optimization, the system selects the most relevant data points and feeds them into a deep learning model to predict the risk. The results are visualized through interactive charts to make the risk level easily understandable. Based on the prediction, the system provides personalized lifestyle recommendations to help users reduce their risk. The ultimate goal is to empower users to make informed health decisions, visualizing the potential benefits of lifestyle changes in reducing heart attack risk.</a:t>
            </a:r>
          </a:p>
          <a:p>
            <a:pPr>
              <a:lnSpc>
                <a:spcPts val="5039"/>
              </a:lnSpc>
            </a:pPr>
            <a:r>
              <a:rPr lang="en-US" sz="3400" b="1" dirty="0">
                <a:effectLst/>
                <a:latin typeface="HK Grotesk" panose="020B0604020202020204" charset="0"/>
                <a:ea typeface="Times New Roman" panose="02020603050405020304" pitchFamily="18" charset="0"/>
              </a:rPr>
              <a:t>Keywords:</a:t>
            </a:r>
            <a:r>
              <a:rPr lang="en-US" sz="3400" b="1" spc="85" dirty="0">
                <a:effectLst/>
                <a:latin typeface="HK Grotesk" panose="020B0604020202020204" charset="0"/>
                <a:ea typeface="Times New Roman" panose="02020603050405020304" pitchFamily="18" charset="0"/>
              </a:rPr>
              <a:t> </a:t>
            </a:r>
            <a:r>
              <a:rPr lang="en-US" sz="3400" dirty="0">
                <a:effectLst/>
                <a:latin typeface="HK Grotesk" panose="020B0604020202020204" charset="0"/>
                <a:ea typeface="Times New Roman" panose="02020603050405020304" pitchFamily="18" charset="0"/>
              </a:rPr>
              <a:t>Deep</a:t>
            </a:r>
            <a:r>
              <a:rPr lang="en-US" sz="3400" spc="70" dirty="0">
                <a:effectLst/>
                <a:latin typeface="HK Grotesk" panose="020B0604020202020204" charset="0"/>
                <a:ea typeface="Times New Roman" panose="02020603050405020304" pitchFamily="18" charset="0"/>
              </a:rPr>
              <a:t> </a:t>
            </a:r>
            <a:r>
              <a:rPr lang="en-US" sz="3400" dirty="0">
                <a:effectLst/>
                <a:latin typeface="HK Grotesk" panose="020B0604020202020204" charset="0"/>
                <a:ea typeface="Times New Roman" panose="02020603050405020304" pitchFamily="18" charset="0"/>
              </a:rPr>
              <a:t>Learning,</a:t>
            </a:r>
            <a:r>
              <a:rPr lang="en-US" sz="3400" spc="75" dirty="0">
                <a:effectLst/>
                <a:latin typeface="HK Grotesk" panose="020B0604020202020204" charset="0"/>
                <a:ea typeface="Times New Roman" panose="02020603050405020304" pitchFamily="18" charset="0"/>
              </a:rPr>
              <a:t> </a:t>
            </a:r>
            <a:r>
              <a:rPr lang="en-US" sz="3400" dirty="0">
                <a:effectLst/>
                <a:latin typeface="HK Grotesk" panose="020B0604020202020204" charset="0"/>
                <a:ea typeface="Times New Roman" panose="02020603050405020304" pitchFamily="18" charset="0"/>
              </a:rPr>
              <a:t>Feature</a:t>
            </a:r>
            <a:r>
              <a:rPr lang="en-US" sz="3400" spc="60" dirty="0">
                <a:effectLst/>
                <a:latin typeface="HK Grotesk" panose="020B0604020202020204" charset="0"/>
                <a:ea typeface="Times New Roman" panose="02020603050405020304" pitchFamily="18" charset="0"/>
              </a:rPr>
              <a:t> </a:t>
            </a:r>
            <a:r>
              <a:rPr lang="en-US" sz="3400" dirty="0">
                <a:effectLst/>
                <a:latin typeface="HK Grotesk" panose="020B0604020202020204" charset="0"/>
                <a:ea typeface="Times New Roman" panose="02020603050405020304" pitchFamily="18" charset="0"/>
              </a:rPr>
              <a:t>Optimization,</a:t>
            </a:r>
            <a:r>
              <a:rPr lang="en-US" sz="3400" spc="85" dirty="0">
                <a:effectLst/>
                <a:latin typeface="HK Grotesk" panose="020B0604020202020204" charset="0"/>
                <a:ea typeface="Times New Roman" panose="02020603050405020304" pitchFamily="18" charset="0"/>
              </a:rPr>
              <a:t> </a:t>
            </a:r>
            <a:r>
              <a:rPr lang="en-US" sz="3400" dirty="0">
                <a:effectLst/>
                <a:latin typeface="HK Grotesk" panose="020B0604020202020204" charset="0"/>
                <a:ea typeface="Times New Roman" panose="02020603050405020304" pitchFamily="18" charset="0"/>
              </a:rPr>
              <a:t>Heart</a:t>
            </a:r>
            <a:r>
              <a:rPr lang="en-US" sz="3400" spc="75" dirty="0">
                <a:effectLst/>
                <a:latin typeface="HK Grotesk" panose="020B0604020202020204" charset="0"/>
                <a:ea typeface="Times New Roman" panose="02020603050405020304" pitchFamily="18" charset="0"/>
              </a:rPr>
              <a:t> </a:t>
            </a:r>
            <a:r>
              <a:rPr lang="en-US" sz="3400" dirty="0">
                <a:effectLst/>
                <a:latin typeface="HK Grotesk" panose="020B0604020202020204" charset="0"/>
                <a:ea typeface="Times New Roman" panose="02020603050405020304" pitchFamily="18" charset="0"/>
              </a:rPr>
              <a:t>Attack</a:t>
            </a:r>
            <a:r>
              <a:rPr lang="en-US" sz="3400" spc="60" dirty="0">
                <a:effectLst/>
                <a:latin typeface="HK Grotesk" panose="020B0604020202020204" charset="0"/>
                <a:ea typeface="Times New Roman" panose="02020603050405020304" pitchFamily="18" charset="0"/>
              </a:rPr>
              <a:t> </a:t>
            </a:r>
            <a:r>
              <a:rPr lang="en-US" sz="3400" dirty="0">
                <a:effectLst/>
                <a:latin typeface="HK Grotesk" panose="020B0604020202020204" charset="0"/>
                <a:ea typeface="Times New Roman" panose="02020603050405020304" pitchFamily="18" charset="0"/>
              </a:rPr>
              <a:t>Risk,</a:t>
            </a:r>
            <a:r>
              <a:rPr lang="en-US" sz="3400" spc="70" dirty="0">
                <a:effectLst/>
                <a:latin typeface="HK Grotesk" panose="020B0604020202020204" charset="0"/>
                <a:ea typeface="Times New Roman" panose="02020603050405020304" pitchFamily="18" charset="0"/>
              </a:rPr>
              <a:t> </a:t>
            </a:r>
            <a:r>
              <a:rPr lang="en-US" sz="3400" spc="-10" dirty="0">
                <a:effectLst/>
                <a:latin typeface="HK Grotesk" panose="020B0604020202020204" charset="0"/>
                <a:ea typeface="Times New Roman" panose="02020603050405020304" pitchFamily="18" charset="0"/>
              </a:rPr>
              <a:t>Visualization</a:t>
            </a:r>
            <a:endParaRPr lang="en-IN" sz="3400" dirty="0">
              <a:effectLst/>
              <a:latin typeface="HK Grotesk" panose="020B0604020202020204" charset="0"/>
              <a:ea typeface="Times New Roman" panose="02020603050405020304" pitchFamily="18" charset="0"/>
            </a:endParaRPr>
          </a:p>
          <a:p>
            <a:pPr algn="l">
              <a:lnSpc>
                <a:spcPts val="5039"/>
              </a:lnSpc>
            </a:pPr>
            <a:endParaRPr lang="en-US" sz="3400" dirty="0">
              <a:solidFill>
                <a:srgbClr val="000000"/>
              </a:solidFill>
              <a:latin typeface="HK Grotesk"/>
              <a:ea typeface="HK Grotesk"/>
              <a:cs typeface="HK Grotesk"/>
              <a:sym typeface="HK Grotesk"/>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Freeform 2"/>
          <p:cNvSpPr/>
          <p:nvPr/>
        </p:nvSpPr>
        <p:spPr>
          <a:xfrm>
            <a:off x="4093072" y="2490057"/>
            <a:ext cx="10101856" cy="6768243"/>
          </a:xfrm>
          <a:custGeom>
            <a:avLst/>
            <a:gdLst/>
            <a:ahLst/>
            <a:cxnLst/>
            <a:rect l="l" t="t" r="r" b="b"/>
            <a:pathLst>
              <a:path w="10101856" h="6768243">
                <a:moveTo>
                  <a:pt x="0" y="0"/>
                </a:moveTo>
                <a:lnTo>
                  <a:pt x="10101856" y="0"/>
                </a:lnTo>
                <a:lnTo>
                  <a:pt x="10101856" y="6768243"/>
                </a:lnTo>
                <a:lnTo>
                  <a:pt x="0" y="6768243"/>
                </a:lnTo>
                <a:lnTo>
                  <a:pt x="0" y="0"/>
                </a:lnTo>
                <a:close/>
              </a:path>
            </a:pathLst>
          </a:custGeom>
          <a:blipFill>
            <a:blip r:embed="rId2"/>
            <a:stretch>
              <a:fillRect/>
            </a:stretch>
          </a:blipFill>
        </p:spPr>
      </p:sp>
      <p:sp>
        <p:nvSpPr>
          <p:cNvPr id="3" name="TextBox 3"/>
          <p:cNvSpPr txBox="1"/>
          <p:nvPr/>
        </p:nvSpPr>
        <p:spPr>
          <a:xfrm>
            <a:off x="5557016" y="658261"/>
            <a:ext cx="7173967"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Component diagram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3974614"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Conclusion</a:t>
            </a:r>
          </a:p>
        </p:txBody>
      </p:sp>
      <p:sp>
        <p:nvSpPr>
          <p:cNvPr id="3" name="TextBox 3"/>
          <p:cNvSpPr txBox="1"/>
          <p:nvPr/>
        </p:nvSpPr>
        <p:spPr>
          <a:xfrm>
            <a:off x="1028700" y="2324136"/>
            <a:ext cx="16230600" cy="7030643"/>
          </a:xfrm>
          <a:prstGeom prst="rect">
            <a:avLst/>
          </a:prstGeom>
        </p:spPr>
        <p:txBody>
          <a:bodyPr lIns="0" tIns="0" rIns="0" bIns="0" rtlCol="0" anchor="t">
            <a:spAutoFit/>
          </a:bodyPr>
          <a:lstStyle/>
          <a:p>
            <a:pPr algn="just">
              <a:lnSpc>
                <a:spcPts val="5459"/>
              </a:lnSpc>
            </a:pPr>
            <a:r>
              <a:rPr lang="en-US" sz="4000" i="0" dirty="0">
                <a:effectLst/>
                <a:latin typeface="HK Grotesk" panose="020B0604020202020204" charset="0"/>
              </a:rPr>
              <a:t>The proposed deep learning model effectively predicts heart attack risk by leveraging optimized feature selection, ensuring improved efficiency and accuracy. The integration of feature optimization enhances model performance, while risk visualization provides a clearer understanding for users. Unlike general heart attack prediction systems, this model is specifically designed for heart attack risk assessment, making it a more focused and reliable solution. This study contributes to advancing predictive healthcare technology, and future improvements could involve real-time monitoring and expanding the dataset for enhanced model generalization.</a:t>
            </a:r>
            <a:endParaRPr lang="en-US" sz="3899" dirty="0">
              <a:latin typeface="HK Grotesk" panose="020B0604020202020204" charset="0"/>
              <a:ea typeface="HK Grotesk"/>
              <a:cs typeface="HK Grotesk"/>
              <a:sym typeface="HK Grotesk"/>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6344550" y="4041150"/>
            <a:ext cx="5303576" cy="1401566"/>
          </a:xfrm>
          <a:prstGeom prst="rect">
            <a:avLst/>
          </a:prstGeom>
        </p:spPr>
        <p:txBody>
          <a:bodyPr lIns="0" tIns="0" rIns="0" bIns="0" rtlCol="0" anchor="t">
            <a:spAutoFit/>
          </a:bodyPr>
          <a:lstStyle/>
          <a:p>
            <a:pPr algn="ctr">
              <a:lnSpc>
                <a:spcPts val="11473"/>
              </a:lnSpc>
            </a:pPr>
            <a:r>
              <a:rPr lang="en-US" sz="8195" b="1">
                <a:solidFill>
                  <a:srgbClr val="000000"/>
                </a:solidFill>
                <a:latin typeface="HK Grotesk Bold"/>
                <a:ea typeface="HK Grotesk Bold"/>
                <a:cs typeface="HK Grotesk Bold"/>
                <a:sym typeface="HK Grotesk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Freeform 2"/>
          <p:cNvSpPr/>
          <p:nvPr/>
        </p:nvSpPr>
        <p:spPr>
          <a:xfrm>
            <a:off x="3561330" y="1498913"/>
            <a:ext cx="11165340" cy="8454510"/>
          </a:xfrm>
          <a:custGeom>
            <a:avLst/>
            <a:gdLst/>
            <a:ahLst/>
            <a:cxnLst/>
            <a:rect l="l" t="t" r="r" b="b"/>
            <a:pathLst>
              <a:path w="11165340" h="8454510">
                <a:moveTo>
                  <a:pt x="0" y="0"/>
                </a:moveTo>
                <a:lnTo>
                  <a:pt x="11165340" y="0"/>
                </a:lnTo>
                <a:lnTo>
                  <a:pt x="11165340" y="8454510"/>
                </a:lnTo>
                <a:lnTo>
                  <a:pt x="0" y="8454510"/>
                </a:lnTo>
                <a:lnTo>
                  <a:pt x="0" y="0"/>
                </a:lnTo>
                <a:close/>
              </a:path>
            </a:pathLst>
          </a:custGeom>
          <a:blipFill>
            <a:blip r:embed="rId2"/>
            <a:stretch>
              <a:fillRect t="-264" r="-1494" b="-264"/>
            </a:stretch>
          </a:blipFill>
        </p:spPr>
      </p:sp>
      <p:sp>
        <p:nvSpPr>
          <p:cNvPr id="3" name="TextBox 3"/>
          <p:cNvSpPr txBox="1"/>
          <p:nvPr/>
        </p:nvSpPr>
        <p:spPr>
          <a:xfrm>
            <a:off x="1028700" y="262390"/>
            <a:ext cx="6140330"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Literature Survey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5525070"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Existing System</a:t>
            </a:r>
          </a:p>
        </p:txBody>
      </p:sp>
      <p:sp>
        <p:nvSpPr>
          <p:cNvPr id="3" name="TextBox 3"/>
          <p:cNvSpPr txBox="1"/>
          <p:nvPr/>
        </p:nvSpPr>
        <p:spPr>
          <a:xfrm>
            <a:off x="1028700" y="2560320"/>
            <a:ext cx="16230600" cy="5313680"/>
          </a:xfrm>
          <a:prstGeom prst="rect">
            <a:avLst/>
          </a:prstGeom>
        </p:spPr>
        <p:txBody>
          <a:bodyPr lIns="0" tIns="0" rIns="0" bIns="0" rtlCol="0" anchor="t">
            <a:spAutoFit/>
          </a:bodyPr>
          <a:lstStyle/>
          <a:p>
            <a:pPr marL="820417" lvl="1" indent="-410209" algn="l">
              <a:lnSpc>
                <a:spcPts val="5319"/>
              </a:lnSpc>
              <a:buFont typeface="Arial"/>
              <a:buChar char="•"/>
            </a:pPr>
            <a:r>
              <a:rPr lang="en-US" sz="3799" dirty="0">
                <a:solidFill>
                  <a:srgbClr val="000000"/>
                </a:solidFill>
                <a:latin typeface="HK Grotesk"/>
                <a:ea typeface="HK Grotesk"/>
                <a:cs typeface="HK Grotesk"/>
                <a:sym typeface="HK Grotesk"/>
              </a:rPr>
              <a:t>Conventional methods use statistical models such as Framingham Risk Score or QRISK to estimate the likelihood of a heart attack.</a:t>
            </a:r>
          </a:p>
          <a:p>
            <a:pPr marL="820417" lvl="1" indent="-410209" algn="l">
              <a:lnSpc>
                <a:spcPts val="5319"/>
              </a:lnSpc>
              <a:buFont typeface="Arial"/>
              <a:buChar char="•"/>
            </a:pPr>
            <a:r>
              <a:rPr lang="en-US" sz="3799" dirty="0">
                <a:solidFill>
                  <a:srgbClr val="000000"/>
                </a:solidFill>
                <a:latin typeface="HK Grotesk"/>
                <a:ea typeface="HK Grotesk"/>
                <a:cs typeface="HK Grotesk"/>
                <a:sym typeface="HK Grotesk"/>
              </a:rPr>
              <a:t>Most models do not provide personalized recommendations or suggestions based on lifestyle factors.</a:t>
            </a:r>
          </a:p>
          <a:p>
            <a:pPr marL="820417" lvl="1" indent="-410209" algn="l">
              <a:lnSpc>
                <a:spcPts val="5319"/>
              </a:lnSpc>
              <a:buFont typeface="Arial"/>
              <a:buChar char="•"/>
            </a:pPr>
            <a:r>
              <a:rPr lang="en-US" sz="3799" dirty="0">
                <a:solidFill>
                  <a:srgbClr val="000000"/>
                </a:solidFill>
                <a:latin typeface="HK Grotesk"/>
                <a:ea typeface="HK Grotesk"/>
                <a:cs typeface="HK Grotesk"/>
                <a:sym typeface="HK Grotesk"/>
              </a:rPr>
              <a:t>Existing systems do not use deep learning, which limits their ability to capture complex relationships in the data.</a:t>
            </a:r>
          </a:p>
          <a:p>
            <a:pPr marL="820417" lvl="1" indent="-410209" algn="l">
              <a:lnSpc>
                <a:spcPts val="5319"/>
              </a:lnSpc>
              <a:buFont typeface="Arial"/>
              <a:buChar char="•"/>
            </a:pPr>
            <a:r>
              <a:rPr lang="en-US" sz="3799" dirty="0">
                <a:solidFill>
                  <a:srgbClr val="000000"/>
                </a:solidFill>
                <a:latin typeface="HK Grotesk"/>
                <a:ea typeface="HK Grotesk"/>
                <a:cs typeface="HK Grotesk"/>
                <a:sym typeface="HK Grotesk"/>
              </a:rPr>
              <a:t>Current systems do not provide a clear visualization of risk, making it harder for patients to understand their condition.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5082082"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Disadvantages</a:t>
            </a:r>
          </a:p>
        </p:txBody>
      </p:sp>
      <p:sp>
        <p:nvSpPr>
          <p:cNvPr id="3" name="TextBox 3"/>
          <p:cNvSpPr txBox="1"/>
          <p:nvPr/>
        </p:nvSpPr>
        <p:spPr>
          <a:xfrm>
            <a:off x="1028700" y="2560320"/>
            <a:ext cx="16230600" cy="6149340"/>
          </a:xfrm>
          <a:prstGeom prst="rect">
            <a:avLst/>
          </a:prstGeom>
        </p:spPr>
        <p:txBody>
          <a:bodyPr lIns="0" tIns="0" rIns="0" bIns="0" rtlCol="0" anchor="t">
            <a:spAutoFit/>
          </a:bodyPr>
          <a:lstStyle/>
          <a:p>
            <a:pPr marL="842007" lvl="1" indent="-421003" algn="l">
              <a:lnSpc>
                <a:spcPts val="5459"/>
              </a:lnSpc>
              <a:buFont typeface="Arial"/>
              <a:buChar char="•"/>
            </a:pPr>
            <a:r>
              <a:rPr lang="en-US" sz="3899" b="1">
                <a:solidFill>
                  <a:srgbClr val="000000"/>
                </a:solidFill>
                <a:latin typeface="HK Grotesk Bold"/>
                <a:ea typeface="HK Grotesk Bold"/>
                <a:cs typeface="HK Grotesk Bold"/>
                <a:sym typeface="HK Grotesk Bold"/>
              </a:rPr>
              <a:t>Lack of Feature Optimization</a:t>
            </a:r>
            <a:r>
              <a:rPr lang="en-US" sz="3899" b="1">
                <a:solidFill>
                  <a:srgbClr val="000000"/>
                </a:solidFill>
                <a:latin typeface="HK Grotesk Medium"/>
                <a:ea typeface="HK Grotesk Medium"/>
                <a:cs typeface="HK Grotesk Medium"/>
                <a:sym typeface="HK Grotesk Medium"/>
              </a:rPr>
              <a:t>: </a:t>
            </a:r>
            <a:r>
              <a:rPr lang="en-US" sz="3899">
                <a:solidFill>
                  <a:srgbClr val="000000"/>
                </a:solidFill>
                <a:latin typeface="HK Grotesk"/>
                <a:ea typeface="HK Grotesk"/>
                <a:cs typeface="HK Grotesk"/>
                <a:sym typeface="HK Grotesk"/>
              </a:rPr>
              <a:t>Traditional methods do not use modern optimization techniques to enhance prediction accuracy.</a:t>
            </a:r>
          </a:p>
          <a:p>
            <a:pPr marL="842007" lvl="1" indent="-421003" algn="l">
              <a:lnSpc>
                <a:spcPts val="5459"/>
              </a:lnSpc>
              <a:buFont typeface="Arial"/>
              <a:buChar char="•"/>
            </a:pPr>
            <a:r>
              <a:rPr lang="en-US" sz="3899" b="1">
                <a:solidFill>
                  <a:srgbClr val="000000"/>
                </a:solidFill>
                <a:latin typeface="HK Grotesk Bold"/>
                <a:ea typeface="HK Grotesk Bold"/>
                <a:cs typeface="HK Grotesk Bold"/>
                <a:sym typeface="HK Grotesk Bold"/>
              </a:rPr>
              <a:t>No Personalization</a:t>
            </a:r>
            <a:r>
              <a:rPr lang="en-US" sz="3899" b="1">
                <a:solidFill>
                  <a:srgbClr val="000000"/>
                </a:solidFill>
                <a:latin typeface="HK Grotesk Medium"/>
                <a:ea typeface="HK Grotesk Medium"/>
                <a:cs typeface="HK Grotesk Medium"/>
                <a:sym typeface="HK Grotesk Medium"/>
              </a:rPr>
              <a:t>: </a:t>
            </a:r>
            <a:r>
              <a:rPr lang="en-US" sz="3899">
                <a:solidFill>
                  <a:srgbClr val="000000"/>
                </a:solidFill>
                <a:latin typeface="HK Grotesk"/>
                <a:ea typeface="HK Grotesk"/>
                <a:cs typeface="HK Grotesk"/>
                <a:sym typeface="HK Grotesk"/>
              </a:rPr>
              <a:t>Risk calculators offer generalized recommendations.</a:t>
            </a:r>
          </a:p>
          <a:p>
            <a:pPr marL="842007" lvl="1" indent="-421003" algn="l">
              <a:lnSpc>
                <a:spcPts val="5459"/>
              </a:lnSpc>
              <a:buFont typeface="Arial"/>
              <a:buChar char="•"/>
            </a:pPr>
            <a:r>
              <a:rPr lang="en-US" sz="3899" b="1">
                <a:solidFill>
                  <a:srgbClr val="000000"/>
                </a:solidFill>
                <a:latin typeface="HK Grotesk Bold"/>
                <a:ea typeface="HK Grotesk Bold"/>
                <a:cs typeface="HK Grotesk Bold"/>
                <a:sym typeface="HK Grotesk Bold"/>
              </a:rPr>
              <a:t>Visualization</a:t>
            </a:r>
            <a:r>
              <a:rPr lang="en-US" sz="3899" b="1">
                <a:solidFill>
                  <a:srgbClr val="000000"/>
                </a:solidFill>
                <a:latin typeface="HK Grotesk Medium"/>
                <a:ea typeface="HK Grotesk Medium"/>
                <a:cs typeface="HK Grotesk Medium"/>
                <a:sym typeface="HK Grotesk Medium"/>
              </a:rPr>
              <a:t>: </a:t>
            </a:r>
            <a:r>
              <a:rPr lang="en-US" sz="3899">
                <a:solidFill>
                  <a:srgbClr val="000000"/>
                </a:solidFill>
                <a:latin typeface="HK Grotesk"/>
                <a:ea typeface="HK Grotesk"/>
                <a:cs typeface="HK Grotesk"/>
                <a:sym typeface="HK Grotesk"/>
              </a:rPr>
              <a:t>Few models provide intuitive visual feedback to individuals regarding the impact of lifestyle changes on heart attack risk.</a:t>
            </a:r>
          </a:p>
          <a:p>
            <a:pPr marL="842007" lvl="1" indent="-421003" algn="l">
              <a:lnSpc>
                <a:spcPts val="5459"/>
              </a:lnSpc>
              <a:buFont typeface="Arial"/>
              <a:buChar char="•"/>
            </a:pPr>
            <a:r>
              <a:rPr lang="en-US" sz="3899" b="1">
                <a:solidFill>
                  <a:srgbClr val="000000"/>
                </a:solidFill>
                <a:latin typeface="HK Grotesk Bold"/>
                <a:ea typeface="HK Grotesk Bold"/>
                <a:cs typeface="HK Grotesk Bold"/>
                <a:sym typeface="HK Grotesk Bold"/>
              </a:rPr>
              <a:t>Complexity</a:t>
            </a:r>
            <a:r>
              <a:rPr lang="en-US" sz="3899" b="1">
                <a:solidFill>
                  <a:srgbClr val="000000"/>
                </a:solidFill>
                <a:latin typeface="HK Grotesk Medium"/>
                <a:ea typeface="HK Grotesk Medium"/>
                <a:cs typeface="HK Grotesk Medium"/>
                <a:sym typeface="HK Grotesk Medium"/>
              </a:rPr>
              <a:t>:</a:t>
            </a:r>
            <a:r>
              <a:rPr lang="en-US" sz="3899">
                <a:solidFill>
                  <a:srgbClr val="000000"/>
                </a:solidFill>
                <a:latin typeface="HK Grotesk"/>
                <a:ea typeface="HK Grotesk"/>
                <a:cs typeface="HK Grotesk"/>
                <a:sym typeface="HK Grotesk"/>
              </a:rPr>
              <a:t> Medical professionals need to interpret the results, making it less accessible to the general public.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6041888"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Proposed System</a:t>
            </a:r>
          </a:p>
        </p:txBody>
      </p:sp>
      <p:sp>
        <p:nvSpPr>
          <p:cNvPr id="3" name="TextBox 3"/>
          <p:cNvSpPr txBox="1"/>
          <p:nvPr/>
        </p:nvSpPr>
        <p:spPr>
          <a:xfrm>
            <a:off x="1028700" y="2506664"/>
            <a:ext cx="16230600" cy="6131560"/>
          </a:xfrm>
          <a:prstGeom prst="rect">
            <a:avLst/>
          </a:prstGeom>
        </p:spPr>
        <p:txBody>
          <a:bodyPr lIns="0" tIns="0" rIns="0" bIns="0" rtlCol="0" anchor="t">
            <a:spAutoFit/>
          </a:bodyPr>
          <a:lstStyle/>
          <a:p>
            <a:pPr marL="842007" lvl="1" indent="-421003" algn="l">
              <a:lnSpc>
                <a:spcPts val="5459"/>
              </a:lnSpc>
              <a:buFont typeface="Arial"/>
              <a:buChar char="•"/>
            </a:pPr>
            <a:r>
              <a:rPr lang="en-US" sz="3899">
                <a:solidFill>
                  <a:srgbClr val="000000"/>
                </a:solidFill>
                <a:latin typeface="HK Grotesk"/>
                <a:ea typeface="HK Grotesk"/>
                <a:cs typeface="HK Grotesk"/>
                <a:sym typeface="HK Grotesk"/>
              </a:rPr>
              <a:t>Utilizes deep learning algorithms to predict the risk of heart attacks based on user health data.</a:t>
            </a:r>
          </a:p>
          <a:p>
            <a:pPr marL="842007" lvl="1" indent="-421003" algn="l">
              <a:lnSpc>
                <a:spcPts val="5459"/>
              </a:lnSpc>
              <a:buFont typeface="Arial"/>
              <a:buChar char="•"/>
            </a:pPr>
            <a:r>
              <a:rPr lang="en-US" sz="3899">
                <a:solidFill>
                  <a:srgbClr val="000000"/>
                </a:solidFill>
                <a:latin typeface="HK Grotesk"/>
                <a:ea typeface="HK Grotesk"/>
                <a:cs typeface="HK Grotesk"/>
                <a:sym typeface="HK Grotesk"/>
              </a:rPr>
              <a:t>Implements feature selection techniques to improve the prediction accuracy by focusing on the most relevant health factors.</a:t>
            </a:r>
          </a:p>
          <a:p>
            <a:pPr marL="842007" lvl="1" indent="-421003" algn="l">
              <a:lnSpc>
                <a:spcPts val="5459"/>
              </a:lnSpc>
              <a:buFont typeface="Arial"/>
              <a:buChar char="•"/>
            </a:pPr>
            <a:r>
              <a:rPr lang="en-US" sz="3899">
                <a:solidFill>
                  <a:srgbClr val="000000"/>
                </a:solidFill>
                <a:latin typeface="HK Grotesk"/>
                <a:ea typeface="HK Grotesk"/>
                <a:cs typeface="HK Grotesk"/>
                <a:sym typeface="HK Grotesk"/>
              </a:rPr>
              <a:t>Provides a clear, visual representation of the predicted heart attack risk, making it easier for users to understand their health status.</a:t>
            </a:r>
          </a:p>
          <a:p>
            <a:pPr marL="842007" lvl="1" indent="-421003" algn="l">
              <a:lnSpc>
                <a:spcPts val="5459"/>
              </a:lnSpc>
              <a:buFont typeface="Arial"/>
              <a:buChar char="•"/>
            </a:pPr>
            <a:r>
              <a:rPr lang="en-US" sz="3899">
                <a:solidFill>
                  <a:srgbClr val="000000"/>
                </a:solidFill>
                <a:latin typeface="HK Grotesk"/>
                <a:ea typeface="HK Grotesk"/>
                <a:cs typeface="HK Grotesk"/>
                <a:sym typeface="HK Grotesk"/>
              </a:rPr>
              <a:t>Suggests personalized lifestyle changes (diet, exercise, etc.) to reduce the heart attack risk, based on user-specific data.</a:t>
            </a:r>
          </a:p>
          <a:p>
            <a:pPr algn="l">
              <a:lnSpc>
                <a:spcPts val="5319"/>
              </a:lnSpc>
            </a:pPr>
            <a:endParaRPr lang="en-US" sz="3899">
              <a:solidFill>
                <a:srgbClr val="000000"/>
              </a:solidFill>
              <a:latin typeface="HK Grotesk"/>
              <a:ea typeface="HK Grotesk"/>
              <a:cs typeface="HK Grotesk"/>
              <a:sym typeface="HK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4171497"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Advantages</a:t>
            </a:r>
          </a:p>
        </p:txBody>
      </p:sp>
      <p:sp>
        <p:nvSpPr>
          <p:cNvPr id="3" name="TextBox 3"/>
          <p:cNvSpPr txBox="1"/>
          <p:nvPr/>
        </p:nvSpPr>
        <p:spPr>
          <a:xfrm>
            <a:off x="1028700" y="2560320"/>
            <a:ext cx="16230600" cy="6131560"/>
          </a:xfrm>
          <a:prstGeom prst="rect">
            <a:avLst/>
          </a:prstGeom>
        </p:spPr>
        <p:txBody>
          <a:bodyPr lIns="0" tIns="0" rIns="0" bIns="0" rtlCol="0" anchor="t">
            <a:spAutoFit/>
          </a:bodyPr>
          <a:lstStyle/>
          <a:p>
            <a:pPr marL="842007" lvl="1" indent="-421003" algn="l">
              <a:lnSpc>
                <a:spcPts val="5459"/>
              </a:lnSpc>
              <a:buFont typeface="Arial"/>
              <a:buChar char="•"/>
            </a:pPr>
            <a:r>
              <a:rPr lang="en-US" sz="3899" b="1" dirty="0">
                <a:solidFill>
                  <a:srgbClr val="000000"/>
                </a:solidFill>
                <a:latin typeface="HK Grotesk Bold"/>
                <a:ea typeface="HK Grotesk Bold"/>
                <a:cs typeface="HK Grotesk Bold"/>
                <a:sym typeface="HK Grotesk Bold"/>
              </a:rPr>
              <a:t>Improved Accuracy</a:t>
            </a:r>
            <a:r>
              <a:rPr lang="en-US" sz="3899" b="1" dirty="0">
                <a:solidFill>
                  <a:srgbClr val="000000"/>
                </a:solidFill>
                <a:latin typeface="HK Grotesk Medium"/>
                <a:ea typeface="HK Grotesk Medium"/>
                <a:cs typeface="HK Grotesk Medium"/>
                <a:sym typeface="HK Grotesk Medium"/>
              </a:rPr>
              <a:t>: </a:t>
            </a:r>
            <a:r>
              <a:rPr lang="en-US" sz="3899" dirty="0">
                <a:solidFill>
                  <a:srgbClr val="000000"/>
                </a:solidFill>
                <a:latin typeface="HK Grotesk"/>
                <a:ea typeface="HK Grotesk"/>
                <a:cs typeface="HK Grotesk"/>
                <a:sym typeface="HK Grotesk"/>
              </a:rPr>
              <a:t>Deep learning models with feature optimization provide more accurate risk prediction.</a:t>
            </a:r>
          </a:p>
          <a:p>
            <a:pPr marL="842007" lvl="1" indent="-421003" algn="l">
              <a:lnSpc>
                <a:spcPts val="5459"/>
              </a:lnSpc>
              <a:buFont typeface="Arial"/>
              <a:buChar char="•"/>
            </a:pPr>
            <a:r>
              <a:rPr lang="en-US" sz="3899" b="1" dirty="0">
                <a:solidFill>
                  <a:srgbClr val="000000"/>
                </a:solidFill>
                <a:latin typeface="HK Grotesk Bold"/>
                <a:ea typeface="HK Grotesk Bold"/>
                <a:cs typeface="HK Grotesk Bold"/>
                <a:sym typeface="HK Grotesk Bold"/>
              </a:rPr>
              <a:t>Personalized</a:t>
            </a:r>
            <a:r>
              <a:rPr lang="en-US" sz="3899" b="1" dirty="0">
                <a:solidFill>
                  <a:srgbClr val="000000"/>
                </a:solidFill>
                <a:latin typeface="HK Grotesk Medium"/>
                <a:ea typeface="HK Grotesk Medium"/>
                <a:cs typeface="HK Grotesk Medium"/>
                <a:sym typeface="HK Grotesk Medium"/>
              </a:rPr>
              <a:t>: </a:t>
            </a:r>
            <a:r>
              <a:rPr lang="en-US" sz="3899" dirty="0">
                <a:solidFill>
                  <a:srgbClr val="000000"/>
                </a:solidFill>
                <a:latin typeface="HK Grotesk"/>
                <a:ea typeface="HK Grotesk"/>
                <a:cs typeface="HK Grotesk"/>
                <a:sym typeface="HK Grotesk"/>
              </a:rPr>
              <a:t>Tailored lifestyle suggestions based on the user's individual health data.</a:t>
            </a:r>
          </a:p>
          <a:p>
            <a:pPr marL="842007" lvl="1" indent="-421003" algn="l">
              <a:lnSpc>
                <a:spcPts val="5459"/>
              </a:lnSpc>
              <a:buFont typeface="Arial"/>
              <a:buChar char="•"/>
            </a:pPr>
            <a:r>
              <a:rPr lang="en-US" sz="3899" b="1" dirty="0">
                <a:solidFill>
                  <a:srgbClr val="000000"/>
                </a:solidFill>
                <a:latin typeface="HK Grotesk Bold"/>
                <a:ea typeface="HK Grotesk Bold"/>
                <a:cs typeface="HK Grotesk Bold"/>
                <a:sym typeface="HK Grotesk Bold"/>
              </a:rPr>
              <a:t>Visual</a:t>
            </a:r>
            <a:r>
              <a:rPr lang="en-US" sz="3899" b="1" dirty="0">
                <a:solidFill>
                  <a:srgbClr val="000000"/>
                </a:solidFill>
                <a:latin typeface="HK Grotesk Medium"/>
                <a:ea typeface="HK Grotesk Medium"/>
                <a:cs typeface="HK Grotesk Medium"/>
                <a:sym typeface="HK Grotesk Medium"/>
              </a:rPr>
              <a:t>: </a:t>
            </a:r>
            <a:r>
              <a:rPr lang="en-US" sz="3899" dirty="0">
                <a:solidFill>
                  <a:srgbClr val="000000"/>
                </a:solidFill>
                <a:latin typeface="HK Grotesk"/>
                <a:ea typeface="HK Grotesk"/>
                <a:cs typeface="HK Grotesk"/>
                <a:sym typeface="HK Grotesk"/>
              </a:rPr>
              <a:t>Risk visualization helps users understand their heart health better.</a:t>
            </a:r>
          </a:p>
          <a:p>
            <a:pPr marL="842007" lvl="1" indent="-421003" algn="l">
              <a:lnSpc>
                <a:spcPts val="5459"/>
              </a:lnSpc>
              <a:buFont typeface="Arial"/>
              <a:buChar char="•"/>
            </a:pPr>
            <a:r>
              <a:rPr lang="en-US" sz="3899" b="1" dirty="0">
                <a:solidFill>
                  <a:srgbClr val="000000"/>
                </a:solidFill>
                <a:latin typeface="HK Grotesk Bold"/>
                <a:ea typeface="HK Grotesk Bold"/>
                <a:cs typeface="HK Grotesk Bold"/>
                <a:sym typeface="HK Grotesk Bold"/>
              </a:rPr>
              <a:t>Scalability</a:t>
            </a:r>
            <a:r>
              <a:rPr lang="en-US" sz="3899" b="1" dirty="0">
                <a:solidFill>
                  <a:srgbClr val="000000"/>
                </a:solidFill>
                <a:latin typeface="HK Grotesk Medium"/>
                <a:ea typeface="HK Grotesk Medium"/>
                <a:cs typeface="HK Grotesk Medium"/>
                <a:sym typeface="HK Grotesk Medium"/>
              </a:rPr>
              <a:t>: </a:t>
            </a:r>
            <a:r>
              <a:rPr lang="en-US" sz="3899" dirty="0">
                <a:solidFill>
                  <a:srgbClr val="000000"/>
                </a:solidFill>
                <a:latin typeface="HK Grotesk"/>
                <a:ea typeface="HK Grotesk"/>
                <a:cs typeface="HK Grotesk"/>
                <a:sym typeface="HK Grotesk"/>
              </a:rPr>
              <a:t>Can process large datasets efficiently, allowing it to be scaled for public health initiatives.</a:t>
            </a:r>
          </a:p>
          <a:p>
            <a:pPr algn="l">
              <a:lnSpc>
                <a:spcPts val="5319"/>
              </a:lnSpc>
            </a:pPr>
            <a:endParaRPr lang="en-US" sz="3899" dirty="0">
              <a:solidFill>
                <a:srgbClr val="000000"/>
              </a:solidFill>
              <a:latin typeface="HK Grotesk"/>
              <a:ea typeface="HK Grotesk"/>
              <a:cs typeface="HK Grotesk"/>
              <a:sym typeface="HK Grotesk"/>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2" name="TextBox 2"/>
          <p:cNvSpPr txBox="1"/>
          <p:nvPr/>
        </p:nvSpPr>
        <p:spPr>
          <a:xfrm>
            <a:off x="1028700" y="904875"/>
            <a:ext cx="4909809"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Requirements</a:t>
            </a:r>
          </a:p>
        </p:txBody>
      </p:sp>
      <p:sp>
        <p:nvSpPr>
          <p:cNvPr id="3" name="TextBox 3"/>
          <p:cNvSpPr txBox="1"/>
          <p:nvPr/>
        </p:nvSpPr>
        <p:spPr>
          <a:xfrm>
            <a:off x="1028700" y="2644586"/>
            <a:ext cx="16230600" cy="3428374"/>
          </a:xfrm>
          <a:prstGeom prst="rect">
            <a:avLst/>
          </a:prstGeom>
        </p:spPr>
        <p:txBody>
          <a:bodyPr lIns="0" tIns="0" rIns="0" bIns="0" rtlCol="0" anchor="t">
            <a:spAutoFit/>
          </a:bodyPr>
          <a:lstStyle/>
          <a:p>
            <a:pPr algn="l">
              <a:lnSpc>
                <a:spcPts val="5319"/>
              </a:lnSpc>
            </a:pPr>
            <a:r>
              <a:rPr lang="en-US" sz="3799" b="1" dirty="0">
                <a:solidFill>
                  <a:srgbClr val="000000"/>
                </a:solidFill>
                <a:latin typeface="HK Grotesk Bold"/>
                <a:ea typeface="HK Grotesk Bold"/>
                <a:cs typeface="HK Grotesk Bold"/>
                <a:sym typeface="HK Grotesk Bold"/>
              </a:rPr>
              <a:t>Hardware: </a:t>
            </a:r>
          </a:p>
          <a:p>
            <a:pPr>
              <a:buFont typeface="Arial" panose="020B0604020202020204" pitchFamily="34" charset="0"/>
              <a:buChar char="•"/>
            </a:pPr>
            <a:r>
              <a:rPr lang="en-US" sz="4000" b="0" i="0" dirty="0">
                <a:effectLst/>
              </a:rPr>
              <a:t>  </a:t>
            </a:r>
            <a:r>
              <a:rPr lang="en-US" sz="3200" b="0" i="0" dirty="0">
                <a:effectLst/>
                <a:latin typeface="HK Grotesk" panose="020B0604020202020204" charset="0"/>
              </a:rPr>
              <a:t>Processors such as Intel Core i5 or higher</a:t>
            </a:r>
            <a:endParaRPr lang="en-US" sz="3200" dirty="0">
              <a:latin typeface="HK Grotesk" panose="020B0604020202020204" charset="0"/>
            </a:endParaRPr>
          </a:p>
          <a:p>
            <a:pPr>
              <a:buFont typeface="Arial" panose="020B0604020202020204" pitchFamily="34" charset="0"/>
              <a:buChar char="•"/>
            </a:pPr>
            <a:r>
              <a:rPr lang="en-US" sz="3200" b="0" i="0" dirty="0">
                <a:effectLst/>
                <a:latin typeface="HK Grotesk" panose="020B0604020202020204" charset="0"/>
              </a:rPr>
              <a:t>  At least 16 GB of RAM for smooth execution.</a:t>
            </a:r>
            <a:endParaRPr lang="en-US" sz="3200" dirty="0">
              <a:latin typeface="HK Grotesk" panose="020B0604020202020204" charset="0"/>
            </a:endParaRPr>
          </a:p>
          <a:p>
            <a:pPr>
              <a:buFont typeface="Arial" panose="020B0604020202020204" pitchFamily="34" charset="0"/>
              <a:buChar char="•"/>
            </a:pPr>
            <a:r>
              <a:rPr lang="en-US" sz="3200" b="0" i="0" dirty="0">
                <a:effectLst/>
                <a:latin typeface="HK Grotesk" panose="020B0604020202020204" charset="0"/>
              </a:rPr>
              <a:t>  A dedicated GPU for deep learning model training.</a:t>
            </a:r>
            <a:endParaRPr lang="en-US" sz="3200" dirty="0">
              <a:latin typeface="HK Grotesk" panose="020B0604020202020204" charset="0"/>
            </a:endParaRPr>
          </a:p>
          <a:p>
            <a:pPr>
              <a:buFont typeface="Arial" panose="020B0604020202020204" pitchFamily="34" charset="0"/>
              <a:buChar char="•"/>
            </a:pPr>
            <a:r>
              <a:rPr lang="en-US" sz="3200" b="0" i="0" dirty="0">
                <a:effectLst/>
                <a:latin typeface="HK Grotesk" panose="020B0604020202020204" charset="0"/>
              </a:rPr>
              <a:t>  Sufficient storage space (minimum 500 GB).</a:t>
            </a:r>
            <a:endParaRPr lang="en-US" sz="3200" dirty="0">
              <a:latin typeface="HK Grotesk" panose="020B0604020202020204" charset="0"/>
            </a:endParaRPr>
          </a:p>
          <a:p>
            <a:pPr marL="820417" lvl="1" indent="-410209" algn="l">
              <a:lnSpc>
                <a:spcPts val="5319"/>
              </a:lnSpc>
              <a:buFont typeface="Arial"/>
              <a:buChar char="•"/>
            </a:pPr>
            <a:endParaRPr lang="en-US" sz="3799" dirty="0">
              <a:solidFill>
                <a:srgbClr val="000000"/>
              </a:solidFill>
              <a:latin typeface="HK Grotesk"/>
              <a:ea typeface="HK Grotesk"/>
              <a:cs typeface="HK Grotesk"/>
              <a:sym typeface="HK Grotesk"/>
            </a:endParaRPr>
          </a:p>
        </p:txBody>
      </p:sp>
      <p:sp>
        <p:nvSpPr>
          <p:cNvPr id="4" name="TextBox 4"/>
          <p:cNvSpPr txBox="1"/>
          <p:nvPr/>
        </p:nvSpPr>
        <p:spPr>
          <a:xfrm>
            <a:off x="1016410" y="5794413"/>
            <a:ext cx="16230600" cy="3428374"/>
          </a:xfrm>
          <a:prstGeom prst="rect">
            <a:avLst/>
          </a:prstGeom>
        </p:spPr>
        <p:txBody>
          <a:bodyPr lIns="0" tIns="0" rIns="0" bIns="0" rtlCol="0" anchor="t">
            <a:spAutoFit/>
          </a:bodyPr>
          <a:lstStyle/>
          <a:p>
            <a:pPr algn="l">
              <a:lnSpc>
                <a:spcPts val="5319"/>
              </a:lnSpc>
            </a:pPr>
            <a:r>
              <a:rPr lang="en-US" sz="3799" b="1" dirty="0">
                <a:solidFill>
                  <a:srgbClr val="000000"/>
                </a:solidFill>
                <a:latin typeface="HK Grotesk Bold"/>
                <a:ea typeface="HK Grotesk Bold"/>
                <a:cs typeface="HK Grotesk Bold"/>
                <a:sym typeface="HK Grotesk Bold"/>
              </a:rPr>
              <a:t>Software:</a:t>
            </a:r>
          </a:p>
          <a:p>
            <a:pPr>
              <a:buFont typeface="Arial" panose="020B0604020202020204" pitchFamily="34" charset="0"/>
              <a:buChar char="•"/>
            </a:pPr>
            <a:r>
              <a:rPr lang="en-IN" sz="4000" b="0" i="0" dirty="0">
                <a:effectLst/>
                <a:latin typeface="HK Grotesk" panose="020B0604020202020204" charset="0"/>
              </a:rPr>
              <a:t>  </a:t>
            </a:r>
            <a:r>
              <a:rPr lang="en-IN" sz="3200" b="0" i="0" dirty="0">
                <a:effectLst/>
                <a:latin typeface="HK Grotesk" panose="020B0604020202020204" charset="0"/>
              </a:rPr>
              <a:t>Operating System: Windows 10/11 or a Linux-based distribution.</a:t>
            </a:r>
            <a:endParaRPr lang="en-IN" sz="3200" dirty="0">
              <a:latin typeface="HK Grotesk" panose="020B0604020202020204" charset="0"/>
            </a:endParaRPr>
          </a:p>
          <a:p>
            <a:pPr>
              <a:buFont typeface="Arial" panose="020B0604020202020204" pitchFamily="34" charset="0"/>
              <a:buChar char="•"/>
            </a:pPr>
            <a:r>
              <a:rPr lang="en-IN" sz="3200" b="0" i="0" dirty="0">
                <a:effectLst/>
                <a:latin typeface="HK Grotesk" panose="020B0604020202020204" charset="0"/>
              </a:rPr>
              <a:t>  Programming Environment: Python 3.8 or higher.</a:t>
            </a:r>
            <a:endParaRPr lang="en-IN" sz="3200" dirty="0">
              <a:latin typeface="HK Grotesk" panose="020B0604020202020204" charset="0"/>
            </a:endParaRPr>
          </a:p>
          <a:p>
            <a:pPr>
              <a:buFont typeface="Arial" panose="020B0604020202020204" pitchFamily="34" charset="0"/>
              <a:buChar char="•"/>
            </a:pPr>
            <a:r>
              <a:rPr lang="en-IN" sz="3200" b="0" i="0" dirty="0">
                <a:effectLst/>
                <a:latin typeface="HK Grotesk" panose="020B0604020202020204" charset="0"/>
              </a:rPr>
              <a:t>  Frameworks and </a:t>
            </a:r>
            <a:r>
              <a:rPr lang="en-IN" sz="3200" b="0" i="0" dirty="0" err="1">
                <a:effectLst/>
                <a:latin typeface="HK Grotesk" panose="020B0604020202020204" charset="0"/>
              </a:rPr>
              <a:t>Libraries:TensorFlow</a:t>
            </a:r>
            <a:r>
              <a:rPr lang="en-IN" sz="3200" b="0" i="0" dirty="0">
                <a:effectLst/>
                <a:latin typeface="HK Grotesk" panose="020B0604020202020204" charset="0"/>
              </a:rPr>
              <a:t>, </a:t>
            </a:r>
            <a:r>
              <a:rPr lang="en-IN" sz="3200" b="0" i="0" dirty="0" err="1">
                <a:effectLst/>
                <a:latin typeface="HK Grotesk" panose="020B0604020202020204" charset="0"/>
              </a:rPr>
              <a:t>Keras</a:t>
            </a:r>
            <a:r>
              <a:rPr lang="en-IN" sz="3200" b="0" i="0" dirty="0">
                <a:effectLst/>
                <a:latin typeface="HK Grotesk" panose="020B0604020202020204" charset="0"/>
              </a:rPr>
              <a:t>, NumPy, pandas, matplotlib.</a:t>
            </a:r>
            <a:endParaRPr lang="en-IN" sz="3200" dirty="0">
              <a:latin typeface="HK Grotesk" panose="020B0604020202020204" charset="0"/>
            </a:endParaRPr>
          </a:p>
          <a:p>
            <a:pPr>
              <a:buFont typeface="Arial" panose="020B0604020202020204" pitchFamily="34" charset="0"/>
              <a:buChar char="•"/>
            </a:pPr>
            <a:r>
              <a:rPr lang="en-IN" sz="3200" b="0" i="0" dirty="0">
                <a:effectLst/>
                <a:latin typeface="HK Grotesk" panose="020B0604020202020204" charset="0"/>
              </a:rPr>
              <a:t>  Tools: </a:t>
            </a:r>
            <a:r>
              <a:rPr lang="en-IN" sz="3200" b="0" i="0" dirty="0" err="1">
                <a:effectLst/>
                <a:latin typeface="HK Grotesk" panose="020B0604020202020204" charset="0"/>
              </a:rPr>
              <a:t>Jupyter</a:t>
            </a:r>
            <a:r>
              <a:rPr lang="en-IN" sz="3200" b="0" i="0" dirty="0">
                <a:effectLst/>
                <a:latin typeface="HK Grotesk" panose="020B0604020202020204" charset="0"/>
              </a:rPr>
              <a:t> </a:t>
            </a:r>
            <a:r>
              <a:rPr lang="en-IN" sz="3200" b="0" i="0" dirty="0" err="1">
                <a:effectLst/>
                <a:latin typeface="HK Grotesk" panose="020B0604020202020204" charset="0"/>
              </a:rPr>
              <a:t>Notebook,Visual</a:t>
            </a:r>
            <a:r>
              <a:rPr lang="en-IN" sz="3200" b="0" i="0" dirty="0">
                <a:effectLst/>
                <a:latin typeface="HK Grotesk" panose="020B0604020202020204" charset="0"/>
              </a:rPr>
              <a:t> Studio Code for development.</a:t>
            </a:r>
            <a:endParaRPr lang="en-IN" sz="3200" dirty="0">
              <a:latin typeface="HK Grotesk" panose="020B0604020202020204" charset="0"/>
            </a:endParaRPr>
          </a:p>
          <a:p>
            <a:pPr algn="l">
              <a:lnSpc>
                <a:spcPts val="5319"/>
              </a:lnSpc>
            </a:pPr>
            <a:endParaRPr lang="en-US" sz="3799" dirty="0">
              <a:solidFill>
                <a:srgbClr val="000000"/>
              </a:solidFill>
              <a:latin typeface="HK Grotesk"/>
              <a:ea typeface="HK Grotesk"/>
              <a:cs typeface="HK Grotesk"/>
              <a:sym typeface="HK Grotesk"/>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7DD"/>
        </a:solidFill>
        <a:effectLst/>
      </p:bgPr>
    </p:bg>
    <p:spTree>
      <p:nvGrpSpPr>
        <p:cNvPr id="1" name=""/>
        <p:cNvGrpSpPr/>
        <p:nvPr/>
      </p:nvGrpSpPr>
      <p:grpSpPr>
        <a:xfrm>
          <a:off x="0" y="0"/>
          <a:ext cx="0" cy="0"/>
          <a:chOff x="0" y="0"/>
          <a:chExt cx="0" cy="0"/>
        </a:xfrm>
      </p:grpSpPr>
      <p:sp>
        <p:nvSpPr>
          <p:cNvPr id="3" name="TextBox 3"/>
          <p:cNvSpPr txBox="1"/>
          <p:nvPr/>
        </p:nvSpPr>
        <p:spPr>
          <a:xfrm>
            <a:off x="1028700" y="904875"/>
            <a:ext cx="4491432" cy="1064250"/>
          </a:xfrm>
          <a:prstGeom prst="rect">
            <a:avLst/>
          </a:prstGeom>
        </p:spPr>
        <p:txBody>
          <a:bodyPr lIns="0" tIns="0" rIns="0" bIns="0" rtlCol="0" anchor="t">
            <a:spAutoFit/>
          </a:bodyPr>
          <a:lstStyle/>
          <a:p>
            <a:pPr algn="ctr">
              <a:lnSpc>
                <a:spcPts val="8673"/>
              </a:lnSpc>
            </a:pPr>
            <a:r>
              <a:rPr lang="en-US" sz="6195" b="1">
                <a:solidFill>
                  <a:srgbClr val="000000"/>
                </a:solidFill>
                <a:latin typeface="HK Grotesk Bold"/>
                <a:ea typeface="HK Grotesk Bold"/>
                <a:cs typeface="HK Grotesk Bold"/>
                <a:sym typeface="HK Grotesk Bold"/>
              </a:rPr>
              <a:t>Architecture</a:t>
            </a:r>
          </a:p>
        </p:txBody>
      </p:sp>
      <p:pic>
        <p:nvPicPr>
          <p:cNvPr id="4" name="Picture 3">
            <a:extLst>
              <a:ext uri="{FF2B5EF4-FFF2-40B4-BE49-F238E27FC236}">
                <a16:creationId xmlns:a16="http://schemas.microsoft.com/office/drawing/2014/main" id="{1DA6652B-2A18-84E7-A54D-9A99E6983501}"/>
              </a:ext>
            </a:extLst>
          </p:cNvPr>
          <p:cNvPicPr>
            <a:picLocks noChangeAspect="1"/>
          </p:cNvPicPr>
          <p:nvPr/>
        </p:nvPicPr>
        <p:blipFill>
          <a:blip r:embed="rId2"/>
          <a:stretch>
            <a:fillRect/>
          </a:stretch>
        </p:blipFill>
        <p:spPr>
          <a:xfrm>
            <a:off x="4457700" y="3390900"/>
            <a:ext cx="9372600" cy="410271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920</Words>
  <Application>Microsoft Office PowerPoint</Application>
  <PresentationFormat>Custom</PresentationFormat>
  <Paragraphs>79</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HK Grotesk Bold</vt:lpstr>
      <vt:lpstr>HK Grotesk Medium</vt:lpstr>
      <vt:lpstr>HK Grotesk</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Association of Lifestyle and Cardiovascular Heart Attack Risk</dc:title>
  <dc:creator>rishitha chirra</dc:creator>
  <cp:lastModifiedBy>rishitha chirra</cp:lastModifiedBy>
  <cp:revision>4</cp:revision>
  <dcterms:created xsi:type="dcterms:W3CDTF">2006-08-16T00:00:00Z</dcterms:created>
  <dcterms:modified xsi:type="dcterms:W3CDTF">2025-02-05T13:09:53Z</dcterms:modified>
  <dc:identifier>DAGUT9Dasuw</dc:identifier>
</cp:coreProperties>
</file>