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pen Sans" charset="1" panose="020B0606030504020204"/>
      <p:regular r:id="rId16"/>
    </p:embeddedFont>
    <p:embeddedFont>
      <p:font typeface="Open Sans Bold" charset="1" panose="020B080603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812144" y="6153229"/>
            <a:ext cx="4663705" cy="1313180"/>
          </a:xfrm>
          <a:prstGeom prst="rect">
            <a:avLst/>
          </a:prstGeom>
        </p:spPr>
        <p:txBody>
          <a:bodyPr anchor="t" rtlCol="false" tIns="0" lIns="0" bIns="0" rIns="0">
            <a:spAutoFit/>
          </a:bodyPr>
          <a:lstStyle/>
          <a:p>
            <a:pPr algn="l">
              <a:lnSpc>
                <a:spcPts val="5320"/>
              </a:lnSpc>
            </a:pPr>
            <a:r>
              <a:rPr lang="en-US" sz="3800">
                <a:solidFill>
                  <a:srgbClr val="FFFFFF"/>
                </a:solidFill>
                <a:latin typeface="Open Sans"/>
                <a:ea typeface="Open Sans"/>
                <a:cs typeface="Open Sans"/>
                <a:sym typeface="Open Sans"/>
              </a:rPr>
              <a:t>Project Guide: </a:t>
            </a:r>
          </a:p>
          <a:p>
            <a:pPr algn="l" marL="0" indent="0" lvl="0">
              <a:lnSpc>
                <a:spcPts val="5320"/>
              </a:lnSpc>
              <a:spcBef>
                <a:spcPct val="0"/>
              </a:spcBef>
            </a:pPr>
            <a:r>
              <a:rPr lang="en-US" sz="3800">
                <a:solidFill>
                  <a:srgbClr val="FFFFFF"/>
                </a:solidFill>
                <a:latin typeface="Open Sans"/>
                <a:ea typeface="Open Sans"/>
                <a:cs typeface="Open Sans"/>
                <a:sym typeface="Open Sans"/>
              </a:rPr>
              <a:t>Mr.Shashank Tiwari</a:t>
            </a:r>
          </a:p>
        </p:txBody>
      </p:sp>
      <p:sp>
        <p:nvSpPr>
          <p:cNvPr name="TextBox 3" id="3"/>
          <p:cNvSpPr txBox="true"/>
          <p:nvPr/>
        </p:nvSpPr>
        <p:spPr>
          <a:xfrm rot="0">
            <a:off x="1028700" y="2133800"/>
            <a:ext cx="16078000" cy="2198370"/>
          </a:xfrm>
          <a:prstGeom prst="rect">
            <a:avLst/>
          </a:prstGeom>
        </p:spPr>
        <p:txBody>
          <a:bodyPr anchor="t" rtlCol="false" tIns="0" lIns="0" bIns="0" rIns="0">
            <a:spAutoFit/>
          </a:bodyPr>
          <a:lstStyle/>
          <a:p>
            <a:pPr algn="ctr">
              <a:lnSpc>
                <a:spcPts val="5879"/>
              </a:lnSpc>
            </a:pPr>
            <a:r>
              <a:rPr lang="en-US" sz="4199" b="true">
                <a:solidFill>
                  <a:srgbClr val="FFFFFF"/>
                </a:solidFill>
                <a:latin typeface="Open Sans Bold"/>
                <a:ea typeface="Open Sans Bold"/>
                <a:cs typeface="Open Sans Bold"/>
                <a:sym typeface="Open Sans Bold"/>
              </a:rPr>
              <a:t>Heart Attack Risk Assessment Using Deep Learning with Feature Optimization</a:t>
            </a:r>
          </a:p>
          <a:p>
            <a:pPr algn="ctr">
              <a:lnSpc>
                <a:spcPts val="5879"/>
              </a:lnSpc>
              <a:spcBef>
                <a:spcPct val="0"/>
              </a:spcBef>
            </a:pPr>
          </a:p>
        </p:txBody>
      </p:sp>
      <p:sp>
        <p:nvSpPr>
          <p:cNvPr name="TextBox 4" id="4"/>
          <p:cNvSpPr txBox="true"/>
          <p:nvPr/>
        </p:nvSpPr>
        <p:spPr>
          <a:xfrm rot="0">
            <a:off x="6127993" y="6153229"/>
            <a:ext cx="4909809" cy="1313180"/>
          </a:xfrm>
          <a:prstGeom prst="rect">
            <a:avLst/>
          </a:prstGeom>
        </p:spPr>
        <p:txBody>
          <a:bodyPr anchor="t" rtlCol="false" tIns="0" lIns="0" bIns="0" rIns="0">
            <a:spAutoFit/>
          </a:bodyPr>
          <a:lstStyle/>
          <a:p>
            <a:pPr algn="l" marL="0" indent="0" lvl="0">
              <a:lnSpc>
                <a:spcPts val="5320"/>
              </a:lnSpc>
              <a:spcBef>
                <a:spcPct val="0"/>
              </a:spcBef>
            </a:pPr>
            <a:r>
              <a:rPr lang="en-US" sz="3800">
                <a:solidFill>
                  <a:srgbClr val="FFFFFF"/>
                </a:solidFill>
                <a:latin typeface="Open Sans"/>
                <a:ea typeface="Open Sans"/>
                <a:cs typeface="Open Sans"/>
                <a:sym typeface="Open Sans"/>
              </a:rPr>
              <a:t>Project coordinator: Mrs. G.Srisudha </a:t>
            </a:r>
          </a:p>
        </p:txBody>
      </p:sp>
      <p:sp>
        <p:nvSpPr>
          <p:cNvPr name="TextBox 5" id="5"/>
          <p:cNvSpPr txBox="true"/>
          <p:nvPr/>
        </p:nvSpPr>
        <p:spPr>
          <a:xfrm rot="0">
            <a:off x="11689947" y="6153229"/>
            <a:ext cx="6770326" cy="2646680"/>
          </a:xfrm>
          <a:prstGeom prst="rect">
            <a:avLst/>
          </a:prstGeom>
        </p:spPr>
        <p:txBody>
          <a:bodyPr anchor="t" rtlCol="false" tIns="0" lIns="0" bIns="0" rIns="0">
            <a:spAutoFit/>
          </a:bodyPr>
          <a:lstStyle/>
          <a:p>
            <a:pPr algn="l">
              <a:lnSpc>
                <a:spcPts val="5320"/>
              </a:lnSpc>
            </a:pPr>
            <a:r>
              <a:rPr lang="en-US" sz="3800">
                <a:solidFill>
                  <a:srgbClr val="FFFFFF"/>
                </a:solidFill>
                <a:latin typeface="Open Sans"/>
                <a:ea typeface="Open Sans"/>
                <a:cs typeface="Open Sans"/>
                <a:sym typeface="Open Sans"/>
              </a:rPr>
              <a:t>Team Members: </a:t>
            </a:r>
          </a:p>
          <a:p>
            <a:pPr algn="l">
              <a:lnSpc>
                <a:spcPts val="5320"/>
              </a:lnSpc>
            </a:pPr>
            <a:r>
              <a:rPr lang="en-US" sz="3800">
                <a:solidFill>
                  <a:srgbClr val="FFFFFF"/>
                </a:solidFill>
                <a:latin typeface="Open Sans"/>
                <a:ea typeface="Open Sans"/>
                <a:cs typeface="Open Sans"/>
                <a:sym typeface="Open Sans"/>
              </a:rPr>
              <a:t>Ch. Rishitha (21AG1A6676)</a:t>
            </a:r>
          </a:p>
          <a:p>
            <a:pPr algn="l">
              <a:lnSpc>
                <a:spcPts val="5320"/>
              </a:lnSpc>
            </a:pPr>
            <a:r>
              <a:rPr lang="en-US" sz="3800">
                <a:solidFill>
                  <a:srgbClr val="FFFFFF"/>
                </a:solidFill>
                <a:latin typeface="Open Sans"/>
                <a:ea typeface="Open Sans"/>
                <a:cs typeface="Open Sans"/>
                <a:sym typeface="Open Sans"/>
              </a:rPr>
              <a:t>G. Poojitha (21AG1A6683)</a:t>
            </a:r>
          </a:p>
          <a:p>
            <a:pPr algn="l">
              <a:lnSpc>
                <a:spcPts val="5320"/>
              </a:lnSpc>
              <a:spcBef>
                <a:spcPct val="0"/>
              </a:spcBef>
            </a:pPr>
            <a:r>
              <a:rPr lang="en-US" sz="3800">
                <a:solidFill>
                  <a:srgbClr val="FFFFFF"/>
                </a:solidFill>
                <a:latin typeface="Open Sans"/>
                <a:ea typeface="Open Sans"/>
                <a:cs typeface="Open Sans"/>
                <a:sym typeface="Open Sans"/>
              </a:rPr>
              <a:t>B. Sahith (22AG5A6608) </a:t>
            </a:r>
            <a:r>
              <a:rPr lang="en-US" sz="3800">
                <a:solidFill>
                  <a:srgbClr val="FFFFFF"/>
                </a:solidFill>
                <a:latin typeface="Open Sans"/>
                <a:ea typeface="Open Sans"/>
                <a:cs typeface="Open Sans"/>
                <a:sym typeface="Open Sans"/>
              </a:rPr>
              <a:t>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6142808" y="4295775"/>
            <a:ext cx="6002383" cy="1533525"/>
          </a:xfrm>
          <a:prstGeom prst="rect">
            <a:avLst/>
          </a:prstGeom>
        </p:spPr>
        <p:txBody>
          <a:bodyPr anchor="t" rtlCol="false" tIns="0" lIns="0" bIns="0" rIns="0">
            <a:spAutoFit/>
          </a:bodyPr>
          <a:lstStyle/>
          <a:p>
            <a:pPr algn="ctr">
              <a:lnSpc>
                <a:spcPts val="12599"/>
              </a:lnSpc>
              <a:spcBef>
                <a:spcPct val="0"/>
              </a:spcBef>
            </a:pPr>
            <a:r>
              <a:rPr lang="en-US" b="true" sz="9000">
                <a:solidFill>
                  <a:srgbClr val="FFFFFF"/>
                </a:solidFill>
                <a:latin typeface="Open Sans Bold"/>
                <a:ea typeface="Open Sans Bold"/>
                <a:cs typeface="Open Sans Bold"/>
                <a:sym typeface="Open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809565" y="942975"/>
            <a:ext cx="2640449"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Abstract </a:t>
            </a:r>
          </a:p>
        </p:txBody>
      </p:sp>
      <p:sp>
        <p:nvSpPr>
          <p:cNvPr name="TextBox 3" id="3"/>
          <p:cNvSpPr txBox="true"/>
          <p:nvPr/>
        </p:nvSpPr>
        <p:spPr>
          <a:xfrm rot="0">
            <a:off x="809565" y="2074231"/>
            <a:ext cx="16334899" cy="7935595"/>
          </a:xfrm>
          <a:prstGeom prst="rect">
            <a:avLst/>
          </a:prstGeom>
        </p:spPr>
        <p:txBody>
          <a:bodyPr anchor="t" rtlCol="false" tIns="0" lIns="0" bIns="0" rIns="0">
            <a:spAutoFit/>
          </a:bodyPr>
          <a:lstStyle/>
          <a:p>
            <a:pPr algn="just">
              <a:lnSpc>
                <a:spcPts val="4759"/>
              </a:lnSpc>
            </a:pPr>
            <a:r>
              <a:rPr lang="en-US" sz="3399">
                <a:solidFill>
                  <a:srgbClr val="FFFFFF"/>
                </a:solidFill>
                <a:latin typeface="Open Sans"/>
                <a:ea typeface="Open Sans"/>
                <a:cs typeface="Open Sans"/>
                <a:sym typeface="Open Sans"/>
              </a:rPr>
              <a:t>This project aims to develop a deep learning-based system for predicting heart attack risk by analyzing lifestyle and medical data. The system collects user input, including factors like age, cholesterol levels, and heart rate, to assess the likelihood of a heart attack. Using feature optimization, the system selects the most relevant data points and feeds them into a deep learning model to predict the risk. The results are visualized through interactive charts to make the risk level easily understandable. Based on the prediction, the system provides personalized lifestyle recommendations to help users reduce their risk. The ultimate goal is to empower users to make informed health decisions, visualizing the potential benefits of lifestyle changes in reducing heart attack risk.</a:t>
            </a:r>
          </a:p>
          <a:p>
            <a:pPr algn="just">
              <a:lnSpc>
                <a:spcPts val="5180"/>
              </a:lnSpc>
            </a:pPr>
          </a:p>
          <a:p>
            <a:pPr algn="just">
              <a:lnSpc>
                <a:spcPts val="4759"/>
              </a:lnSpc>
            </a:pPr>
            <a:r>
              <a:rPr lang="en-US" sz="3399">
                <a:solidFill>
                  <a:srgbClr val="FFFFFF"/>
                </a:solidFill>
                <a:latin typeface="Open Sans"/>
                <a:ea typeface="Open Sans"/>
                <a:cs typeface="Open Sans"/>
                <a:sym typeface="Open Sans"/>
              </a:rPr>
              <a:t> </a:t>
            </a:r>
            <a:r>
              <a:rPr lang="en-US" sz="3399" b="true">
                <a:solidFill>
                  <a:srgbClr val="FFFFFF"/>
                </a:solidFill>
                <a:latin typeface="Open Sans Bold"/>
                <a:ea typeface="Open Sans Bold"/>
                <a:cs typeface="Open Sans Bold"/>
                <a:sym typeface="Open Sans Bold"/>
              </a:rPr>
              <a:t>Keywords</a:t>
            </a:r>
            <a:r>
              <a:rPr lang="en-US" sz="3399">
                <a:solidFill>
                  <a:srgbClr val="FFFFFF"/>
                </a:solidFill>
                <a:latin typeface="Open Sans"/>
                <a:ea typeface="Open Sans"/>
                <a:cs typeface="Open Sans"/>
                <a:sym typeface="Open Sans"/>
              </a:rPr>
              <a:t>: Deep Learning, Feature Optimization, Heart Attack Risk, Visualization</a:t>
            </a:r>
          </a:p>
          <a:p>
            <a:pPr algn="just">
              <a:lnSpc>
                <a:spcPts val="559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3841075"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Introduction </a:t>
            </a:r>
          </a:p>
        </p:txBody>
      </p:sp>
      <p:sp>
        <p:nvSpPr>
          <p:cNvPr name="TextBox 3" id="3"/>
          <p:cNvSpPr txBox="true"/>
          <p:nvPr/>
        </p:nvSpPr>
        <p:spPr>
          <a:xfrm rot="0">
            <a:off x="1028700" y="2093937"/>
            <a:ext cx="16230600" cy="5613400"/>
          </a:xfrm>
          <a:prstGeom prst="rect">
            <a:avLst/>
          </a:prstGeom>
        </p:spPr>
        <p:txBody>
          <a:bodyPr anchor="t" rtlCol="false" tIns="0" lIns="0" bIns="0" rIns="0">
            <a:spAutoFit/>
          </a:bodyPr>
          <a:lstStyle/>
          <a:p>
            <a:pPr algn="just">
              <a:lnSpc>
                <a:spcPts val="5599"/>
              </a:lnSpc>
              <a:spcBef>
                <a:spcPct val="0"/>
              </a:spcBef>
            </a:pPr>
            <a:r>
              <a:rPr lang="en-US" sz="3999">
                <a:solidFill>
                  <a:srgbClr val="FFFFFF"/>
                </a:solidFill>
                <a:latin typeface="Open Sans"/>
                <a:ea typeface="Open Sans"/>
                <a:cs typeface="Open Sans"/>
                <a:sym typeface="Open Sans"/>
              </a:rPr>
              <a:t>Heart attacks remain a leading cause of mortality worldwide, making early risk assessment crucial for preventive healthcare. Traditional methods rely on clinical expertise and statistical models, but recent advancements in deep learning have significantly improved predictive accuracy. This literature survey explores various studies that leverage deep learning techniques for heart attack risk prediction, analyzing their methodologies, feature selection strategies, and model performances.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D6685"/>
        </a:solidFill>
      </p:bgPr>
    </p:bg>
    <p:spTree>
      <p:nvGrpSpPr>
        <p:cNvPr id="1" name=""/>
        <p:cNvGrpSpPr/>
        <p:nvPr/>
      </p:nvGrpSpPr>
      <p:grpSpPr>
        <a:xfrm>
          <a:off x="0" y="0"/>
          <a:ext cx="0" cy="0"/>
          <a:chOff x="0" y="0"/>
          <a:chExt cx="0" cy="0"/>
        </a:xfrm>
      </p:grpSpPr>
      <p:sp>
        <p:nvSpPr>
          <p:cNvPr name="Freeform 2" id="2"/>
          <p:cNvSpPr/>
          <p:nvPr/>
        </p:nvSpPr>
        <p:spPr>
          <a:xfrm flipH="false" flipV="false" rot="0">
            <a:off x="3954756" y="1905763"/>
            <a:ext cx="10378487" cy="7861704"/>
          </a:xfrm>
          <a:custGeom>
            <a:avLst/>
            <a:gdLst/>
            <a:ahLst/>
            <a:cxnLst/>
            <a:rect r="r" b="b" t="t" l="l"/>
            <a:pathLst>
              <a:path h="7861704" w="10378487">
                <a:moveTo>
                  <a:pt x="0" y="0"/>
                </a:moveTo>
                <a:lnTo>
                  <a:pt x="10378488" y="0"/>
                </a:lnTo>
                <a:lnTo>
                  <a:pt x="10378488" y="7861704"/>
                </a:lnTo>
                <a:lnTo>
                  <a:pt x="0" y="7861704"/>
                </a:lnTo>
                <a:lnTo>
                  <a:pt x="0" y="0"/>
                </a:lnTo>
                <a:close/>
              </a:path>
            </a:pathLst>
          </a:custGeom>
          <a:blipFill>
            <a:blip r:embed="rId2"/>
            <a:stretch>
              <a:fillRect l="0" t="0" r="0" b="0"/>
            </a:stretch>
          </a:blipFill>
        </p:spPr>
      </p:sp>
      <p:sp>
        <p:nvSpPr>
          <p:cNvPr name="TextBox 3" id="3"/>
          <p:cNvSpPr txBox="true"/>
          <p:nvPr/>
        </p:nvSpPr>
        <p:spPr>
          <a:xfrm rot="0">
            <a:off x="1028700" y="942975"/>
            <a:ext cx="5362513"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Literature Survey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1028700" y="795313"/>
            <a:ext cx="4427317"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Methodologies</a:t>
            </a:r>
          </a:p>
        </p:txBody>
      </p:sp>
      <p:sp>
        <p:nvSpPr>
          <p:cNvPr name="TextBox 3" id="3"/>
          <p:cNvSpPr txBox="true"/>
          <p:nvPr/>
        </p:nvSpPr>
        <p:spPr>
          <a:xfrm rot="0">
            <a:off x="684154" y="1822752"/>
            <a:ext cx="16575146" cy="6374130"/>
          </a:xfrm>
          <a:prstGeom prst="rect">
            <a:avLst/>
          </a:prstGeom>
        </p:spPr>
        <p:txBody>
          <a:bodyPr anchor="t" rtlCol="false" tIns="0" lIns="0" bIns="0" rIns="0">
            <a:spAutoFit/>
          </a:bodyPr>
          <a:lstStyle/>
          <a:p>
            <a:pPr algn="l" marL="712473" indent="-356237" lvl="1">
              <a:lnSpc>
                <a:spcPts val="4620"/>
              </a:lnSpc>
              <a:buAutoNum type="arabicPeriod" startAt="1"/>
            </a:pPr>
            <a:r>
              <a:rPr lang="en-US" b="true" sz="3300">
                <a:solidFill>
                  <a:srgbClr val="FFFFFF"/>
                </a:solidFill>
                <a:latin typeface="Open Sans Bold"/>
                <a:ea typeface="Open Sans Bold"/>
                <a:cs typeface="Open Sans Bold"/>
                <a:sym typeface="Open Sans Bold"/>
              </a:rPr>
              <a:t> Data Collection:</a:t>
            </a:r>
            <a:r>
              <a:rPr lang="en-US" sz="3300">
                <a:solidFill>
                  <a:srgbClr val="FFFFFF"/>
                </a:solidFill>
                <a:latin typeface="Open Sans"/>
                <a:ea typeface="Open Sans"/>
                <a:cs typeface="Open Sans"/>
                <a:sym typeface="Open Sans"/>
              </a:rPr>
              <a:t> Patient health records from publicly available datasets like Kaggle.</a:t>
            </a:r>
          </a:p>
          <a:p>
            <a:pPr algn="l" marL="712473" indent="-356237" lvl="1">
              <a:lnSpc>
                <a:spcPts val="4620"/>
              </a:lnSpc>
              <a:buAutoNum type="arabicPeriod" startAt="1"/>
            </a:pPr>
            <a:r>
              <a:rPr lang="en-US" b="true" sz="3300">
                <a:solidFill>
                  <a:srgbClr val="FFFFFF"/>
                </a:solidFill>
                <a:latin typeface="Open Sans Bold"/>
                <a:ea typeface="Open Sans Bold"/>
                <a:cs typeface="Open Sans Bold"/>
                <a:sym typeface="Open Sans Bold"/>
              </a:rPr>
              <a:t> Data Preprocessing:</a:t>
            </a:r>
            <a:r>
              <a:rPr lang="en-US" sz="3300">
                <a:solidFill>
                  <a:srgbClr val="FFFFFF"/>
                </a:solidFill>
                <a:latin typeface="Open Sans"/>
                <a:ea typeface="Open Sans"/>
                <a:cs typeface="Open Sans"/>
                <a:sym typeface="Open Sans"/>
              </a:rPr>
              <a:t> Standardizing numerical data and encoding categorical features.</a:t>
            </a:r>
          </a:p>
          <a:p>
            <a:pPr algn="l" marL="712473" indent="-356237" lvl="1">
              <a:lnSpc>
                <a:spcPts val="4620"/>
              </a:lnSpc>
              <a:buAutoNum type="arabicPeriod" startAt="1"/>
            </a:pPr>
            <a:r>
              <a:rPr lang="en-US" sz="3300">
                <a:solidFill>
                  <a:srgbClr val="FFFFFF"/>
                </a:solidFill>
                <a:latin typeface="Open Sans"/>
                <a:ea typeface="Open Sans"/>
                <a:cs typeface="Open Sans"/>
                <a:sym typeface="Open Sans"/>
              </a:rPr>
              <a:t> </a:t>
            </a:r>
            <a:r>
              <a:rPr lang="en-US" b="true" sz="3300">
                <a:solidFill>
                  <a:srgbClr val="FFFFFF"/>
                </a:solidFill>
                <a:latin typeface="Open Sans Bold"/>
                <a:ea typeface="Open Sans Bold"/>
                <a:cs typeface="Open Sans Bold"/>
                <a:sym typeface="Open Sans Bold"/>
              </a:rPr>
              <a:t>Feature Selection:</a:t>
            </a:r>
            <a:r>
              <a:rPr lang="en-US" sz="3300">
                <a:solidFill>
                  <a:srgbClr val="FFFFFF"/>
                </a:solidFill>
                <a:latin typeface="Open Sans"/>
                <a:ea typeface="Open Sans"/>
                <a:cs typeface="Open Sans"/>
                <a:sym typeface="Open Sans"/>
              </a:rPr>
              <a:t> Selecting the most relevant features using optimization techniques.</a:t>
            </a:r>
          </a:p>
          <a:p>
            <a:pPr algn="l" marL="712473" indent="-356237" lvl="1">
              <a:lnSpc>
                <a:spcPts val="4620"/>
              </a:lnSpc>
              <a:buAutoNum type="arabicPeriod" startAt="1"/>
            </a:pPr>
            <a:r>
              <a:rPr lang="en-US" sz="3300">
                <a:solidFill>
                  <a:srgbClr val="FFFFFF"/>
                </a:solidFill>
                <a:latin typeface="Open Sans"/>
                <a:ea typeface="Open Sans"/>
                <a:cs typeface="Open Sans"/>
                <a:sym typeface="Open Sans"/>
              </a:rPr>
              <a:t> </a:t>
            </a:r>
            <a:r>
              <a:rPr lang="en-US" b="true" sz="3300">
                <a:solidFill>
                  <a:srgbClr val="FFFFFF"/>
                </a:solidFill>
                <a:latin typeface="Open Sans Bold"/>
                <a:ea typeface="Open Sans Bold"/>
                <a:cs typeface="Open Sans Bold"/>
                <a:sym typeface="Open Sans Bold"/>
              </a:rPr>
              <a:t>Model Selection:</a:t>
            </a:r>
            <a:r>
              <a:rPr lang="en-US" sz="3300">
                <a:solidFill>
                  <a:srgbClr val="FFFFFF"/>
                </a:solidFill>
                <a:latin typeface="Open Sans"/>
                <a:ea typeface="Open Sans"/>
                <a:cs typeface="Open Sans"/>
                <a:sym typeface="Open Sans"/>
              </a:rPr>
              <a:t> Using Fully Connected Neural Networks (FCNN) for prediction.</a:t>
            </a:r>
          </a:p>
          <a:p>
            <a:pPr algn="l" marL="712473" indent="-356237" lvl="1">
              <a:lnSpc>
                <a:spcPts val="4620"/>
              </a:lnSpc>
              <a:buAutoNum type="arabicPeriod" startAt="1"/>
            </a:pPr>
            <a:r>
              <a:rPr lang="en-US" sz="3300">
                <a:solidFill>
                  <a:srgbClr val="FFFFFF"/>
                </a:solidFill>
                <a:latin typeface="Open Sans"/>
                <a:ea typeface="Open Sans"/>
                <a:cs typeface="Open Sans"/>
                <a:sym typeface="Open Sans"/>
              </a:rPr>
              <a:t> </a:t>
            </a:r>
            <a:r>
              <a:rPr lang="en-US" b="true" sz="3300">
                <a:solidFill>
                  <a:srgbClr val="FFFFFF"/>
                </a:solidFill>
                <a:latin typeface="Open Sans Bold"/>
                <a:ea typeface="Open Sans Bold"/>
                <a:cs typeface="Open Sans Bold"/>
                <a:sym typeface="Open Sans Bold"/>
              </a:rPr>
              <a:t>Model Training and Evaluation:</a:t>
            </a:r>
            <a:r>
              <a:rPr lang="en-US" sz="3300">
                <a:solidFill>
                  <a:srgbClr val="FFFFFF"/>
                </a:solidFill>
                <a:latin typeface="Open Sans"/>
                <a:ea typeface="Open Sans"/>
                <a:cs typeface="Open Sans"/>
                <a:sym typeface="Open Sans"/>
              </a:rPr>
              <a:t> Training models with hyperparameter tuning and performance metrics.</a:t>
            </a:r>
          </a:p>
          <a:p>
            <a:pPr algn="l" marL="712473" indent="-356237" lvl="1">
              <a:lnSpc>
                <a:spcPts val="4620"/>
              </a:lnSpc>
              <a:buAutoNum type="arabicPeriod" startAt="1"/>
            </a:pPr>
            <a:r>
              <a:rPr lang="en-US" sz="3300">
                <a:solidFill>
                  <a:srgbClr val="FFFFFF"/>
                </a:solidFill>
                <a:latin typeface="Open Sans"/>
                <a:ea typeface="Open Sans"/>
                <a:cs typeface="Open Sans"/>
                <a:sym typeface="Open Sans"/>
              </a:rPr>
              <a:t> </a:t>
            </a:r>
            <a:r>
              <a:rPr lang="en-US" b="true" sz="3300">
                <a:solidFill>
                  <a:srgbClr val="FFFFFF"/>
                </a:solidFill>
                <a:latin typeface="Open Sans Bold"/>
                <a:ea typeface="Open Sans Bold"/>
                <a:cs typeface="Open Sans Bold"/>
                <a:sym typeface="Open Sans Bold"/>
              </a:rPr>
              <a:t>Risk Prediction and Interpretation:</a:t>
            </a:r>
            <a:r>
              <a:rPr lang="en-US" sz="3300">
                <a:solidFill>
                  <a:srgbClr val="FFFFFF"/>
                </a:solidFill>
                <a:latin typeface="Open Sans"/>
                <a:ea typeface="Open Sans"/>
                <a:cs typeface="Open Sans"/>
                <a:sym typeface="Open Sans"/>
              </a:rPr>
              <a:t> Predicting risk levels and visualizing results using graphs.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7552839"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Gaps in Existing Research</a:t>
            </a:r>
          </a:p>
        </p:txBody>
      </p:sp>
      <p:sp>
        <p:nvSpPr>
          <p:cNvPr name="TextBox 3" id="3"/>
          <p:cNvSpPr txBox="true"/>
          <p:nvPr/>
        </p:nvSpPr>
        <p:spPr>
          <a:xfrm rot="0">
            <a:off x="1028700" y="2310810"/>
            <a:ext cx="16230600" cy="5613400"/>
          </a:xfrm>
          <a:prstGeom prst="rect">
            <a:avLst/>
          </a:prstGeom>
        </p:spPr>
        <p:txBody>
          <a:bodyPr anchor="t" rtlCol="false" tIns="0" lIns="0" bIns="0" rIns="0">
            <a:spAutoFit/>
          </a:bodyPr>
          <a:lstStyle/>
          <a:p>
            <a:pPr algn="just" marL="863599" indent="-431800" lvl="1">
              <a:lnSpc>
                <a:spcPts val="5599"/>
              </a:lnSpc>
              <a:buFont typeface="Arial"/>
              <a:buChar char="•"/>
            </a:pPr>
            <a:r>
              <a:rPr lang="en-US" b="true" sz="3999">
                <a:solidFill>
                  <a:srgbClr val="FFFFFF"/>
                </a:solidFill>
                <a:latin typeface="Open Sans Bold"/>
                <a:ea typeface="Open Sans Bold"/>
                <a:cs typeface="Open Sans Bold"/>
                <a:sym typeface="Open Sans Bold"/>
              </a:rPr>
              <a:t>Limited Deep Learning Use: </a:t>
            </a:r>
            <a:r>
              <a:rPr lang="en-US" sz="3999">
                <a:solidFill>
                  <a:srgbClr val="FFFFFF"/>
                </a:solidFill>
                <a:latin typeface="Open Sans"/>
                <a:ea typeface="Open Sans"/>
                <a:cs typeface="Open Sans"/>
                <a:sym typeface="Open Sans"/>
              </a:rPr>
              <a:t>Many models rely on traditional ML, lacking deep learning advancements.</a:t>
            </a:r>
          </a:p>
          <a:p>
            <a:pPr algn="just" marL="863599" indent="-431800" lvl="1">
              <a:lnSpc>
                <a:spcPts val="5599"/>
              </a:lnSpc>
              <a:buFont typeface="Arial"/>
              <a:buChar char="•"/>
            </a:pPr>
            <a:r>
              <a:rPr lang="en-US" b="true" sz="3999">
                <a:solidFill>
                  <a:srgbClr val="FFFFFF"/>
                </a:solidFill>
                <a:latin typeface="Open Sans Bold"/>
                <a:ea typeface="Open Sans Bold"/>
                <a:cs typeface="Open Sans Bold"/>
                <a:sym typeface="Open Sans Bold"/>
              </a:rPr>
              <a:t>Limited Feature Optimization: </a:t>
            </a:r>
            <a:r>
              <a:rPr lang="en-US" sz="3999">
                <a:solidFill>
                  <a:srgbClr val="FFFFFF"/>
                </a:solidFill>
                <a:latin typeface="Open Sans"/>
                <a:ea typeface="Open Sans"/>
                <a:cs typeface="Open Sans"/>
                <a:sym typeface="Open Sans"/>
              </a:rPr>
              <a:t>Lacks feature optimization techniques, which could enhance the model’s ability to focus on the most predictive factors for heart attack risk.</a:t>
            </a:r>
          </a:p>
          <a:p>
            <a:pPr algn="just" marL="863601" indent="-431801" lvl="1">
              <a:lnSpc>
                <a:spcPts val="5600"/>
              </a:lnSpc>
              <a:buFont typeface="Arial"/>
              <a:buChar char="•"/>
            </a:pPr>
            <a:r>
              <a:rPr lang="en-US" b="true" sz="4000">
                <a:solidFill>
                  <a:srgbClr val="FFFFFF"/>
                </a:solidFill>
                <a:latin typeface="Open Sans Bold"/>
                <a:ea typeface="Open Sans Bold"/>
                <a:cs typeface="Open Sans Bold"/>
                <a:sym typeface="Open Sans Bold"/>
              </a:rPr>
              <a:t>Lack of Risk Visualization:</a:t>
            </a:r>
            <a:r>
              <a:rPr lang="en-US" sz="4000">
                <a:solidFill>
                  <a:srgbClr val="FFFFFF"/>
                </a:solidFill>
                <a:latin typeface="Open Sans"/>
                <a:ea typeface="Open Sans"/>
                <a:cs typeface="Open Sans"/>
                <a:sym typeface="Open Sans"/>
              </a:rPr>
              <a:t> Most models provide predictions but do not visualize risk levels effectively.</a:t>
            </a:r>
          </a:p>
          <a:p>
            <a:pPr algn="just">
              <a:lnSpc>
                <a:spcPts val="560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7798944"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Addressing Research Gaps</a:t>
            </a:r>
          </a:p>
        </p:txBody>
      </p:sp>
      <p:sp>
        <p:nvSpPr>
          <p:cNvPr name="TextBox 3" id="3"/>
          <p:cNvSpPr txBox="true"/>
          <p:nvPr/>
        </p:nvSpPr>
        <p:spPr>
          <a:xfrm rot="0">
            <a:off x="1028700" y="2261589"/>
            <a:ext cx="16230600" cy="4908550"/>
          </a:xfrm>
          <a:prstGeom prst="rect">
            <a:avLst/>
          </a:prstGeom>
        </p:spPr>
        <p:txBody>
          <a:bodyPr anchor="t" rtlCol="false" tIns="0" lIns="0" bIns="0" rIns="0">
            <a:spAutoFit/>
          </a:bodyPr>
          <a:lstStyle/>
          <a:p>
            <a:pPr algn="l" marL="863599" indent="-431800" lvl="1">
              <a:lnSpc>
                <a:spcPts val="5599"/>
              </a:lnSpc>
              <a:buFont typeface="Arial"/>
              <a:buChar char="•"/>
            </a:pPr>
            <a:r>
              <a:rPr lang="en-US" b="true" sz="3999">
                <a:solidFill>
                  <a:srgbClr val="FFFFFF"/>
                </a:solidFill>
                <a:latin typeface="Open Sans Bold"/>
                <a:ea typeface="Open Sans Bold"/>
                <a:cs typeface="Open Sans Bold"/>
                <a:sym typeface="Open Sans Bold"/>
              </a:rPr>
              <a:t>Deep Learning Integration: </a:t>
            </a:r>
            <a:r>
              <a:rPr lang="en-US" sz="3999">
                <a:solidFill>
                  <a:srgbClr val="FFFFFF"/>
                </a:solidFill>
                <a:latin typeface="Open Sans"/>
                <a:ea typeface="Open Sans"/>
                <a:cs typeface="Open Sans"/>
                <a:sym typeface="Open Sans"/>
              </a:rPr>
              <a:t>Implementing an FCNN model to enhance prediction accuracy.</a:t>
            </a:r>
          </a:p>
          <a:p>
            <a:pPr algn="l" marL="863599" indent="-431800" lvl="1">
              <a:lnSpc>
                <a:spcPts val="5599"/>
              </a:lnSpc>
              <a:buFont typeface="Arial"/>
              <a:buChar char="•"/>
            </a:pPr>
            <a:r>
              <a:rPr lang="en-US" b="true" sz="3999">
                <a:solidFill>
                  <a:srgbClr val="FFFFFF"/>
                </a:solidFill>
                <a:latin typeface="Open Sans Bold"/>
                <a:ea typeface="Open Sans Bold"/>
                <a:cs typeface="Open Sans Bold"/>
                <a:sym typeface="Open Sans Bold"/>
              </a:rPr>
              <a:t>Feature Optimization: </a:t>
            </a:r>
            <a:r>
              <a:rPr lang="en-US" sz="3999">
                <a:solidFill>
                  <a:srgbClr val="FFFFFF"/>
                </a:solidFill>
                <a:latin typeface="Open Sans"/>
                <a:ea typeface="Open Sans"/>
                <a:cs typeface="Open Sans"/>
                <a:sym typeface="Open Sans"/>
              </a:rPr>
              <a:t>Selecting the most relevant features for improved model efficiency.</a:t>
            </a:r>
          </a:p>
          <a:p>
            <a:pPr algn="l" marL="863599" indent="-431800" lvl="1">
              <a:lnSpc>
                <a:spcPts val="5599"/>
              </a:lnSpc>
              <a:buFont typeface="Arial"/>
              <a:buChar char="•"/>
            </a:pPr>
            <a:r>
              <a:rPr lang="en-US" b="true" sz="3999">
                <a:solidFill>
                  <a:srgbClr val="FFFFFF"/>
                </a:solidFill>
                <a:latin typeface="Open Sans Bold"/>
                <a:ea typeface="Open Sans Bold"/>
                <a:cs typeface="Open Sans Bold"/>
                <a:sym typeface="Open Sans Bold"/>
              </a:rPr>
              <a:t>Risk Visualization:</a:t>
            </a:r>
            <a:r>
              <a:rPr lang="en-US" sz="3999">
                <a:solidFill>
                  <a:srgbClr val="FFFFFF"/>
                </a:solidFill>
                <a:latin typeface="Open Sans"/>
                <a:ea typeface="Open Sans"/>
                <a:cs typeface="Open Sans"/>
                <a:sym typeface="Open Sans"/>
              </a:rPr>
              <a:t> Presenting risk levels graphically for better interpretation.</a:t>
            </a:r>
          </a:p>
          <a:p>
            <a:pPr algn="l">
              <a:lnSpc>
                <a:spcPts val="559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1269012"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Hardware and Software Requirements</a:t>
            </a:r>
          </a:p>
        </p:txBody>
      </p:sp>
      <p:sp>
        <p:nvSpPr>
          <p:cNvPr name="TextBox 3" id="3"/>
          <p:cNvSpPr txBox="true"/>
          <p:nvPr/>
        </p:nvSpPr>
        <p:spPr>
          <a:xfrm rot="0">
            <a:off x="1028700" y="2108035"/>
            <a:ext cx="2975302"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Open Sans Bold"/>
                <a:ea typeface="Open Sans Bold"/>
                <a:cs typeface="Open Sans Bold"/>
                <a:sym typeface="Open Sans Bold"/>
              </a:rPr>
              <a:t>Hardware:  </a:t>
            </a:r>
          </a:p>
        </p:txBody>
      </p:sp>
      <p:sp>
        <p:nvSpPr>
          <p:cNvPr name="TextBox 4" id="4"/>
          <p:cNvSpPr txBox="true"/>
          <p:nvPr/>
        </p:nvSpPr>
        <p:spPr>
          <a:xfrm rot="0">
            <a:off x="1028700" y="2901735"/>
            <a:ext cx="14664770" cy="643318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Processors such as Intel Core i5 or higher</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At least 16 GB of RAM for smooth execution.</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A dedicated GPU for deep learning model training.</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Sufficient storage space (minimum 500 GB).</a:t>
            </a:r>
          </a:p>
          <a:p>
            <a:pPr algn="just">
              <a:lnSpc>
                <a:spcPts val="4480"/>
              </a:lnSpc>
            </a:pPr>
          </a:p>
          <a:p>
            <a:pPr algn="just">
              <a:lnSpc>
                <a:spcPts val="5599"/>
              </a:lnSpc>
            </a:pPr>
            <a:r>
              <a:rPr lang="en-US" sz="3999" b="true">
                <a:solidFill>
                  <a:srgbClr val="FFFFFF"/>
                </a:solidFill>
                <a:latin typeface="Open Sans Bold"/>
                <a:ea typeface="Open Sans Bold"/>
                <a:cs typeface="Open Sans Bold"/>
                <a:sym typeface="Open Sans Bold"/>
              </a:rPr>
              <a:t>Software:</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Operating System: Windows 10/11 or a Linux-based distribution.</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Programming Environment: Python 3.8 or higher.</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Frameworks and Libraries:TensorFlow, Keras, NumPy, pandas, matplotlib.</a:t>
            </a:r>
          </a:p>
          <a:p>
            <a:pPr algn="just" marL="690881" indent="-345440" lvl="1">
              <a:lnSpc>
                <a:spcPts val="4480"/>
              </a:lnSpc>
              <a:buFont typeface="Arial"/>
              <a:buChar char="•"/>
            </a:pPr>
            <a:r>
              <a:rPr lang="en-US" sz="3200">
                <a:solidFill>
                  <a:srgbClr val="FFFFFF"/>
                </a:solidFill>
                <a:latin typeface="Open Sans"/>
                <a:ea typeface="Open Sans"/>
                <a:cs typeface="Open Sans"/>
                <a:sym typeface="Open Sans"/>
              </a:rPr>
              <a:t>Tools: Jupyter Notebook,Visual Studio Code for development.</a:t>
            </a:r>
          </a:p>
          <a:p>
            <a:pPr algn="just">
              <a:lnSpc>
                <a:spcPts val="559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D6685"/>
        </a:solidFill>
      </p:bgPr>
    </p:bg>
    <p:spTree>
      <p:nvGrpSpPr>
        <p:cNvPr id="1" name=""/>
        <p:cNvGrpSpPr/>
        <p:nvPr/>
      </p:nvGrpSpPr>
      <p:grpSpPr>
        <a:xfrm>
          <a:off x="0" y="0"/>
          <a:ext cx="0" cy="0"/>
          <a:chOff x="0" y="0"/>
          <a:chExt cx="0" cy="0"/>
        </a:xfrm>
      </p:grpSpPr>
      <p:sp>
        <p:nvSpPr>
          <p:cNvPr name="TextBox 2" id="2"/>
          <p:cNvSpPr txBox="true"/>
          <p:nvPr/>
        </p:nvSpPr>
        <p:spPr>
          <a:xfrm rot="0">
            <a:off x="1028700" y="770702"/>
            <a:ext cx="3221406"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FFFFFF"/>
                </a:solidFill>
                <a:latin typeface="Open Sans Bold"/>
                <a:ea typeface="Open Sans Bold"/>
                <a:cs typeface="Open Sans Bold"/>
                <a:sym typeface="Open Sans Bold"/>
              </a:rPr>
              <a:t>Conclusion</a:t>
            </a:r>
          </a:p>
        </p:txBody>
      </p:sp>
      <p:sp>
        <p:nvSpPr>
          <p:cNvPr name="TextBox 3" id="3"/>
          <p:cNvSpPr txBox="true"/>
          <p:nvPr/>
        </p:nvSpPr>
        <p:spPr>
          <a:xfrm rot="0">
            <a:off x="1028700" y="1966265"/>
            <a:ext cx="16230600" cy="6647180"/>
          </a:xfrm>
          <a:prstGeom prst="rect">
            <a:avLst/>
          </a:prstGeom>
        </p:spPr>
        <p:txBody>
          <a:bodyPr anchor="t" rtlCol="false" tIns="0" lIns="0" bIns="0" rIns="0">
            <a:spAutoFit/>
          </a:bodyPr>
          <a:lstStyle/>
          <a:p>
            <a:pPr algn="just">
              <a:lnSpc>
                <a:spcPts val="5320"/>
              </a:lnSpc>
              <a:spcBef>
                <a:spcPct val="0"/>
              </a:spcBef>
            </a:pPr>
            <a:r>
              <a:rPr lang="en-US" sz="3800">
                <a:solidFill>
                  <a:srgbClr val="FFFFFF"/>
                </a:solidFill>
                <a:latin typeface="Open Sans"/>
                <a:ea typeface="Open Sans"/>
                <a:cs typeface="Open Sans"/>
                <a:sym typeface="Open Sans"/>
              </a:rPr>
              <a:t>The proposed deep learning model effectively predicts heart attack risk by leveraging optimized feature selection, ensuring improved efficiency and accuracy. The integration of feature optimization enhances model performance, while risk visualization provides a clearer understanding for users. Unlike general heart attack prediction systems, this model is specifically designed for heart attack risk assessment, making it a more focused and reliable solution. This study contributes to advancing predictive healthcare technology, and future improvements could involve real-time monitoring and expanding the dataset for enhanced model generalization.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DAGRkhAU7jo</dc:identifier>
  <dcterms:modified xsi:type="dcterms:W3CDTF">2011-08-01T06:04:30Z</dcterms:modified>
  <cp:revision>1</cp:revision>
  <dc:title>Association of Lifestyle Based on Cardiovascular Heart Attack Risk Assessment Using Deep Learning with Feature Optimization.</dc:title>
</cp:coreProperties>
</file>