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203" r:id="rId1"/>
  </p:sldMasterIdLst>
  <p:notesMasterIdLst>
    <p:notesMasterId r:id="rId17"/>
  </p:notesMasterIdLst>
  <p:sldIdLst>
    <p:sldId id="430" r:id="rId2"/>
    <p:sldId id="438" r:id="rId3"/>
    <p:sldId id="416" r:id="rId4"/>
    <p:sldId id="440" r:id="rId5"/>
    <p:sldId id="439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57" r:id="rId14"/>
    <p:sldId id="451" r:id="rId15"/>
    <p:sldId id="45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E699"/>
    <a:srgbClr val="FFFFCC"/>
    <a:srgbClr val="FF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3480" autoAdjust="0"/>
    <p:restoredTop sz="94291" autoAdjust="0"/>
  </p:normalViewPr>
  <p:slideViewPr>
    <p:cSldViewPr>
      <p:cViewPr varScale="1">
        <p:scale>
          <a:sx n="87" d="100"/>
          <a:sy n="87" d="100"/>
        </p:scale>
        <p:origin x="-1430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8B2BDBFC-A737-4674-95A6-BD8FC3BBB881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755708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2BDBFC-A737-4674-95A6-BD8FC3BBB881}" type="slidenum">
              <a:rPr lang="zh-CN" altLang="en-US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1083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F78D47-8FFD-4512-8D28-D7D30AA2420B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4C9596-1561-4F47-B169-6589373C9CB0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Text Box 21">
            <a:extLst>
              <a:ext uri="{FF2B5EF4-FFF2-40B4-BE49-F238E27FC236}">
                <a16:creationId xmlns="" xmlns:a16="http://schemas.microsoft.com/office/drawing/2014/main" id="{2826C4BB-75A2-E66E-3EC9-0864881E21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162800" y="152400"/>
            <a:ext cx="1981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u="sng" dirty="0">
                <a:latin typeface="AvantGarde" pitchFamily="34" charset="0"/>
                <a:ea typeface="宋体" pitchFamily="2" charset="-122"/>
              </a:rPr>
              <a:t>Outline</a:t>
            </a:r>
          </a:p>
        </p:txBody>
      </p:sp>
      <p:sp>
        <p:nvSpPr>
          <p:cNvPr id="8" name="AutoShape 23">
            <a:hlinkClick r:id="" action="ppaction://hlinkshowjump?jump=previousslide" highlightClick="1"/>
            <a:extLst>
              <a:ext uri="{FF2B5EF4-FFF2-40B4-BE49-F238E27FC236}">
                <a16:creationId xmlns="" xmlns:a16="http://schemas.microsoft.com/office/drawing/2014/main" id="{BFDDAB64-4710-FB0B-007C-F47A89EE921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086600" y="76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0" name="AutoShape 24">
            <a:hlinkClick r:id="" action="ppaction://hlinkshowjump?jump=nextslide" highlightClick="1"/>
            <a:extLst>
              <a:ext uri="{FF2B5EF4-FFF2-40B4-BE49-F238E27FC236}">
                <a16:creationId xmlns="" xmlns:a16="http://schemas.microsoft.com/office/drawing/2014/main" id="{C38AFD3A-155A-7845-0A2A-DFCC923EFAC0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7086600" y="457200"/>
            <a:ext cx="304800" cy="304800"/>
          </a:xfrm>
          <a:prstGeom prst="actionButtonBackPrevious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25">
            <a:extLst>
              <a:ext uri="{FF2B5EF4-FFF2-40B4-BE49-F238E27FC236}">
                <a16:creationId xmlns="" xmlns:a16="http://schemas.microsoft.com/office/drawing/2014/main" id="{3ADBE04E-B117-A4B9-9A02-C8CC8CABC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endParaRPr lang="zh-CN" altLang="en-US" sz="1400" b="1">
              <a:solidFill>
                <a:schemeClr val="tx1"/>
              </a:solidFill>
              <a:latin typeface="AvantGarde" pitchFamily="34" charset="0"/>
              <a:ea typeface="宋体" pitchFamily="2" charset="-122"/>
            </a:endParaRPr>
          </a:p>
        </p:txBody>
      </p:sp>
      <p:sp>
        <p:nvSpPr>
          <p:cNvPr id="12" name="Text Box 30">
            <a:extLst>
              <a:ext uri="{FF2B5EF4-FFF2-40B4-BE49-F238E27FC236}">
                <a16:creationId xmlns="" xmlns:a16="http://schemas.microsoft.com/office/drawing/2014/main" id="{68976B3C-6C0D-DDBC-3B89-298AE6A344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00800"/>
            <a:ext cx="6629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</a:rPr>
              <a:t>© Copyright 1992–2004 by Deitel &amp; Associates, Inc. and Pearson Education Inc. All Rights Reserved</a:t>
            </a:r>
            <a:r>
              <a:rPr lang="en-US" altLang="zh-CN" dirty="0">
                <a:solidFill>
                  <a:schemeClr val="tx1"/>
                </a:solidFill>
                <a:latin typeface="AvantGarde" pitchFamily="34" charset="0"/>
                <a:ea typeface="宋体" pitchFamily="2" charset="-122"/>
              </a:rPr>
              <a:t>.</a:t>
            </a:r>
            <a:endParaRPr lang="en-US" altLang="zh-CN" dirty="0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339E02-518C-45D4-AFEA-20FF5E86475A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999E-7031-42ED-94DE-C845CFFA06BB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603D3B3-07F5-4EA3-B17D-BBF195AEF26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008B66-D13B-4331-A839-75D7D9B9D9CA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2CB087-0400-4922-9F91-7DC9C4839E49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8A58D-B9CE-4CA6-847A-291E9451A798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C68D67-6EB7-4DC7-9727-8391EC2B56EB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7AD23-FB29-4133-9724-124394767C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034FBC-27D4-4810-9F83-B836C1894235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83AFB-95D9-4C50-9E69-CCF772E78D2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852B12-B03F-401A-B09A-22FF8A471D26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7ACE5-6DCF-44B1-BCE5-AED4F1432B72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43E961-2071-4164-A816-F9134ED2D6BA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0F9606-3640-4612-B129-D14368C5360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0EB93D-55FD-41C9-8418-0659BC3F3680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4EC7D8D7-F45D-4981-8A87-AE77D5099B43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5EE1A3FC-59CE-474D-9569-50AD22CC8E28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9B166E11-64E3-4F73-B04E-7F106BCFFF09}" type="slidenum">
              <a:rPr lang="zh-CN" altLang="en-US" smtClean="0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1AB45A4-9E07-8FC1-718A-701DCF5A0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05BBED43-DCAF-3410-26CA-B82F2BB29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Text Box 2"/>
          <p:cNvSpPr txBox="1">
            <a:spLocks noChangeArrowheads="1"/>
          </p:cNvSpPr>
          <p:nvPr/>
        </p:nvSpPr>
        <p:spPr bwMode="auto">
          <a:xfrm>
            <a:off x="304800" y="1981200"/>
            <a:ext cx="9144000" cy="529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1pPr>
            <a:lvl2pPr marL="365125"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2pPr>
            <a:lvl3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3pPr>
            <a:lvl4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4pPr>
            <a:lvl5pPr eaLnBrk="0" hangingPunct="0"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633413" algn="l"/>
                <a:tab pos="1081088" algn="l"/>
                <a:tab pos="1530350" algn="l"/>
                <a:tab pos="1979613" algn="l"/>
                <a:tab pos="2428875" algn="l"/>
                <a:tab pos="2878138" algn="l"/>
                <a:tab pos="3327400" algn="l"/>
                <a:tab pos="3776663" algn="l"/>
                <a:tab pos="4225925" algn="l"/>
                <a:tab pos="4675188" algn="l"/>
                <a:tab pos="5124450" algn="l"/>
                <a:tab pos="5573713" algn="l"/>
                <a:tab pos="6022975" algn="l"/>
                <a:tab pos="6472238" algn="l"/>
                <a:tab pos="6921500" algn="l"/>
                <a:tab pos="7370763" algn="l"/>
                <a:tab pos="7820025" algn="l"/>
                <a:tab pos="8269288" algn="l"/>
                <a:tab pos="8718550" algn="l"/>
                <a:tab pos="9167813" algn="l"/>
                <a:tab pos="9617075" algn="l"/>
              </a:tabLst>
              <a:defRPr>
                <a:solidFill>
                  <a:schemeClr val="bg1"/>
                </a:solidFill>
                <a:latin typeface="Arial" pitchFamily="34" charset="0"/>
                <a:ea typeface="Droid Sans Fallback" charset="0"/>
                <a:cs typeface="Droid Sans Fallback" charset="0"/>
              </a:defRPr>
            </a:lvl9pPr>
          </a:lstStyle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Title</a:t>
            </a:r>
          </a:p>
          <a:p>
            <a:pPr marL="180340" algn="ctr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IN" sz="3200" b="1" kern="100" dirty="0" smtClean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Compiler Design for Biology Simulation Models.</a:t>
            </a:r>
            <a:endParaRPr lang="en-IN" sz="32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Supervisor								                Research Scholar</a:t>
            </a: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Dr.G.Michael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P.Poojitha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Professor							                        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192371048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Saveetha School of Engineering		               Saveetha School of Engineering </a:t>
            </a:r>
            <a:r>
              <a:rPr lang="en-US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							</a:t>
            </a: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  <a:endParaRPr lang="en-US" sz="2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0" algn="ctr" eaLnBrk="1" hangingPunct="1">
              <a:spcBef>
                <a:spcPts val="550"/>
              </a:spcBef>
              <a:buClr>
                <a:srgbClr val="4F81BD"/>
              </a:buClr>
              <a:buSzPct val="70000"/>
            </a:pPr>
            <a:endParaRPr lang="en-US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50742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10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20574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38600" y="2438400"/>
            <a:ext cx="5105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Biological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Data-Users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equations,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datasets 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Code Conversion-Compiler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translates rules into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optimized code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Execution-Runs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with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computational algorithms 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Real-Time 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Integration-Fetches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live data for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accuracy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&amp;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 Detection- Refines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detects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corrects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errors.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 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WhatsApp Image 2025-03-19 at 21.42.59_402fbd8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4213662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11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67200" y="21336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2743200"/>
            <a:ext cx="53340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Simulation Speed: The compiler achieved an average speedup of 3x compared to existing simulation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Scalability: The compiler successfully simulated large-scale biological systems with thousands of species and reactions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Reduced Memory Usage: The compiler reduced memory usage by 30% compared to existing simulation tools.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WhatsApp Image 2025-03-19 at 21.42.56_7b68386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743200"/>
            <a:ext cx="3124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24384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3124200"/>
            <a:ext cx="76962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Efficient Parsing: The compiler's efficient parsing algorithm enabled fast processing of large SBML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Optimized Code Generation: The compiler's optimized code generation technique resulted in significant speedup and reduced memory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usage.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Flexibility: The compiler's modular design and scalable architecture enabled easy extension and modification of the compiler for various biological simulation models.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25146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Future Enhancement</a:t>
            </a: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971800"/>
            <a:ext cx="79248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Increased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Accuracy: Enhance algorithms for more precise biological simulations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Interoperability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Ensure compatibility with various simulation tools and platforms.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&amp; Machine Learning Integration: Use AI to optimize models and suggest improvements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Multidisciplinary Support: Incorporate diverse biological data for holistic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Optimization for Specific Applications: Tailor compilers for specific biological domains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33400" y="22098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2743200"/>
            <a:ext cx="48768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Enhances Efficiency – Automates the translation of biological models into executable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Supports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Research – Aids in drug discovery, genetics, and neuroscience studies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Future Potential – Can integrate with AI and machine learning for advanced biological modeling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Ensures precise computational analysis of biological systems.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90800"/>
            <a:ext cx="35052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34290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002060"/>
                </a:solidFill>
              </a:rPr>
              <a:t>THANK YOU</a:t>
            </a:r>
            <a:endParaRPr lang="en-US" sz="8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CDE8-2898-41C9-91F5-5C437B111C38}" type="slidenum">
              <a:rPr lang="zh-CN" altLang="en-US" smtClean="0"/>
              <a:pPr>
                <a:defRPr/>
              </a:pPr>
              <a:t>2</a:t>
            </a:fld>
            <a:endParaRPr lang="en-US" altLang="zh-CN" dirty="0"/>
          </a:p>
        </p:txBody>
      </p:sp>
      <p:pic>
        <p:nvPicPr>
          <p:cNvPr id="6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2667000"/>
            <a:ext cx="388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AGENDA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9200" y="31242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INTRODUCTION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EXISTING MODELS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FLAWS IN EXISTING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PROPOSED MODEL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IMPLEMENTATION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RESULTS AND DISSCUSSION.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FUTURE ENHANCEMENT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/>
              <a:t>CONCLUSION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09800" y="1447800"/>
            <a:ext cx="7499350" cy="792162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438400"/>
            <a:ext cx="6781800" cy="4419600"/>
          </a:xfrm>
        </p:spPr>
        <p:txBody>
          <a:bodyPr>
            <a:noAutofit/>
          </a:bodyPr>
          <a:lstStyle/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tool that converts biological models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into a computer program.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Need-To run biology simulations quickly 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and accurately on a computer.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Benefits- Saves time and effort.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-Reduces human errors.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Examples- Studying virus spread.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-Simulating climate effects on plants.</a:t>
            </a:r>
          </a:p>
          <a:p>
            <a:pPr marL="539496" indent="-457200" algn="just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-Testing drug effects before real-world trials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241A7F6-1F69-443A-82D9-777AEA64EBC9}" type="slidenum">
              <a:rPr lang="zh-CN" altLang="en-US"/>
              <a:pPr>
                <a:defRPr/>
              </a:pPr>
              <a:t>3</a:t>
            </a:fld>
            <a:endParaRPr lang="en-US" altLang="zh-CN" dirty="0"/>
          </a:p>
        </p:txBody>
      </p:sp>
      <p:pic>
        <p:nvPicPr>
          <p:cNvPr id="7" name="Picture 2" descr="SSE-Computer Science and Engineer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2156"/>
            <a:ext cx="7863035" cy="1109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hatsApp Image 2025-03-19 at 21.42.55_fc240dd6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2057400"/>
            <a:ext cx="3657600" cy="389226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0446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4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33800" y="2362200"/>
            <a:ext cx="6629400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does it work?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Input – Scientists write biological equations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or rules.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 Processing – The compiler converts them into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computer code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Output – The computer runs the simulation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and provides results.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Example-A researcher inputs virus spread data,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the compiler processes it, and the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US" dirty="0" smtClean="0"/>
              <a:t>                        simulation predicts infection patterns.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2362200"/>
            <a:ext cx="3556000" cy="41148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967B43-3C75-4C05-9F51-EAE257C2773C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86000"/>
            <a:ext cx="533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Applications:</a:t>
            </a:r>
            <a:endParaRPr lang="en-US" sz="3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SSE-Computer Science and Engineering">
            <a:extLst>
              <a:ext uri="{FF2B5EF4-FFF2-40B4-BE49-F238E27FC236}">
                <a16:creationId xmlns="" xmlns:a16="http://schemas.microsoft.com/office/drawing/2014/main" id="{0DAE5FF9-CB95-2805-35F9-9B71C09B6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38200"/>
            <a:ext cx="7924800" cy="11096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1000" y="2895600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Cell Growth Analysis – Observing how cells divide and react to different conditions.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Drug Development – Testing the effects of new medicines before human trials.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Bioengineering – Designing synthetic organisms or modifying DNA for better crops.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/>
              <a:t>Ecosystem Simulation – Studying the impact of climate change on plants and animals.</a:t>
            </a:r>
          </a:p>
        </p:txBody>
      </p:sp>
      <p:pic>
        <p:nvPicPr>
          <p:cNvPr id="9" name="Picture 8" descr="WhatsApp Image 2025-03-19 at 22.02.58_6ae4195f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438400"/>
            <a:ext cx="350520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6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8200" y="21336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7200" y="2667000"/>
            <a:ext cx="472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SIR Mode(Susceptible Infected-Recovered) – Used to study how diseases spread in populations.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Agent-Based Models – Simulates individual organisms and their interactions (e.g., virus transmission in a city).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Cellular Automata Models – Uses a grid to simulate biological processes like cell growth.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Neural Network Models – Helps understand brain functions and diseases.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9" name="Picture 8" descr="WhatsApp Image 2025-03-19 at 21.42.57_71a35a7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3886200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8600" y="2362200"/>
            <a:ext cx="510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Advantages  of Existing Model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895600"/>
            <a:ext cx="50292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Reduces Costs &amp; Time – Eliminates the need for expensive real-world experiments.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Safe for Testing – Allows simulations of drugs, vaccines, and genetic modifications without risks.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Predict Outcomes – Forecasts disease spread, genetic changes, and ecosystem shifts.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Improves Accuracy – Uses data-driven insights for better decision-making.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WhatsApp Image 2025-03-19 at 21.42.58_c81f74b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819400"/>
            <a:ext cx="3505200" cy="3413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8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82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19600" y="213360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Flaws In Existing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2743200"/>
            <a:ext cx="4572000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Dependency – Requires accurate data; wrong inputs lead to incorrect results.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Computationally Expensive – Advanced simulations need powerful computers.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Limited Real-World Testing – Simulations don’t always match real-life scenarios.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Scalability Issues – Some models work well for small systems but fail on large-scale problems.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 descr="WhatsApp Image 2025-03-19 at 21.42.56_23c8624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" y="2430490"/>
            <a:ext cx="4026695" cy="39489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DBACEB-86B6-4549-86D9-546E8B661F1D}" type="datetime1">
              <a:rPr lang="en-US" smtClean="0"/>
              <a:pPr>
                <a:defRPr/>
              </a:pPr>
              <a:t>3/19/2025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F6C63-F5E9-4477-9611-220F3BE2B4BF}" type="slidenum">
              <a:rPr lang="zh-CN" altLang="en-US" smtClean="0"/>
              <a:pPr>
                <a:defRPr/>
              </a:pPr>
              <a:t>9</a:t>
            </a:fld>
            <a:endParaRPr lang="en-US" altLang="zh-CN" dirty="0"/>
          </a:p>
        </p:txBody>
      </p:sp>
      <p:pic>
        <p:nvPicPr>
          <p:cNvPr id="4" name="Picture 2" descr="SSE-Computer Science and Engineering">
            <a:extLst>
              <a:ext uri="{FF2B5EF4-FFF2-40B4-BE49-F238E27FC236}">
                <a16:creationId xmlns="" xmlns:a16="http://schemas.microsoft.com/office/drawing/2014/main" id="{77EDCCFE-A5A9-B067-E305-F75A04102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24800" cy="12954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" y="213360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Proposed Models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2743200"/>
            <a:ext cx="502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Automatic Code Generation – Converts biological equations into computer-executable code.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 Processing – Uses advanced algorithms for quick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Multi-Model Support – Compatible with SIR models, neural networks, and agent-based simulations.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 Optimization – Enhances accuracy with machine learning.</a:t>
            </a:r>
          </a:p>
          <a:p>
            <a:pPr algn="just">
              <a:lnSpc>
                <a:spcPct val="150000"/>
              </a:lnSpc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8" name="Picture 7" descr="WhatsApp Image 2025-03-19 at 21.42.57_287b94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667000"/>
            <a:ext cx="3505200" cy="38862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6305</TotalTime>
  <Words>740</Words>
  <Application>Microsoft Office PowerPoint</Application>
  <PresentationFormat>On-screen Show (4:3)</PresentationFormat>
  <Paragraphs>124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Slide 1</vt:lpstr>
      <vt:lpstr>Slide 2</vt:lpstr>
      <vt:lpstr>Introduction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Deitel &amp; Associates,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LENOVO</cp:lastModifiedBy>
  <cp:revision>453</cp:revision>
  <dcterms:created xsi:type="dcterms:W3CDTF">2000-07-06T15:05:59Z</dcterms:created>
  <dcterms:modified xsi:type="dcterms:W3CDTF">2025-03-19T17:09:37Z</dcterms:modified>
</cp:coreProperties>
</file>