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7" r:id="rId7"/>
    <p:sldId id="262" r:id="rId8"/>
    <p:sldId id="263" r:id="rId9"/>
    <p:sldId id="264" r:id="rId10"/>
    <p:sldId id="265" r:id="rId11"/>
    <p:sldId id="266" r:id="rId12"/>
    <p:sldId id="271" r:id="rId13"/>
    <p:sldId id="272"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4772-E774-37C2-3D51-B089E5ABD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A2D949-63B0-9349-49CF-14EBF6B9B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E55DDC-F64A-CEBA-6DC3-98AB03C72CF3}"/>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5" name="Footer Placeholder 4">
            <a:extLst>
              <a:ext uri="{FF2B5EF4-FFF2-40B4-BE49-F238E27FC236}">
                <a16:creationId xmlns:a16="http://schemas.microsoft.com/office/drawing/2014/main" id="{F12DD05A-229C-A19E-5BC3-EE6C08209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10FC41-4894-4303-3EBF-CE100468F0B6}"/>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190779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952-3921-8EC6-0C1C-EAAADE0267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84DB9A-FF89-7D4A-E995-2C304FC49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87C84-6520-96E5-1E7E-D74C604CC187}"/>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5" name="Footer Placeholder 4">
            <a:extLst>
              <a:ext uri="{FF2B5EF4-FFF2-40B4-BE49-F238E27FC236}">
                <a16:creationId xmlns:a16="http://schemas.microsoft.com/office/drawing/2014/main" id="{7D360A2A-1A51-782F-D433-DBA375E92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2EA55-2D84-CAF7-4D79-8DCED0DE77C8}"/>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54142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EB551-076D-1489-8504-DFF6E03D9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3A67F-735D-4020-D017-1D259928A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03B4D-7309-D765-9B64-E8A29FA699D3}"/>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5" name="Footer Placeholder 4">
            <a:extLst>
              <a:ext uri="{FF2B5EF4-FFF2-40B4-BE49-F238E27FC236}">
                <a16:creationId xmlns:a16="http://schemas.microsoft.com/office/drawing/2014/main" id="{5B44A90B-B1BA-5189-6BE2-65FF07474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08623-9384-866D-79CD-EB8BF9CFB1F2}"/>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192205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B225-07F0-659E-83EE-F48FFAF64C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0AB7D-B2A3-E659-B30A-0E7E582A0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63BE4-AAF6-7082-331C-A4D9CCCE00D8}"/>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5" name="Footer Placeholder 4">
            <a:extLst>
              <a:ext uri="{FF2B5EF4-FFF2-40B4-BE49-F238E27FC236}">
                <a16:creationId xmlns:a16="http://schemas.microsoft.com/office/drawing/2014/main" id="{9FB6ACE2-47A9-E1FB-6911-45FA5733F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E48BCA-4822-2185-B143-9B2312FE4621}"/>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326262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ADD9-4825-16D2-F020-3815AF71D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A7569D-B574-1463-E777-64A52A1A1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7ED1A-8F79-B19B-A0C7-F97D68889145}"/>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5" name="Footer Placeholder 4">
            <a:extLst>
              <a:ext uri="{FF2B5EF4-FFF2-40B4-BE49-F238E27FC236}">
                <a16:creationId xmlns:a16="http://schemas.microsoft.com/office/drawing/2014/main" id="{F35D8159-5D19-FC47-096D-E296803CD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C87C5-98D3-D177-5F88-C602DF9D9B92}"/>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283206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CD3F-399B-0B22-1ED3-1DFABB2FC9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6CFB13-6568-7B10-C7C2-3F3EB7D15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B4586C-94EA-E807-4022-3CF18C5A9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884DF2-2C5C-E0F4-7EC1-ABDE99572DC9}"/>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6" name="Footer Placeholder 5">
            <a:extLst>
              <a:ext uri="{FF2B5EF4-FFF2-40B4-BE49-F238E27FC236}">
                <a16:creationId xmlns:a16="http://schemas.microsoft.com/office/drawing/2014/main" id="{5108D4DA-22DB-F124-6DF5-BCED3D1BD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4A735C-AE00-2C3E-511E-BA129844CE50}"/>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166689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6EBD-7B5F-66F4-727C-B3492B808C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8987EA-8DC2-DC38-70A2-51C6C3AD6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520CC-C12C-9D0F-5211-6DE881663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CED480-43E5-0EA2-C314-34DE0104C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299F2C-5B61-0669-D840-DB8BE40E0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C913A7-25D0-CDE2-BBA9-2EB608DFA47B}"/>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8" name="Footer Placeholder 7">
            <a:extLst>
              <a:ext uri="{FF2B5EF4-FFF2-40B4-BE49-F238E27FC236}">
                <a16:creationId xmlns:a16="http://schemas.microsoft.com/office/drawing/2014/main" id="{C9A280CF-A979-2DD8-EE38-3E482395BC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8A3AF6-D069-C7DB-6769-2D6A4759C059}"/>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43477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BFAC-CC92-4E6D-341E-FBE7C5DCE9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B90052-7E1A-30E6-974F-F1C4D7BC0228}"/>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4" name="Footer Placeholder 3">
            <a:extLst>
              <a:ext uri="{FF2B5EF4-FFF2-40B4-BE49-F238E27FC236}">
                <a16:creationId xmlns:a16="http://schemas.microsoft.com/office/drawing/2014/main" id="{2C05E932-49D6-34B4-FB1C-12136E20EC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4FE166-0F60-C6D2-EC76-2BF9B7413300}"/>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935535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7E2AE-FB61-C085-C01D-0CDFCAA17F17}"/>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3" name="Footer Placeholder 2">
            <a:extLst>
              <a:ext uri="{FF2B5EF4-FFF2-40B4-BE49-F238E27FC236}">
                <a16:creationId xmlns:a16="http://schemas.microsoft.com/office/drawing/2014/main" id="{106BE739-A92C-A24B-36A5-DF90FE8C50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9F8B55-69CA-BD94-5562-39BAC31048C8}"/>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270059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285B-D6C8-EA36-05A1-3939018BC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41410-04E0-C64D-1893-A801935835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80BD1F-82D5-6C9C-1C7F-2273591CF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B02D8-18C0-AAD8-0775-B7297BBF3FB5}"/>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6" name="Footer Placeholder 5">
            <a:extLst>
              <a:ext uri="{FF2B5EF4-FFF2-40B4-BE49-F238E27FC236}">
                <a16:creationId xmlns:a16="http://schemas.microsoft.com/office/drawing/2014/main" id="{F2F5E42D-40D3-A3D6-E16C-0BE2AFDC8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D15482-70A4-0850-DE5F-7D66A80B9ACB}"/>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216599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CF1F-FA2F-0DFF-0E00-E7C35F611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13029B-C284-250B-671E-41C1F0345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B69008-F7CA-8758-115A-A647B728D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16882-F55D-6608-E1A5-FC51219BB91D}"/>
              </a:ext>
            </a:extLst>
          </p:cNvPr>
          <p:cNvSpPr>
            <a:spLocks noGrp="1"/>
          </p:cNvSpPr>
          <p:nvPr>
            <p:ph type="dt" sz="half" idx="10"/>
          </p:nvPr>
        </p:nvSpPr>
        <p:spPr/>
        <p:txBody>
          <a:bodyPr/>
          <a:lstStyle/>
          <a:p>
            <a:fld id="{E7329C3D-61FB-4630-A6CE-61DFD36827B1}" type="datetimeFigureOut">
              <a:rPr lang="en-IN" smtClean="0"/>
              <a:t>27-07-2025</a:t>
            </a:fld>
            <a:endParaRPr lang="en-IN"/>
          </a:p>
        </p:txBody>
      </p:sp>
      <p:sp>
        <p:nvSpPr>
          <p:cNvPr id="6" name="Footer Placeholder 5">
            <a:extLst>
              <a:ext uri="{FF2B5EF4-FFF2-40B4-BE49-F238E27FC236}">
                <a16:creationId xmlns:a16="http://schemas.microsoft.com/office/drawing/2014/main" id="{9D21CB33-A36E-A8F1-141B-D597171CEE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F252E-8F52-AE8E-4C20-5FD618FAF6DE}"/>
              </a:ext>
            </a:extLst>
          </p:cNvPr>
          <p:cNvSpPr>
            <a:spLocks noGrp="1"/>
          </p:cNvSpPr>
          <p:nvPr>
            <p:ph type="sldNum" sz="quarter" idx="12"/>
          </p:nvPr>
        </p:nvSpPr>
        <p:spPr/>
        <p:txBody>
          <a:bodyPr/>
          <a:lstStyle/>
          <a:p>
            <a:fld id="{812F90F3-14C5-4F00-8FFC-B0C71138FD26}" type="slidenum">
              <a:rPr lang="en-IN" smtClean="0"/>
              <a:t>‹#›</a:t>
            </a:fld>
            <a:endParaRPr lang="en-IN"/>
          </a:p>
        </p:txBody>
      </p:sp>
    </p:spTree>
    <p:extLst>
      <p:ext uri="{BB962C8B-B14F-4D97-AF65-F5344CB8AC3E}">
        <p14:creationId xmlns:p14="http://schemas.microsoft.com/office/powerpoint/2010/main" val="91882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10D43-C314-234E-A9D1-7F2134199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A97ED-4B07-89FE-C9D0-7171ED61D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854C2-6BA7-879C-393B-FBA86E2729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29C3D-61FB-4630-A6CE-61DFD36827B1}" type="datetimeFigureOut">
              <a:rPr lang="en-IN" smtClean="0"/>
              <a:t>27-07-2025</a:t>
            </a:fld>
            <a:endParaRPr lang="en-IN"/>
          </a:p>
        </p:txBody>
      </p:sp>
      <p:sp>
        <p:nvSpPr>
          <p:cNvPr id="5" name="Footer Placeholder 4">
            <a:extLst>
              <a:ext uri="{FF2B5EF4-FFF2-40B4-BE49-F238E27FC236}">
                <a16:creationId xmlns:a16="http://schemas.microsoft.com/office/drawing/2014/main" id="{89695BBF-27EC-3F5F-AC0B-822976195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FB4751-D55D-1B24-554F-4A9BAB82F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F90F3-14C5-4F00-8FFC-B0C71138FD26}" type="slidenum">
              <a:rPr lang="en-IN" smtClean="0"/>
              <a:t>‹#›</a:t>
            </a:fld>
            <a:endParaRPr lang="en-IN"/>
          </a:p>
        </p:txBody>
      </p:sp>
    </p:spTree>
    <p:extLst>
      <p:ext uri="{BB962C8B-B14F-4D97-AF65-F5344CB8AC3E}">
        <p14:creationId xmlns:p14="http://schemas.microsoft.com/office/powerpoint/2010/main" val="4001474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DBC9-BAB8-08C9-5D27-D2B77868050D}"/>
              </a:ext>
            </a:extLst>
          </p:cNvPr>
          <p:cNvSpPr>
            <a:spLocks noGrp="1"/>
          </p:cNvSpPr>
          <p:nvPr>
            <p:ph type="ctrTitle"/>
          </p:nvPr>
        </p:nvSpPr>
        <p:spPr>
          <a:xfrm>
            <a:off x="1524000" y="478465"/>
            <a:ext cx="9144000" cy="1655762"/>
          </a:xfrm>
        </p:spPr>
        <p:txBody>
          <a:bodyPr>
            <a:normAutofit/>
          </a:bodyPr>
          <a:lstStyle/>
          <a:p>
            <a:r>
              <a:rPr lang="en-US" sz="4400" dirty="0"/>
              <a:t>SALES OF FRESH AGRICULTURAL PRODUCTS</a:t>
            </a:r>
            <a:endParaRPr lang="en-IN" sz="4400" dirty="0"/>
          </a:p>
        </p:txBody>
      </p:sp>
      <p:sp>
        <p:nvSpPr>
          <p:cNvPr id="3" name="Subtitle 2">
            <a:extLst>
              <a:ext uri="{FF2B5EF4-FFF2-40B4-BE49-F238E27FC236}">
                <a16:creationId xmlns:a16="http://schemas.microsoft.com/office/drawing/2014/main" id="{53C95488-99C8-1B92-9B5F-B3E67FFAE533}"/>
              </a:ext>
            </a:extLst>
          </p:cNvPr>
          <p:cNvSpPr>
            <a:spLocks noGrp="1"/>
          </p:cNvSpPr>
          <p:nvPr>
            <p:ph type="subTitle" idx="1"/>
          </p:nvPr>
        </p:nvSpPr>
        <p:spPr>
          <a:xfrm>
            <a:off x="1523999" y="2317897"/>
            <a:ext cx="9385005" cy="4295553"/>
          </a:xfrm>
        </p:spPr>
        <p:txBody>
          <a:bodyPr>
            <a:noAutofit/>
          </a:bodyPr>
          <a:lstStyle/>
          <a:p>
            <a:r>
              <a:rPr lang="en-US" sz="1600" b="1" i="0" u="none" dirty="0">
                <a:solidFill>
                  <a:srgbClr val="00B050"/>
                </a:solidFill>
                <a:latin typeface="Times New Roman" panose="02020503050405090304"/>
                <a:ea typeface="Times New Roman" panose="02020503050405090304"/>
                <a:cs typeface="Times New Roman" panose="02020503050405090304"/>
                <a:sym typeface="Times New Roman" panose="02020503050405090304"/>
              </a:rPr>
              <a:t>Presented by:</a:t>
            </a:r>
          </a:p>
          <a:p>
            <a:r>
              <a:rPr lang="en-US" sz="1600" dirty="0" err="1"/>
              <a:t>P.L.Tejaswini</a:t>
            </a:r>
            <a:r>
              <a:rPr lang="en-IN" sz="1600" dirty="0"/>
              <a:t>(23491A4216)</a:t>
            </a:r>
          </a:p>
          <a:p>
            <a:r>
              <a:rPr lang="en-IN" sz="1600" dirty="0"/>
              <a:t>P.Poojitha(23491A4218)</a:t>
            </a:r>
          </a:p>
          <a:p>
            <a:r>
              <a:rPr lang="en-US" sz="1600" dirty="0"/>
              <a:t>R.Yamini(23491A4220)</a:t>
            </a:r>
          </a:p>
          <a:p>
            <a:r>
              <a:rPr lang="en-US" sz="1600" dirty="0"/>
              <a:t>SK.Mufiha(23491A4221)</a:t>
            </a:r>
          </a:p>
          <a:p>
            <a:r>
              <a:rPr lang="en-US" sz="1600" dirty="0"/>
              <a:t>SK.Shine Sabeeha(23491A4222)</a:t>
            </a:r>
          </a:p>
          <a:p>
            <a:r>
              <a:rPr lang="en-US" sz="1600" dirty="0"/>
              <a:t>V.Cherishma(23491A4224)</a:t>
            </a:r>
          </a:p>
          <a:p>
            <a:pPr lvl="0" algn="r">
              <a:lnSpc>
                <a:spcPct val="100000"/>
              </a:lnSpc>
              <a:spcBef>
                <a:spcPts val="500"/>
              </a:spcBef>
              <a:buSzPts val="2805"/>
            </a:pPr>
            <a:r>
              <a:rPr lang="en-US" sz="1600" b="1" i="1" u="none" dirty="0">
                <a:solidFill>
                  <a:srgbClr val="00B050"/>
                </a:solidFill>
                <a:latin typeface="Times New Roman" panose="02020503050405090304"/>
                <a:ea typeface="Times New Roman" panose="02020503050405090304"/>
                <a:cs typeface="Times New Roman" panose="02020503050405090304"/>
                <a:sym typeface="Times New Roman" panose="02020503050405090304"/>
              </a:rPr>
              <a:t>Under the Guidance of                                          </a:t>
            </a:r>
          </a:p>
          <a:p>
            <a:pPr lvl="0" algn="r">
              <a:lnSpc>
                <a:spcPct val="100000"/>
              </a:lnSpc>
              <a:spcBef>
                <a:spcPts val="500"/>
              </a:spcBef>
              <a:buSzPts val="1530"/>
            </a:pPr>
            <a:r>
              <a:rPr lang="en-US" sz="1000" b="1" i="1" u="none" dirty="0">
                <a:solidFill>
                  <a:srgbClr val="002060"/>
                </a:solidFill>
                <a:latin typeface="Times New Roman" panose="02020503050405090304"/>
                <a:ea typeface="Times New Roman" panose="02020503050405090304"/>
                <a:cs typeface="Times New Roman" panose="02020503050405090304"/>
                <a:sym typeface="Times New Roman" panose="02020503050405090304"/>
              </a:rPr>
              <a:t>SHAIK GHOUSE JHON</a:t>
            </a:r>
          </a:p>
          <a:p>
            <a:pPr lvl="0" algn="r">
              <a:lnSpc>
                <a:spcPct val="100000"/>
              </a:lnSpc>
              <a:spcBef>
                <a:spcPts val="500"/>
              </a:spcBef>
              <a:buSzPts val="1530"/>
            </a:pPr>
            <a:r>
              <a:rPr lang="en-US" sz="1000" b="1" i="1" u="none" dirty="0">
                <a:solidFill>
                  <a:srgbClr val="002060"/>
                </a:solidFill>
                <a:latin typeface="Times New Roman" panose="02020503050405090304"/>
                <a:ea typeface="Times New Roman" panose="02020503050405090304"/>
                <a:cs typeface="Times New Roman" panose="02020503050405090304"/>
                <a:sym typeface="Times New Roman" panose="02020503050405090304"/>
              </a:rPr>
              <a:t>Assistant professor</a:t>
            </a:r>
          </a:p>
          <a:p>
            <a:pPr lvl="0" algn="r">
              <a:lnSpc>
                <a:spcPct val="100000"/>
              </a:lnSpc>
              <a:spcBef>
                <a:spcPts val="500"/>
              </a:spcBef>
              <a:buSzPts val="1360"/>
            </a:pPr>
            <a:r>
              <a:rPr lang="en-US" sz="900" b="1" i="0" u="none" dirty="0">
                <a:solidFill>
                  <a:schemeClr val="dk2"/>
                </a:solidFill>
                <a:latin typeface="Times New Roman" panose="02020503050405090304"/>
                <a:ea typeface="Times New Roman" panose="02020503050405090304"/>
                <a:cs typeface="Times New Roman" panose="02020503050405090304"/>
                <a:sym typeface="Times New Roman" panose="02020503050405090304"/>
              </a:rPr>
              <a:t>Department of CSE </a:t>
            </a:r>
            <a:endParaRPr lang="en-US" sz="1600" dirty="0"/>
          </a:p>
        </p:txBody>
      </p:sp>
    </p:spTree>
    <p:extLst>
      <p:ext uri="{BB962C8B-B14F-4D97-AF65-F5344CB8AC3E}">
        <p14:creationId xmlns:p14="http://schemas.microsoft.com/office/powerpoint/2010/main" val="146280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3C57-8966-87D7-4819-54DFE6270167}"/>
              </a:ext>
            </a:extLst>
          </p:cNvPr>
          <p:cNvSpPr>
            <a:spLocks noGrp="1"/>
          </p:cNvSpPr>
          <p:nvPr>
            <p:ph type="title"/>
          </p:nvPr>
        </p:nvSpPr>
        <p:spPr/>
        <p:txBody>
          <a:bodyPr/>
          <a:lstStyle/>
          <a:p>
            <a:r>
              <a:rPr lang="en-US" dirty="0"/>
              <a:t>                            </a:t>
            </a:r>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Block diagram</a:t>
            </a:r>
            <a:endParaRPr lang="en-IN" dirty="0"/>
          </a:p>
        </p:txBody>
      </p:sp>
      <p:pic>
        <p:nvPicPr>
          <p:cNvPr id="2050" name="Picture 2">
            <a:extLst>
              <a:ext uri="{FF2B5EF4-FFF2-40B4-BE49-F238E27FC236}">
                <a16:creationId xmlns:a16="http://schemas.microsoft.com/office/drawing/2014/main" id="{45FFB32A-4A3F-0B07-0133-959F51A3F8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0847" y="1690689"/>
            <a:ext cx="10717617" cy="422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825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ADBE-20D9-EC88-CA2E-B2964C01C9DD}"/>
              </a:ext>
            </a:extLst>
          </p:cNvPr>
          <p:cNvSpPr>
            <a:spLocks noGrp="1"/>
          </p:cNvSpPr>
          <p:nvPr>
            <p:ph type="title"/>
          </p:nvPr>
        </p:nvSpPr>
        <p:spPr/>
        <p:txBody>
          <a:bodyPr/>
          <a:lstStyle/>
          <a:p>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             Explanation of Proposed Work</a:t>
            </a:r>
            <a:endParaRPr lang="en-IN" dirty="0"/>
          </a:p>
        </p:txBody>
      </p:sp>
      <p:sp>
        <p:nvSpPr>
          <p:cNvPr id="3" name="Content Placeholder 2">
            <a:extLst>
              <a:ext uri="{FF2B5EF4-FFF2-40B4-BE49-F238E27FC236}">
                <a16:creationId xmlns:a16="http://schemas.microsoft.com/office/drawing/2014/main" id="{77E5894C-599A-010D-C81A-4740A4ADEBA6}"/>
              </a:ext>
            </a:extLst>
          </p:cNvPr>
          <p:cNvSpPr>
            <a:spLocks noGrp="1"/>
          </p:cNvSpPr>
          <p:nvPr>
            <p:ph idx="1"/>
          </p:nvPr>
        </p:nvSpPr>
        <p:spPr/>
        <p:txBody>
          <a:bodyPr>
            <a:normAutofit fontScale="92500" lnSpcReduction="10000"/>
          </a:bodyPr>
          <a:lstStyle/>
          <a:p>
            <a:r>
              <a:rPr lang="en-US" dirty="0"/>
              <a:t> Digital Pre-Sale Platform with Integrated Logistics Build a centralized digital platform where farmers/suppliers can list fresh products for pre-sale. The platform is integrated with: Inventory management, Logistics scheduling, Customer interaction (real-time updates).It supports B2C or C2B pre-sale, enabling consumers to book products before harvest. </a:t>
            </a:r>
          </a:p>
          <a:p>
            <a:r>
              <a:rPr lang="en-US" dirty="0"/>
              <a:t> Real-Time Order Tracking, Dynamic Pre-Sale Windows, and Geo-Based Product Availability Real-time order tracking: Customers can see where their product is, from farm to doorstep. Dynamic pre-sale windows: The system opens/closes pre-sale periods dynamically based on: Crop readiness Demand levels Logistics capacity Geo-based availability: Customers can only see products that are realistically deliverable to their region (minimizing delays and spoilage).</a:t>
            </a:r>
            <a:endParaRPr lang="en-IN" dirty="0"/>
          </a:p>
        </p:txBody>
      </p:sp>
    </p:spTree>
    <p:extLst>
      <p:ext uri="{BB962C8B-B14F-4D97-AF65-F5344CB8AC3E}">
        <p14:creationId xmlns:p14="http://schemas.microsoft.com/office/powerpoint/2010/main" val="285211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4DB6-2DB4-3ACD-B6E9-3F6A50F9C1CE}"/>
              </a:ext>
            </a:extLst>
          </p:cNvPr>
          <p:cNvSpPr>
            <a:spLocks noGrp="1"/>
          </p:cNvSpPr>
          <p:nvPr>
            <p:ph type="title"/>
          </p:nvPr>
        </p:nvSpPr>
        <p:spPr/>
        <p:txBody>
          <a:bodyPr/>
          <a:lstStyle/>
          <a:p>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             Explanation of Proposed Work</a:t>
            </a:r>
            <a:endParaRPr lang="en-IN" dirty="0"/>
          </a:p>
        </p:txBody>
      </p:sp>
      <p:sp>
        <p:nvSpPr>
          <p:cNvPr id="3" name="Content Placeholder 2">
            <a:extLst>
              <a:ext uri="{FF2B5EF4-FFF2-40B4-BE49-F238E27FC236}">
                <a16:creationId xmlns:a16="http://schemas.microsoft.com/office/drawing/2014/main" id="{04007C3C-6853-BBFA-805A-94E5F3905E07}"/>
              </a:ext>
            </a:extLst>
          </p:cNvPr>
          <p:cNvSpPr>
            <a:spLocks noGrp="1"/>
          </p:cNvSpPr>
          <p:nvPr>
            <p:ph idx="1"/>
          </p:nvPr>
        </p:nvSpPr>
        <p:spPr/>
        <p:txBody>
          <a:bodyPr/>
          <a:lstStyle/>
          <a:p>
            <a:r>
              <a:rPr lang="en-US" dirty="0"/>
              <a:t>Zonal Pre-Sale Window Based on Harvest &amp; Logistics Capacity. The platform divides the service area into zones. Pre-sale windows for each zone open only when: Harvest in that zone is near or complete, Cold-chain logistics are available to serve that area. Prevents overbooking and ensures only deliverable orders are taken.</a:t>
            </a:r>
          </a:p>
          <a:p>
            <a:r>
              <a:rPr lang="en-US" dirty="0"/>
              <a:t> AI-Powered Demand Forecasting Integrate AI models to analyze: Past order data, Seasonal trends, Weather conditions, Regional preferences.AI predicts future demand, helping: Farmers plan production more accurately. The system adjust pre-sale windows and quantities automatically.</a:t>
            </a:r>
            <a:endParaRPr lang="en-IN" dirty="0"/>
          </a:p>
        </p:txBody>
      </p:sp>
    </p:spTree>
    <p:extLst>
      <p:ext uri="{BB962C8B-B14F-4D97-AF65-F5344CB8AC3E}">
        <p14:creationId xmlns:p14="http://schemas.microsoft.com/office/powerpoint/2010/main" val="5208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821F-3B5A-23F9-126B-397981A22BFB}"/>
              </a:ext>
            </a:extLst>
          </p:cNvPr>
          <p:cNvSpPr>
            <a:spLocks noGrp="1"/>
          </p:cNvSpPr>
          <p:nvPr>
            <p:ph type="title"/>
          </p:nvPr>
        </p:nvSpPr>
        <p:spPr/>
        <p:txBody>
          <a:bodyPr/>
          <a:lstStyle/>
          <a:p>
            <a:r>
              <a:rPr lang="en-US" dirty="0"/>
              <a:t>           </a:t>
            </a:r>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Hardware &amp; Software Involved</a:t>
            </a:r>
            <a:endParaRPr lang="en-IN" dirty="0"/>
          </a:p>
        </p:txBody>
      </p:sp>
      <p:sp>
        <p:nvSpPr>
          <p:cNvPr id="3" name="Text Placeholder 2">
            <a:extLst>
              <a:ext uri="{FF2B5EF4-FFF2-40B4-BE49-F238E27FC236}">
                <a16:creationId xmlns:a16="http://schemas.microsoft.com/office/drawing/2014/main" id="{E254F4DF-EAB1-6D78-38DB-1B9BA000EB6C}"/>
              </a:ext>
            </a:extLst>
          </p:cNvPr>
          <p:cNvSpPr>
            <a:spLocks noGrp="1"/>
          </p:cNvSpPr>
          <p:nvPr>
            <p:ph type="body" idx="1"/>
          </p:nvPr>
        </p:nvSpPr>
        <p:spPr/>
        <p:txBody>
          <a:bodyPr/>
          <a:lstStyle/>
          <a:p>
            <a:r>
              <a:rPr lang="en-US" dirty="0"/>
              <a:t>Hardware</a:t>
            </a:r>
            <a:endParaRPr lang="en-IN" dirty="0"/>
          </a:p>
        </p:txBody>
      </p:sp>
      <p:sp>
        <p:nvSpPr>
          <p:cNvPr id="4" name="Content Placeholder 3">
            <a:extLst>
              <a:ext uri="{FF2B5EF4-FFF2-40B4-BE49-F238E27FC236}">
                <a16:creationId xmlns:a16="http://schemas.microsoft.com/office/drawing/2014/main" id="{C06DF7C7-87E5-19D2-6AB4-4F3DB34E1A83}"/>
              </a:ext>
            </a:extLst>
          </p:cNvPr>
          <p:cNvSpPr>
            <a:spLocks noGrp="1"/>
          </p:cNvSpPr>
          <p:nvPr>
            <p:ph sz="half" idx="2"/>
          </p:nvPr>
        </p:nvSpPr>
        <p:spPr/>
        <p:txBody>
          <a:bodyPr>
            <a:normAutofit lnSpcReduction="10000"/>
          </a:bodyPr>
          <a:lstStyle/>
          <a:p>
            <a:r>
              <a:rPr lang="en-IN" sz="1800" dirty="0"/>
              <a:t>Server Infrastructure (Cloud or On-Premises)Purpose: Host the platform backend, databases, and APIs.</a:t>
            </a:r>
          </a:p>
          <a:p>
            <a:r>
              <a:rPr lang="en-IN" sz="1800" dirty="0"/>
              <a:t> Client Devices: For Farmers and Retailers: Smartphones or tablets (Android/iOS) to access the pre-sale dashboard For Logistics/3PL Drivers: Mobile devices with GPS and barcode/RFID scanners For Admins: Laptops/desktops for managing orders, tracking, and analytics.</a:t>
            </a:r>
          </a:p>
          <a:p>
            <a:r>
              <a:rPr lang="en-US" sz="1800" dirty="0"/>
              <a:t>3. IoT Devices: Cold-Chain Temperature Sensors:   Monitors freshness during transport GPS Trackers: Real-time vehicle and shipment tracking RFID Tags/Barcodes: Used for product ID and inventory tracking</a:t>
            </a:r>
            <a:endParaRPr lang="en-IN" sz="1800" dirty="0"/>
          </a:p>
          <a:p>
            <a:endParaRPr lang="en-IN" sz="1800" dirty="0"/>
          </a:p>
        </p:txBody>
      </p:sp>
      <p:sp>
        <p:nvSpPr>
          <p:cNvPr id="5" name="Text Placeholder 4">
            <a:extLst>
              <a:ext uri="{FF2B5EF4-FFF2-40B4-BE49-F238E27FC236}">
                <a16:creationId xmlns:a16="http://schemas.microsoft.com/office/drawing/2014/main" id="{6BDA7AC9-9AFF-11BD-3CAA-9105FD8A1289}"/>
              </a:ext>
            </a:extLst>
          </p:cNvPr>
          <p:cNvSpPr>
            <a:spLocks noGrp="1"/>
          </p:cNvSpPr>
          <p:nvPr>
            <p:ph type="body" sz="quarter" idx="3"/>
          </p:nvPr>
        </p:nvSpPr>
        <p:spPr/>
        <p:txBody>
          <a:bodyPr/>
          <a:lstStyle/>
          <a:p>
            <a:r>
              <a:rPr lang="en-US" dirty="0"/>
              <a:t>Software</a:t>
            </a:r>
            <a:endParaRPr lang="en-IN" dirty="0"/>
          </a:p>
        </p:txBody>
      </p:sp>
      <p:sp>
        <p:nvSpPr>
          <p:cNvPr id="6" name="Content Placeholder 5">
            <a:extLst>
              <a:ext uri="{FF2B5EF4-FFF2-40B4-BE49-F238E27FC236}">
                <a16:creationId xmlns:a16="http://schemas.microsoft.com/office/drawing/2014/main" id="{51A8E156-60D0-81CF-1C50-79FE49B318AA}"/>
              </a:ext>
            </a:extLst>
          </p:cNvPr>
          <p:cNvSpPr>
            <a:spLocks noGrp="1"/>
          </p:cNvSpPr>
          <p:nvPr>
            <p:ph sz="quarter" idx="4"/>
          </p:nvPr>
        </p:nvSpPr>
        <p:spPr/>
        <p:txBody>
          <a:bodyPr>
            <a:normAutofit lnSpcReduction="10000"/>
          </a:bodyPr>
          <a:lstStyle/>
          <a:p>
            <a:r>
              <a:rPr lang="en-IN" sz="1800" dirty="0"/>
              <a:t> Web &amp; Mobile Platform: Frontend: React, Angular, or Vue.js for web interfaces Flutter or React Native for mobile apps Backend: Node.js, Python (Django/Flask), or Java (Spring Boot)Handles order processing, user management, and integrations.</a:t>
            </a:r>
          </a:p>
          <a:p>
            <a:r>
              <a:rPr lang="en-IN" sz="1800" dirty="0"/>
              <a:t>2. </a:t>
            </a:r>
            <a:r>
              <a:rPr lang="en-IN" sz="1800" dirty="0" err="1"/>
              <a:t>DatabaseRelational</a:t>
            </a:r>
            <a:r>
              <a:rPr lang="en-IN" sz="1800" dirty="0"/>
              <a:t> DB: MySQL, PostgreSQL – for structured order and user </a:t>
            </a:r>
            <a:r>
              <a:rPr lang="en-IN" sz="1800" dirty="0" err="1"/>
              <a:t>dataNoSQL</a:t>
            </a:r>
            <a:r>
              <a:rPr lang="en-IN" sz="1800" dirty="0"/>
              <a:t> DB: MongoDB, Firebase – for flexible or real-time data (e.g., sensor data).</a:t>
            </a:r>
          </a:p>
          <a:p>
            <a:r>
              <a:rPr lang="en-IN" sz="1800" dirty="0"/>
              <a:t>3. AI Demand Forecasting System Languages/Tools: Python with TensorFlow, </a:t>
            </a:r>
            <a:r>
              <a:rPr lang="en-IN" sz="1800" dirty="0" err="1"/>
              <a:t>PyTorch</a:t>
            </a:r>
            <a:r>
              <a:rPr lang="en-IN" sz="1800" dirty="0"/>
              <a:t>, scikit-</a:t>
            </a:r>
            <a:r>
              <a:rPr lang="en-IN" sz="1800" dirty="0" err="1"/>
              <a:t>learnData</a:t>
            </a:r>
            <a:r>
              <a:rPr lang="en-IN" sz="1800" dirty="0"/>
              <a:t> sources: Historical order data Weather APIs Seasonal patterns Outputs: Predictive models for demand by region, crop, and time</a:t>
            </a:r>
          </a:p>
        </p:txBody>
      </p:sp>
    </p:spTree>
    <p:extLst>
      <p:ext uri="{BB962C8B-B14F-4D97-AF65-F5344CB8AC3E}">
        <p14:creationId xmlns:p14="http://schemas.microsoft.com/office/powerpoint/2010/main" val="245522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60C4-1AED-40EC-1B36-55485E6CDD93}"/>
              </a:ext>
            </a:extLst>
          </p:cNvPr>
          <p:cNvSpPr>
            <a:spLocks noGrp="1"/>
          </p:cNvSpPr>
          <p:nvPr>
            <p:ph type="title"/>
          </p:nvPr>
        </p:nvSpPr>
        <p:spPr/>
        <p:txBody>
          <a:bodyPr/>
          <a:lstStyle/>
          <a:p>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                 Application &amp; Advantages</a:t>
            </a:r>
            <a:endParaRPr lang="en-IN" dirty="0"/>
          </a:p>
        </p:txBody>
      </p:sp>
      <p:sp>
        <p:nvSpPr>
          <p:cNvPr id="4" name="Text Placeholder 3">
            <a:extLst>
              <a:ext uri="{FF2B5EF4-FFF2-40B4-BE49-F238E27FC236}">
                <a16:creationId xmlns:a16="http://schemas.microsoft.com/office/drawing/2014/main" id="{FFF67F7F-B36E-AF35-C9B1-0769B1FB0AF2}"/>
              </a:ext>
            </a:extLst>
          </p:cNvPr>
          <p:cNvSpPr>
            <a:spLocks noGrp="1"/>
          </p:cNvSpPr>
          <p:nvPr>
            <p:ph type="body" idx="1"/>
          </p:nvPr>
        </p:nvSpPr>
        <p:spPr/>
        <p:txBody>
          <a:bodyPr/>
          <a:lstStyle/>
          <a:p>
            <a:r>
              <a:rPr lang="en-US" dirty="0"/>
              <a:t>Application</a:t>
            </a:r>
            <a:endParaRPr lang="en-IN" dirty="0"/>
          </a:p>
        </p:txBody>
      </p:sp>
      <p:sp>
        <p:nvSpPr>
          <p:cNvPr id="5" name="Content Placeholder 4">
            <a:extLst>
              <a:ext uri="{FF2B5EF4-FFF2-40B4-BE49-F238E27FC236}">
                <a16:creationId xmlns:a16="http://schemas.microsoft.com/office/drawing/2014/main" id="{973B4EB2-B308-2504-9DFA-D4B5B9095336}"/>
              </a:ext>
            </a:extLst>
          </p:cNvPr>
          <p:cNvSpPr>
            <a:spLocks noGrp="1"/>
          </p:cNvSpPr>
          <p:nvPr>
            <p:ph sz="half" idx="2"/>
          </p:nvPr>
        </p:nvSpPr>
        <p:spPr/>
        <p:txBody>
          <a:bodyPr/>
          <a:lstStyle/>
          <a:p>
            <a:r>
              <a:rPr lang="en-US" sz="1800" dirty="0"/>
              <a:t>Agricultural e-commerce platforms (e.g., Tmall, JD Fresh) to sell produce before harvest</a:t>
            </a:r>
            <a:r>
              <a:rPr lang="en-US" dirty="0"/>
              <a:t>.</a:t>
            </a:r>
          </a:p>
          <a:p>
            <a:r>
              <a:rPr lang="en-US" sz="1800" dirty="0"/>
              <a:t>Planning and decision-making in supply chains involving third-party logistics.</a:t>
            </a:r>
          </a:p>
          <a:p>
            <a:r>
              <a:rPr lang="en-US" sz="1800" dirty="0"/>
              <a:t>Cold chain logistics for perishable goods like fruits, vegetables, seafood.</a:t>
            </a:r>
          </a:p>
          <a:p>
            <a:r>
              <a:rPr lang="en-US" sz="1800" dirty="0"/>
              <a:t>Price planning and online service level setup for pre-orders.</a:t>
            </a:r>
          </a:p>
          <a:p>
            <a:r>
              <a:rPr lang="en-US" sz="1800" dirty="0"/>
              <a:t>Strategic decision-making in supply chains with shared vs. separate control</a:t>
            </a:r>
            <a:endParaRPr lang="en-IN" sz="1800" dirty="0"/>
          </a:p>
        </p:txBody>
      </p:sp>
      <p:sp>
        <p:nvSpPr>
          <p:cNvPr id="6" name="Text Placeholder 5">
            <a:extLst>
              <a:ext uri="{FF2B5EF4-FFF2-40B4-BE49-F238E27FC236}">
                <a16:creationId xmlns:a16="http://schemas.microsoft.com/office/drawing/2014/main" id="{7333E21D-87DF-A6E4-2E74-402816C7532F}"/>
              </a:ext>
            </a:extLst>
          </p:cNvPr>
          <p:cNvSpPr>
            <a:spLocks noGrp="1"/>
          </p:cNvSpPr>
          <p:nvPr>
            <p:ph type="body" sz="quarter" idx="3"/>
          </p:nvPr>
        </p:nvSpPr>
        <p:spPr/>
        <p:txBody>
          <a:bodyPr/>
          <a:lstStyle/>
          <a:p>
            <a:r>
              <a:rPr lang="en-US" dirty="0"/>
              <a:t>Advantages</a:t>
            </a:r>
            <a:endParaRPr lang="en-IN" dirty="0"/>
          </a:p>
        </p:txBody>
      </p:sp>
      <p:sp>
        <p:nvSpPr>
          <p:cNvPr id="7" name="Content Placeholder 6">
            <a:extLst>
              <a:ext uri="{FF2B5EF4-FFF2-40B4-BE49-F238E27FC236}">
                <a16:creationId xmlns:a16="http://schemas.microsoft.com/office/drawing/2014/main" id="{91B7C07F-A401-5D31-1EAA-C345AA4AF126}"/>
              </a:ext>
            </a:extLst>
          </p:cNvPr>
          <p:cNvSpPr>
            <a:spLocks noGrp="1"/>
          </p:cNvSpPr>
          <p:nvPr>
            <p:ph sz="quarter" idx="4"/>
          </p:nvPr>
        </p:nvSpPr>
        <p:spPr/>
        <p:txBody>
          <a:bodyPr>
            <a:normAutofit/>
          </a:bodyPr>
          <a:lstStyle/>
          <a:p>
            <a:r>
              <a:rPr lang="en-US" sz="1800" dirty="0"/>
              <a:t>Matches supply with real-time demand. minimizes waste and over production, enables zero inventory management.</a:t>
            </a:r>
          </a:p>
          <a:p>
            <a:r>
              <a:rPr lang="en-US" sz="1800" dirty="0"/>
              <a:t>Improves coordination among supply chain members, Optimizes profit across supplier, retailer, and logistics provider.</a:t>
            </a:r>
          </a:p>
          <a:p>
            <a:r>
              <a:rPr lang="en-US" sz="1800" dirty="0"/>
              <a:t>Ensures maximum </a:t>
            </a:r>
            <a:r>
              <a:rPr lang="en-US" sz="1800" dirty="0" err="1"/>
              <a:t>freshness,Enhances</a:t>
            </a:r>
            <a:r>
              <a:rPr lang="en-US" sz="1800" dirty="0"/>
              <a:t> customer </a:t>
            </a:r>
            <a:r>
              <a:rPr lang="en-US" sz="1800" dirty="0" err="1"/>
              <a:t>satisfaction,Reduces</a:t>
            </a:r>
            <a:r>
              <a:rPr lang="en-US" sz="1800" dirty="0"/>
              <a:t> spoilage during delivery.</a:t>
            </a:r>
          </a:p>
          <a:p>
            <a:r>
              <a:rPr lang="en-US" sz="1800" dirty="0"/>
              <a:t>Attracts early consumers with optimal </a:t>
            </a:r>
            <a:r>
              <a:rPr lang="en-US" sz="1800" dirty="0" err="1"/>
              <a:t>discount,Increases</a:t>
            </a:r>
            <a:r>
              <a:rPr lang="en-US" sz="1800" dirty="0"/>
              <a:t> early cash </a:t>
            </a:r>
            <a:r>
              <a:rPr lang="en-US" sz="1800" dirty="0" err="1"/>
              <a:t>inflow,Balances</a:t>
            </a:r>
            <a:r>
              <a:rPr lang="en-US" sz="1800" dirty="0"/>
              <a:t> cost vs demand responsiveness.</a:t>
            </a:r>
            <a:endParaRPr lang="en-IN" sz="1800" dirty="0"/>
          </a:p>
        </p:txBody>
      </p:sp>
    </p:spTree>
    <p:extLst>
      <p:ext uri="{BB962C8B-B14F-4D97-AF65-F5344CB8AC3E}">
        <p14:creationId xmlns:p14="http://schemas.microsoft.com/office/powerpoint/2010/main" val="3719245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C1B5-3B8B-B52A-C4B9-159ADB689BEE}"/>
              </a:ext>
            </a:extLst>
          </p:cNvPr>
          <p:cNvSpPr>
            <a:spLocks noGrp="1"/>
          </p:cNvSpPr>
          <p:nvPr>
            <p:ph type="title"/>
          </p:nvPr>
        </p:nvSpPr>
        <p:spPr/>
        <p:txBody>
          <a:bodyPr/>
          <a:lstStyle/>
          <a:p>
            <a:r>
              <a:rPr lang="en-US" dirty="0"/>
              <a:t>                               </a:t>
            </a:r>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References</a:t>
            </a:r>
            <a:endParaRPr lang="en-IN" dirty="0"/>
          </a:p>
        </p:txBody>
      </p:sp>
      <p:sp>
        <p:nvSpPr>
          <p:cNvPr id="3" name="Content Placeholder 2">
            <a:extLst>
              <a:ext uri="{FF2B5EF4-FFF2-40B4-BE49-F238E27FC236}">
                <a16:creationId xmlns:a16="http://schemas.microsoft.com/office/drawing/2014/main" id="{5B240FA9-ABAB-E5AD-1763-7C8B805F329A}"/>
              </a:ext>
            </a:extLst>
          </p:cNvPr>
          <p:cNvSpPr>
            <a:spLocks noGrp="1"/>
          </p:cNvSpPr>
          <p:nvPr>
            <p:ph idx="1"/>
          </p:nvPr>
        </p:nvSpPr>
        <p:spPr/>
        <p:txBody>
          <a:bodyPr>
            <a:normAutofit fontScale="85000" lnSpcReduction="20000"/>
          </a:bodyPr>
          <a:lstStyle/>
          <a:p>
            <a:pPr lvl="0" fontAlgn="base"/>
            <a:r>
              <a:rPr lang="en-IN" dirty="0"/>
              <a:t>C. S. Tang, K. Rajaram, A. </a:t>
            </a:r>
            <a:r>
              <a:rPr lang="en-IN" dirty="0" err="1"/>
              <a:t>Alptekinoğlu</a:t>
            </a:r>
            <a:r>
              <a:rPr lang="en-IN" dirty="0"/>
              <a:t>, and J. Ou, ‘‘The benefits of advance booking discount programs: Model and analysis,’’ </a:t>
            </a:r>
            <a:r>
              <a:rPr lang="en-IN" i="1" dirty="0"/>
              <a:t>Manage. Sci.</a:t>
            </a:r>
            <a:r>
              <a:rPr lang="en-IN" dirty="0"/>
              <a:t>, vol. 50, no. 4, pp. 465–478, Apr. 2004.</a:t>
            </a:r>
          </a:p>
          <a:p>
            <a:pPr lvl="0" fontAlgn="base"/>
            <a:r>
              <a:rPr lang="en-IN" dirty="0"/>
              <a:t>X. Zhao and K. E. </a:t>
            </a:r>
            <a:r>
              <a:rPr lang="en-IN" dirty="0" err="1"/>
              <a:t>Stecke</a:t>
            </a:r>
            <a:r>
              <a:rPr lang="en-IN" dirty="0"/>
              <a:t>, ‘‘Pre-orders for new to-be-released products considering consumer loss aversion,’’ </a:t>
            </a:r>
            <a:r>
              <a:rPr lang="en-IN" i="1" dirty="0"/>
              <a:t>SSRN Electron. J.</a:t>
            </a:r>
            <a:r>
              <a:rPr lang="en-IN" dirty="0"/>
              <a:t>, vol. 19, no. 2, pp. 98–215, 2010.</a:t>
            </a:r>
          </a:p>
          <a:p>
            <a:pPr lvl="0" fontAlgn="base"/>
            <a:r>
              <a:rPr lang="en-IN" dirty="0"/>
              <a:t>Z. K. Weng and M. </a:t>
            </a:r>
            <a:r>
              <a:rPr lang="en-IN" dirty="0" err="1"/>
              <a:t>Parlar</a:t>
            </a:r>
            <a:r>
              <a:rPr lang="en-IN" dirty="0"/>
              <a:t>, ‘‘Integrating early sales with production decisions: Analysis and insights,’’ </a:t>
            </a:r>
            <a:r>
              <a:rPr lang="en-IN" i="1" dirty="0"/>
              <a:t>IIE Trans.</a:t>
            </a:r>
            <a:r>
              <a:rPr lang="en-IN" dirty="0"/>
              <a:t>, vol. 31, no. 11, pp. 1051–1060, Nov. 1999.</a:t>
            </a:r>
          </a:p>
          <a:p>
            <a:pPr lvl="0" fontAlgn="base"/>
            <a:r>
              <a:rPr lang="en-IN" dirty="0"/>
              <a:t>Y. Li, M. Shan, and M. Z. F. Li, ‘‘Advance selling decisions with overconfident consumers,’’ </a:t>
            </a:r>
            <a:r>
              <a:rPr lang="en-IN" i="1" dirty="0"/>
              <a:t>J. Ind. Manage. </a:t>
            </a:r>
            <a:r>
              <a:rPr lang="en-IN" i="1" dirty="0" err="1"/>
              <a:t>Optim</a:t>
            </a:r>
            <a:r>
              <a:rPr lang="en-IN" i="1" dirty="0"/>
              <a:t>.</a:t>
            </a:r>
            <a:r>
              <a:rPr lang="en-IN" dirty="0"/>
              <a:t>, vol. 12, no. 3, pp. 891–905, Sep. 2015.</a:t>
            </a:r>
          </a:p>
          <a:p>
            <a:pPr lvl="0" fontAlgn="base"/>
            <a:r>
              <a:rPr lang="en-IN" dirty="0"/>
              <a:t>Z. G. Tian and Y. F. Wang, ‘‘Advance selling with preorder dependent customer valuation,’’ </a:t>
            </a:r>
            <a:r>
              <a:rPr lang="en-IN" i="1" dirty="0"/>
              <a:t>Oper. Res. Lett.</a:t>
            </a:r>
            <a:r>
              <a:rPr lang="en-IN" dirty="0"/>
              <a:t>, vol. 44, no. 4, pp. 557–562, 2016.</a:t>
            </a:r>
          </a:p>
          <a:p>
            <a:pPr lvl="0" fontAlgn="base"/>
            <a:r>
              <a:rPr lang="en-IN" dirty="0"/>
              <a:t>C. Zeng, ‘‘Optimal advance selling strategy under price commitment,’’ </a:t>
            </a:r>
            <a:r>
              <a:rPr lang="en-IN" i="1" dirty="0"/>
              <a:t>Pacific Econ. Rev.</a:t>
            </a:r>
            <a:r>
              <a:rPr lang="en-IN" dirty="0"/>
              <a:t>, vol. 18, no. 1, pp. 233–258, 2013.</a:t>
            </a:r>
          </a:p>
          <a:p>
            <a:endParaRPr lang="en-IN" dirty="0"/>
          </a:p>
        </p:txBody>
      </p:sp>
    </p:spTree>
    <p:extLst>
      <p:ext uri="{BB962C8B-B14F-4D97-AF65-F5344CB8AC3E}">
        <p14:creationId xmlns:p14="http://schemas.microsoft.com/office/powerpoint/2010/main" val="196350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47B25525-8328-7822-6401-6E8F9983117A}"/>
              </a:ext>
            </a:extLst>
          </p:cNvPr>
          <p:cNvSpPr txBox="1">
            <a:spLocks/>
          </p:cNvSpPr>
          <p:nvPr/>
        </p:nvSpPr>
        <p:spPr>
          <a:xfrm>
            <a:off x="984250" y="1862138"/>
            <a:ext cx="10515600" cy="224202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                </a:t>
            </a:r>
            <a:r>
              <a:rPr lang="en-US">
                <a:solidFill>
                  <a:srgbClr val="0E58C4"/>
                </a:solidFill>
                <a:latin typeface="Times New Roman" panose="02020503050405090304"/>
                <a:ea typeface="Times New Roman" panose="02020503050405090304"/>
                <a:cs typeface="Times New Roman" panose="02020503050405090304"/>
                <a:sym typeface="Times New Roman" panose="02020503050405090304"/>
              </a:rPr>
              <a:t>THANK YOU</a:t>
            </a:r>
            <a:endParaRPr lang="en-IN" dirty="0"/>
          </a:p>
        </p:txBody>
      </p:sp>
    </p:spTree>
    <p:extLst>
      <p:ext uri="{BB962C8B-B14F-4D97-AF65-F5344CB8AC3E}">
        <p14:creationId xmlns:p14="http://schemas.microsoft.com/office/powerpoint/2010/main" val="17852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A659-66BA-315C-44AB-A33D572993F4}"/>
              </a:ext>
            </a:extLst>
          </p:cNvPr>
          <p:cNvSpPr>
            <a:spLocks noGrp="1"/>
          </p:cNvSpPr>
          <p:nvPr>
            <p:ph type="title"/>
          </p:nvPr>
        </p:nvSpPr>
        <p:spPr/>
        <p:txBody>
          <a:bodyPr/>
          <a:lstStyle/>
          <a:p>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                               Outline</a:t>
            </a:r>
            <a:endParaRPr lang="en-IN" dirty="0"/>
          </a:p>
        </p:txBody>
      </p:sp>
      <p:sp>
        <p:nvSpPr>
          <p:cNvPr id="3" name="Content Placeholder 2">
            <a:extLst>
              <a:ext uri="{FF2B5EF4-FFF2-40B4-BE49-F238E27FC236}">
                <a16:creationId xmlns:a16="http://schemas.microsoft.com/office/drawing/2014/main" id="{2628FE15-DD58-BCB4-5347-B1CD28AEBAF4}"/>
              </a:ext>
            </a:extLst>
          </p:cNvPr>
          <p:cNvSpPr>
            <a:spLocks noGrp="1"/>
          </p:cNvSpPr>
          <p:nvPr>
            <p:ph idx="1"/>
          </p:nvPr>
        </p:nvSpPr>
        <p:spPr/>
        <p:txBody>
          <a:bodyPr>
            <a:normAutofit fontScale="85000" lnSpcReduction="20000"/>
          </a:bodyPr>
          <a:lstStyle/>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ABSTRACT</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INTRODUCTION</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LITERATURE REVIEW</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OBJECTIVE</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EXISTING METHOD</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PROPOSED METHOD</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HARDWARE &amp; SOFTWARE INVOLVED</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ADVANTAGES AND APPLICATION</a:t>
            </a:r>
          </a:p>
          <a:p>
            <a:pPr marL="273050" lvl="0" indent="-273050">
              <a:lnSpc>
                <a:spcPct val="100000"/>
              </a:lnSpc>
              <a:spcBef>
                <a:spcPts val="1600"/>
              </a:spcBef>
              <a:buClr>
                <a:schemeClr val="accent1"/>
              </a:buClr>
              <a:buSzPts val="1530"/>
              <a:buFont typeface="Noto Sans Symbols"/>
              <a:buChar char="❑"/>
            </a:pPr>
            <a:r>
              <a:rPr lang="en-US" dirty="0">
                <a:solidFill>
                  <a:schemeClr val="dk1"/>
                </a:solidFill>
                <a:latin typeface="Times New Roman" panose="02020503050405090304"/>
                <a:ea typeface="Times New Roman" panose="02020503050405090304"/>
                <a:cs typeface="Times New Roman" panose="02020503050405090304"/>
                <a:sym typeface="Times New Roman" panose="02020503050405090304"/>
              </a:rPr>
              <a:t>REFERENCES</a:t>
            </a:r>
          </a:p>
          <a:p>
            <a:endParaRPr lang="en-IN" dirty="0"/>
          </a:p>
        </p:txBody>
      </p:sp>
    </p:spTree>
    <p:extLst>
      <p:ext uri="{BB962C8B-B14F-4D97-AF65-F5344CB8AC3E}">
        <p14:creationId xmlns:p14="http://schemas.microsoft.com/office/powerpoint/2010/main" val="277707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E037-C7A3-E3B6-4CA0-E6EC7E9A8A6E}"/>
              </a:ext>
            </a:extLst>
          </p:cNvPr>
          <p:cNvSpPr>
            <a:spLocks noGrp="1"/>
          </p:cNvSpPr>
          <p:nvPr>
            <p:ph type="title"/>
          </p:nvPr>
        </p:nvSpPr>
        <p:spPr/>
        <p:txBody>
          <a:bodyPr/>
          <a:lstStyle/>
          <a:p>
            <a:r>
              <a:rPr lang="en-US" dirty="0"/>
              <a:t>                               </a:t>
            </a:r>
            <a:r>
              <a:rPr lang="en-US" b="1" dirty="0"/>
              <a:t>ABSTRACT</a:t>
            </a:r>
            <a:endParaRPr lang="en-IN" b="1" dirty="0"/>
          </a:p>
        </p:txBody>
      </p:sp>
      <p:sp>
        <p:nvSpPr>
          <p:cNvPr id="3" name="Content Placeholder 2">
            <a:extLst>
              <a:ext uri="{FF2B5EF4-FFF2-40B4-BE49-F238E27FC236}">
                <a16:creationId xmlns:a16="http://schemas.microsoft.com/office/drawing/2014/main" id="{F8D50EA0-8BE5-5EBF-2182-B2D3AC243A4C}"/>
              </a:ext>
            </a:extLst>
          </p:cNvPr>
          <p:cNvSpPr>
            <a:spLocks noGrp="1"/>
          </p:cNvSpPr>
          <p:nvPr>
            <p:ph idx="1"/>
          </p:nvPr>
        </p:nvSpPr>
        <p:spPr/>
        <p:txBody>
          <a:bodyPr>
            <a:normAutofit fontScale="92500" lnSpcReduction="10000"/>
          </a:bodyPr>
          <a:lstStyle/>
          <a:p>
            <a:r>
              <a:rPr lang="en-IN" dirty="0"/>
              <a:t>There is particularly high loss rate for fresh agricultural products (FAP) in the operation of actual supply chain and the development of FAP e-commerce is hindered to some extent. </a:t>
            </a:r>
          </a:p>
          <a:p>
            <a:r>
              <a:rPr lang="en-IN" dirty="0"/>
              <a:t>The purpose of this paper is to solve the customer to business (C2B) pre-sale problems of FAP supply chain, in which a third-</a:t>
            </a:r>
            <a:r>
              <a:rPr lang="en-IN" dirty="0" err="1"/>
              <a:t>partylogisticsserviceprovider</a:t>
            </a:r>
            <a:r>
              <a:rPr lang="en-IN" dirty="0"/>
              <a:t>(TPLSP)</a:t>
            </a:r>
            <a:r>
              <a:rPr lang="en-IN" dirty="0" err="1"/>
              <a:t>participatesindecision</a:t>
            </a:r>
            <a:r>
              <a:rPr lang="en-IN" dirty="0"/>
              <a:t>-making, to increase the income of each member and to ensure that consumers can obtain the freshest FAP. </a:t>
            </a:r>
          </a:p>
          <a:p>
            <a:r>
              <a:rPr lang="en-IN" dirty="0"/>
              <a:t>The paper provides a practical guideline to managers in fresh products industry in terms of how to cooperate with other supply chain members so as to maximize total profit and to achieve Pareto improvement, and at the meantime.</a:t>
            </a:r>
          </a:p>
          <a:p>
            <a:endParaRPr lang="en-IN" dirty="0"/>
          </a:p>
        </p:txBody>
      </p:sp>
    </p:spTree>
    <p:extLst>
      <p:ext uri="{BB962C8B-B14F-4D97-AF65-F5344CB8AC3E}">
        <p14:creationId xmlns:p14="http://schemas.microsoft.com/office/powerpoint/2010/main" val="256230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549F-D5B0-2962-C242-499193DAFCFE}"/>
              </a:ext>
            </a:extLst>
          </p:cNvPr>
          <p:cNvSpPr>
            <a:spLocks noGrp="1"/>
          </p:cNvSpPr>
          <p:nvPr>
            <p:ph type="title"/>
          </p:nvPr>
        </p:nvSpPr>
        <p:spPr/>
        <p:txBody>
          <a:bodyPr/>
          <a:lstStyle/>
          <a:p>
            <a:r>
              <a:rPr lang="en-US" dirty="0"/>
              <a:t>                          </a:t>
            </a:r>
            <a:r>
              <a:rPr lang="en-US" b="1" dirty="0"/>
              <a:t>INTRODUCTION</a:t>
            </a:r>
            <a:endParaRPr lang="en-IN" b="1" dirty="0"/>
          </a:p>
        </p:txBody>
      </p:sp>
      <p:sp>
        <p:nvSpPr>
          <p:cNvPr id="3" name="Content Placeholder 2">
            <a:extLst>
              <a:ext uri="{FF2B5EF4-FFF2-40B4-BE49-F238E27FC236}">
                <a16:creationId xmlns:a16="http://schemas.microsoft.com/office/drawing/2014/main" id="{7CB907C0-8230-953B-8C05-8F5F6A725C35}"/>
              </a:ext>
            </a:extLst>
          </p:cNvPr>
          <p:cNvSpPr>
            <a:spLocks noGrp="1"/>
          </p:cNvSpPr>
          <p:nvPr>
            <p:ph idx="1"/>
          </p:nvPr>
        </p:nvSpPr>
        <p:spPr/>
        <p:txBody>
          <a:bodyPr/>
          <a:lstStyle/>
          <a:p>
            <a:r>
              <a:rPr lang="en-IN" dirty="0"/>
              <a:t>Owing to the seasonality, corrosion and perishability of fresh agricultural products (FAP), it is quite difficult to improve their economic benefits through traditional marketing vehicles.</a:t>
            </a:r>
          </a:p>
          <a:p>
            <a:r>
              <a:rPr lang="en-IN" dirty="0"/>
              <a:t>Fortunately, the development of Internet and e-commerce has provided opportunities for the online trade of FAP and promoted the sale significantly. </a:t>
            </a:r>
          </a:p>
          <a:p>
            <a:r>
              <a:rPr lang="en-IN" dirty="0"/>
              <a:t>In 2019, the gross sales of FAP on e-commerce platform in China exceeded 49.846 billion U.S, up 65.38% on a year-on-year basis.</a:t>
            </a:r>
          </a:p>
        </p:txBody>
      </p:sp>
    </p:spTree>
    <p:extLst>
      <p:ext uri="{BB962C8B-B14F-4D97-AF65-F5344CB8AC3E}">
        <p14:creationId xmlns:p14="http://schemas.microsoft.com/office/powerpoint/2010/main" val="89311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56AB-07B5-3925-3D1C-1A73F63D613C}"/>
              </a:ext>
            </a:extLst>
          </p:cNvPr>
          <p:cNvSpPr>
            <a:spLocks noGrp="1"/>
          </p:cNvSpPr>
          <p:nvPr>
            <p:ph type="title"/>
          </p:nvPr>
        </p:nvSpPr>
        <p:spPr>
          <a:xfrm>
            <a:off x="838200" y="159490"/>
            <a:ext cx="10515600" cy="516466"/>
          </a:xfrm>
        </p:spPr>
        <p:txBody>
          <a:bodyPr>
            <a:normAutofit fontScale="90000"/>
          </a:bodyPr>
          <a:lstStyle/>
          <a:p>
            <a:r>
              <a:rPr lang="en-US" dirty="0"/>
              <a:t>                        </a:t>
            </a:r>
            <a:r>
              <a:rPr lang="en-US" b="1" dirty="0"/>
              <a:t>LITERATURE REVIEW</a:t>
            </a:r>
            <a:endParaRPr lang="en-IN" b="1" dirty="0"/>
          </a:p>
        </p:txBody>
      </p:sp>
      <p:graphicFrame>
        <p:nvGraphicFramePr>
          <p:cNvPr id="6" name="Content Placeholder 5">
            <a:extLst>
              <a:ext uri="{FF2B5EF4-FFF2-40B4-BE49-F238E27FC236}">
                <a16:creationId xmlns:a16="http://schemas.microsoft.com/office/drawing/2014/main" id="{9BEF2ECA-65E6-CE4F-05F4-834A75E333C3}"/>
              </a:ext>
            </a:extLst>
          </p:cNvPr>
          <p:cNvGraphicFramePr>
            <a:graphicFrameLocks noGrp="1"/>
          </p:cNvGraphicFramePr>
          <p:nvPr>
            <p:ph idx="1"/>
            <p:extLst>
              <p:ext uri="{D42A27DB-BD31-4B8C-83A1-F6EECF244321}">
                <p14:modId xmlns:p14="http://schemas.microsoft.com/office/powerpoint/2010/main" val="566379235"/>
              </p:ext>
            </p:extLst>
          </p:nvPr>
        </p:nvGraphicFramePr>
        <p:xfrm>
          <a:off x="630865" y="675956"/>
          <a:ext cx="10930269" cy="5905982"/>
        </p:xfrm>
        <a:graphic>
          <a:graphicData uri="http://schemas.openxmlformats.org/drawingml/2006/table">
            <a:tbl>
              <a:tblPr firstRow="1" bandRow="1">
                <a:tableStyleId>{F5AB1C69-6EDB-4FF4-983F-18BD219EF322}</a:tableStyleId>
              </a:tblPr>
              <a:tblGrid>
                <a:gridCol w="2186054">
                  <a:extLst>
                    <a:ext uri="{9D8B030D-6E8A-4147-A177-3AD203B41FA5}">
                      <a16:colId xmlns:a16="http://schemas.microsoft.com/office/drawing/2014/main" val="3904164198"/>
                    </a:ext>
                  </a:extLst>
                </a:gridCol>
                <a:gridCol w="2186054">
                  <a:extLst>
                    <a:ext uri="{9D8B030D-6E8A-4147-A177-3AD203B41FA5}">
                      <a16:colId xmlns:a16="http://schemas.microsoft.com/office/drawing/2014/main" val="2299396137"/>
                    </a:ext>
                  </a:extLst>
                </a:gridCol>
                <a:gridCol w="2189061">
                  <a:extLst>
                    <a:ext uri="{9D8B030D-6E8A-4147-A177-3AD203B41FA5}">
                      <a16:colId xmlns:a16="http://schemas.microsoft.com/office/drawing/2014/main" val="4126484752"/>
                    </a:ext>
                  </a:extLst>
                </a:gridCol>
                <a:gridCol w="2183046">
                  <a:extLst>
                    <a:ext uri="{9D8B030D-6E8A-4147-A177-3AD203B41FA5}">
                      <a16:colId xmlns:a16="http://schemas.microsoft.com/office/drawing/2014/main" val="1373848121"/>
                    </a:ext>
                  </a:extLst>
                </a:gridCol>
                <a:gridCol w="2186054">
                  <a:extLst>
                    <a:ext uri="{9D8B030D-6E8A-4147-A177-3AD203B41FA5}">
                      <a16:colId xmlns:a16="http://schemas.microsoft.com/office/drawing/2014/main" val="2174969912"/>
                    </a:ext>
                  </a:extLst>
                </a:gridCol>
              </a:tblGrid>
              <a:tr h="326768">
                <a:tc>
                  <a:txBody>
                    <a:bodyPr/>
                    <a:lstStyle/>
                    <a:p>
                      <a:r>
                        <a:rPr lang="en-US" dirty="0"/>
                        <a:t>S.NO</a:t>
                      </a:r>
                      <a:endParaRPr lang="en-IN" dirty="0"/>
                    </a:p>
                  </a:txBody>
                  <a:tcPr/>
                </a:tc>
                <a:tc>
                  <a:txBody>
                    <a:bodyPr/>
                    <a:lstStyle/>
                    <a:p>
                      <a:r>
                        <a:rPr lang="en-US" dirty="0"/>
                        <a:t>Title &amp; Author</a:t>
                      </a:r>
                      <a:endParaRPr lang="en-IN" dirty="0"/>
                    </a:p>
                  </a:txBody>
                  <a:tcPr/>
                </a:tc>
                <a:tc>
                  <a:txBody>
                    <a:bodyPr/>
                    <a:lstStyle/>
                    <a:p>
                      <a:r>
                        <a:rPr lang="en-US" dirty="0"/>
                        <a:t>Techniques Used</a:t>
                      </a:r>
                      <a:endParaRPr lang="en-IN" dirty="0"/>
                    </a:p>
                  </a:txBody>
                  <a:tcPr/>
                </a:tc>
                <a:tc>
                  <a:txBody>
                    <a:bodyPr/>
                    <a:lstStyle/>
                    <a:p>
                      <a:r>
                        <a:rPr lang="en-US" dirty="0"/>
                        <a:t>Pros</a:t>
                      </a:r>
                      <a:endParaRPr lang="en-IN" dirty="0"/>
                    </a:p>
                  </a:txBody>
                  <a:tcPr/>
                </a:tc>
                <a:tc>
                  <a:txBody>
                    <a:bodyPr/>
                    <a:lstStyle/>
                    <a:p>
                      <a:r>
                        <a:rPr lang="en-US" dirty="0"/>
                        <a:t>Cons</a:t>
                      </a:r>
                      <a:endParaRPr lang="en-IN" dirty="0"/>
                    </a:p>
                  </a:txBody>
                  <a:tcPr/>
                </a:tc>
                <a:extLst>
                  <a:ext uri="{0D108BD9-81ED-4DB2-BD59-A6C34878D82A}">
                    <a16:rowId xmlns:a16="http://schemas.microsoft.com/office/drawing/2014/main" val="1597830474"/>
                  </a:ext>
                </a:extLst>
              </a:tr>
              <a:tr h="1307071">
                <a:tc>
                  <a:txBody>
                    <a:bodyPr/>
                    <a:lstStyle/>
                    <a:p>
                      <a:r>
                        <a:rPr lang="en-US" dirty="0"/>
                        <a:t>1.</a:t>
                      </a:r>
                      <a:endParaRPr lang="en-IN" dirty="0"/>
                    </a:p>
                  </a:txBody>
                  <a:tcPr/>
                </a:tc>
                <a:tc>
                  <a:txBody>
                    <a:bodyPr/>
                    <a:lstStyle/>
                    <a:p>
                      <a:r>
                        <a:rPr lang="en-US" i="1" dirty="0"/>
                        <a:t>Incentive Mechanism for Preservation in FAP Supply Chain</a:t>
                      </a:r>
                      <a:r>
                        <a:rPr lang="en-US" dirty="0"/>
                        <a:t> – Wang &amp; Dan (2015)</a:t>
                      </a:r>
                      <a:endParaRPr lang="en-IN" dirty="0"/>
                    </a:p>
                  </a:txBody>
                  <a:tcPr/>
                </a:tc>
                <a:tc>
                  <a:txBody>
                    <a:bodyPr/>
                    <a:lstStyle/>
                    <a:p>
                      <a:r>
                        <a:rPr lang="en-US" dirty="0"/>
                        <a:t>Freshness effort modeling, coordination contracts</a:t>
                      </a:r>
                      <a:endParaRPr lang="en-IN" dirty="0"/>
                    </a:p>
                  </a:txBody>
                  <a:tcPr/>
                </a:tc>
                <a:tc>
                  <a:txBody>
                    <a:bodyPr/>
                    <a:lstStyle/>
                    <a:p>
                      <a:r>
                        <a:rPr lang="en-IN" dirty="0"/>
                        <a:t>Introduces TPLSP value-added role</a:t>
                      </a:r>
                    </a:p>
                  </a:txBody>
                  <a:tcPr/>
                </a:tc>
                <a:tc>
                  <a:txBody>
                    <a:bodyPr/>
                    <a:lstStyle/>
                    <a:p>
                      <a:r>
                        <a:rPr lang="en-US" dirty="0"/>
                        <a:t>Limited focus on retailer or demand variability</a:t>
                      </a:r>
                      <a:endParaRPr lang="en-IN" dirty="0"/>
                    </a:p>
                  </a:txBody>
                  <a:tcPr/>
                </a:tc>
                <a:extLst>
                  <a:ext uri="{0D108BD9-81ED-4DB2-BD59-A6C34878D82A}">
                    <a16:rowId xmlns:a16="http://schemas.microsoft.com/office/drawing/2014/main" val="3511301065"/>
                  </a:ext>
                </a:extLst>
              </a:tr>
              <a:tr h="1307071">
                <a:tc>
                  <a:txBody>
                    <a:bodyPr/>
                    <a:lstStyle/>
                    <a:p>
                      <a:r>
                        <a:rPr lang="en-US" dirty="0"/>
                        <a:t>2.</a:t>
                      </a:r>
                      <a:endParaRPr lang="en-IN" dirty="0"/>
                    </a:p>
                  </a:txBody>
                  <a:tcPr/>
                </a:tc>
                <a:tc>
                  <a:txBody>
                    <a:bodyPr/>
                    <a:lstStyle/>
                    <a:p>
                      <a:r>
                        <a:rPr lang="en-US" i="1" dirty="0"/>
                        <a:t>Coordination in FAP Supply Chain Considering TPLSP Leadership</a:t>
                      </a:r>
                      <a:r>
                        <a:rPr lang="en-US" dirty="0"/>
                        <a:t> – Feng (2016)</a:t>
                      </a:r>
                      <a:endParaRPr lang="en-IN" dirty="0"/>
                    </a:p>
                  </a:txBody>
                  <a:tcPr/>
                </a:tc>
                <a:tc>
                  <a:txBody>
                    <a:bodyPr/>
                    <a:lstStyle/>
                    <a:p>
                      <a:r>
                        <a:rPr lang="en-IN" dirty="0"/>
                        <a:t>Non-cooperative game model</a:t>
                      </a:r>
                    </a:p>
                  </a:txBody>
                  <a:tcPr/>
                </a:tc>
                <a:tc>
                  <a:txBody>
                    <a:bodyPr/>
                    <a:lstStyle/>
                    <a:p>
                      <a:r>
                        <a:rPr lang="en-US" dirty="0"/>
                        <a:t>Models both supplier-led and TPLSP-led chains</a:t>
                      </a:r>
                      <a:endParaRPr lang="en-IN" dirty="0"/>
                    </a:p>
                  </a:txBody>
                  <a:tcPr/>
                </a:tc>
                <a:tc>
                  <a:txBody>
                    <a:bodyPr/>
                    <a:lstStyle/>
                    <a:p>
                      <a:r>
                        <a:rPr lang="en-US" dirty="0"/>
                        <a:t>Assumes static behaviors; lacks joint optimization</a:t>
                      </a:r>
                      <a:endParaRPr lang="en-IN" dirty="0"/>
                    </a:p>
                  </a:txBody>
                  <a:tcPr/>
                </a:tc>
                <a:extLst>
                  <a:ext uri="{0D108BD9-81ED-4DB2-BD59-A6C34878D82A}">
                    <a16:rowId xmlns:a16="http://schemas.microsoft.com/office/drawing/2014/main" val="2030480663"/>
                  </a:ext>
                </a:extLst>
              </a:tr>
              <a:tr h="1307071">
                <a:tc>
                  <a:txBody>
                    <a:bodyPr/>
                    <a:lstStyle/>
                    <a:p>
                      <a:r>
                        <a:rPr lang="en-US" dirty="0"/>
                        <a:t>3.</a:t>
                      </a:r>
                      <a:endParaRPr lang="en-IN" dirty="0"/>
                    </a:p>
                  </a:txBody>
                  <a:tcPr/>
                </a:tc>
                <a:tc>
                  <a:txBody>
                    <a:bodyPr/>
                    <a:lstStyle/>
                    <a:p>
                      <a:r>
                        <a:rPr lang="en-US" i="1" dirty="0"/>
                        <a:t>Decision &amp; Coordination in FAP Supply Chain with Time Control</a:t>
                      </a:r>
                      <a:r>
                        <a:rPr lang="en-US" dirty="0"/>
                        <a:t> – Zhang et al. (2018)</a:t>
                      </a:r>
                      <a:endParaRPr lang="en-IN" dirty="0"/>
                    </a:p>
                  </a:txBody>
                  <a:tcPr/>
                </a:tc>
                <a:tc>
                  <a:txBody>
                    <a:bodyPr/>
                    <a:lstStyle/>
                    <a:p>
                      <a:r>
                        <a:rPr lang="en-IN" dirty="0"/>
                        <a:t>Quadratic function for freshness</a:t>
                      </a:r>
                    </a:p>
                  </a:txBody>
                  <a:tcPr/>
                </a:tc>
                <a:tc>
                  <a:txBody>
                    <a:bodyPr/>
                    <a:lstStyle/>
                    <a:p>
                      <a:r>
                        <a:rPr lang="en-US" dirty="0"/>
                        <a:t>Links transportation time to freshness decay</a:t>
                      </a:r>
                      <a:endParaRPr lang="en-IN" dirty="0"/>
                    </a:p>
                  </a:txBody>
                  <a:tcPr/>
                </a:tc>
                <a:tc>
                  <a:txBody>
                    <a:bodyPr/>
                    <a:lstStyle/>
                    <a:p>
                      <a:r>
                        <a:rPr lang="en-US" dirty="0"/>
                        <a:t>Needs accurate data and complex coordination</a:t>
                      </a:r>
                      <a:endParaRPr lang="en-IN" dirty="0"/>
                    </a:p>
                  </a:txBody>
                  <a:tcPr/>
                </a:tc>
                <a:extLst>
                  <a:ext uri="{0D108BD9-81ED-4DB2-BD59-A6C34878D82A}">
                    <a16:rowId xmlns:a16="http://schemas.microsoft.com/office/drawing/2014/main" val="1940584969"/>
                  </a:ext>
                </a:extLst>
              </a:tr>
              <a:tr h="1307071">
                <a:tc>
                  <a:txBody>
                    <a:bodyPr/>
                    <a:lstStyle/>
                    <a:p>
                      <a:r>
                        <a:rPr lang="en-US" dirty="0"/>
                        <a:t>4.</a:t>
                      </a:r>
                      <a:endParaRPr lang="en-IN" dirty="0"/>
                    </a:p>
                  </a:txBody>
                  <a:tcPr/>
                </a:tc>
                <a:tc>
                  <a:txBody>
                    <a:bodyPr/>
                    <a:lstStyle/>
                    <a:p>
                      <a:r>
                        <a:rPr lang="en-US" i="1" dirty="0"/>
                        <a:t>Contract Coordination in Fresh Produce Supply Chain</a:t>
                      </a:r>
                      <a:r>
                        <a:rPr lang="en-US" dirty="0"/>
                        <a:t> – Song (2019)</a:t>
                      </a:r>
                      <a:endParaRPr lang="en-IN" dirty="0"/>
                    </a:p>
                  </a:txBody>
                  <a:tcPr/>
                </a:tc>
                <a:tc>
                  <a:txBody>
                    <a:bodyPr/>
                    <a:lstStyle/>
                    <a:p>
                      <a:r>
                        <a:rPr lang="en-US" dirty="0"/>
                        <a:t>Stackelberg game in 3-tier supply chain</a:t>
                      </a:r>
                      <a:endParaRPr lang="en-IN" dirty="0"/>
                    </a:p>
                  </a:txBody>
                  <a:tcPr/>
                </a:tc>
                <a:tc>
                  <a:txBody>
                    <a:bodyPr/>
                    <a:lstStyle/>
                    <a:p>
                      <a:r>
                        <a:rPr lang="en-IN" dirty="0"/>
                        <a:t>Centralized/decentralized decision-making </a:t>
                      </a:r>
                      <a:r>
                        <a:rPr lang="en-IN" dirty="0" err="1"/>
                        <a:t>modeled</a:t>
                      </a:r>
                      <a:endParaRPr lang="en-IN" dirty="0"/>
                    </a:p>
                  </a:txBody>
                  <a:tcPr/>
                </a:tc>
                <a:tc>
                  <a:txBody>
                    <a:bodyPr/>
                    <a:lstStyle/>
                    <a:p>
                      <a:r>
                        <a:rPr lang="en-US" dirty="0"/>
                        <a:t>Less focus on e-commerce aspects</a:t>
                      </a:r>
                      <a:endParaRPr lang="en-IN" dirty="0"/>
                    </a:p>
                  </a:txBody>
                  <a:tcPr/>
                </a:tc>
                <a:extLst>
                  <a:ext uri="{0D108BD9-81ED-4DB2-BD59-A6C34878D82A}">
                    <a16:rowId xmlns:a16="http://schemas.microsoft.com/office/drawing/2014/main" val="4112664426"/>
                  </a:ext>
                </a:extLst>
              </a:tr>
            </a:tbl>
          </a:graphicData>
        </a:graphic>
      </p:graphicFrame>
    </p:spTree>
    <p:extLst>
      <p:ext uri="{BB962C8B-B14F-4D97-AF65-F5344CB8AC3E}">
        <p14:creationId xmlns:p14="http://schemas.microsoft.com/office/powerpoint/2010/main" val="97394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5A00EBA-9E72-93BE-30CB-B0C011A6B063}"/>
              </a:ext>
            </a:extLst>
          </p:cNvPr>
          <p:cNvGraphicFramePr>
            <a:graphicFrameLocks noGrp="1"/>
          </p:cNvGraphicFramePr>
          <p:nvPr>
            <p:extLst>
              <p:ext uri="{D42A27DB-BD31-4B8C-83A1-F6EECF244321}">
                <p14:modId xmlns:p14="http://schemas.microsoft.com/office/powerpoint/2010/main" val="2995616066"/>
              </p:ext>
            </p:extLst>
          </p:nvPr>
        </p:nvGraphicFramePr>
        <p:xfrm>
          <a:off x="1137684" y="63795"/>
          <a:ext cx="10079665" cy="6523798"/>
        </p:xfrm>
        <a:graphic>
          <a:graphicData uri="http://schemas.openxmlformats.org/drawingml/2006/table">
            <a:tbl>
              <a:tblPr firstRow="1" bandRow="1">
                <a:tableStyleId>{F5AB1C69-6EDB-4FF4-983F-18BD219EF322}</a:tableStyleId>
              </a:tblPr>
              <a:tblGrid>
                <a:gridCol w="1647853">
                  <a:extLst>
                    <a:ext uri="{9D8B030D-6E8A-4147-A177-3AD203B41FA5}">
                      <a16:colId xmlns:a16="http://schemas.microsoft.com/office/drawing/2014/main" val="1897003710"/>
                    </a:ext>
                  </a:extLst>
                </a:gridCol>
                <a:gridCol w="1644455">
                  <a:extLst>
                    <a:ext uri="{9D8B030D-6E8A-4147-A177-3AD203B41FA5}">
                      <a16:colId xmlns:a16="http://schemas.microsoft.com/office/drawing/2014/main" val="824325206"/>
                    </a:ext>
                  </a:extLst>
                </a:gridCol>
                <a:gridCol w="1646155">
                  <a:extLst>
                    <a:ext uri="{9D8B030D-6E8A-4147-A177-3AD203B41FA5}">
                      <a16:colId xmlns:a16="http://schemas.microsoft.com/office/drawing/2014/main" val="3169301812"/>
                    </a:ext>
                  </a:extLst>
                </a:gridCol>
                <a:gridCol w="2298500">
                  <a:extLst>
                    <a:ext uri="{9D8B030D-6E8A-4147-A177-3AD203B41FA5}">
                      <a16:colId xmlns:a16="http://schemas.microsoft.com/office/drawing/2014/main" val="3710011819"/>
                    </a:ext>
                  </a:extLst>
                </a:gridCol>
                <a:gridCol w="2842702">
                  <a:extLst>
                    <a:ext uri="{9D8B030D-6E8A-4147-A177-3AD203B41FA5}">
                      <a16:colId xmlns:a16="http://schemas.microsoft.com/office/drawing/2014/main" val="316334148"/>
                    </a:ext>
                  </a:extLst>
                </a:gridCol>
              </a:tblGrid>
              <a:tr h="1647730">
                <a:tc>
                  <a:txBody>
                    <a:bodyPr/>
                    <a:lstStyle/>
                    <a:p>
                      <a:r>
                        <a:rPr lang="en-US" dirty="0">
                          <a:solidFill>
                            <a:schemeClr val="bg2">
                              <a:lumMod val="25000"/>
                            </a:schemeClr>
                          </a:solidFill>
                        </a:rPr>
                        <a:t>5.</a:t>
                      </a:r>
                      <a:endParaRPr lang="en-IN" dirty="0">
                        <a:solidFill>
                          <a:schemeClr val="bg2">
                            <a:lumMod val="25000"/>
                          </a:schemeClr>
                        </a:solidFill>
                      </a:endParaRPr>
                    </a:p>
                  </a:txBody>
                  <a:tcPr/>
                </a:tc>
                <a:tc>
                  <a:txBody>
                    <a:bodyPr/>
                    <a:lstStyle/>
                    <a:p>
                      <a:r>
                        <a:rPr lang="en-US" i="1" dirty="0">
                          <a:solidFill>
                            <a:schemeClr val="tx1">
                              <a:lumMod val="75000"/>
                              <a:lumOff val="25000"/>
                            </a:schemeClr>
                          </a:solidFill>
                        </a:rPr>
                        <a:t>Equilibrium Pricing for Strategic Consumers</a:t>
                      </a:r>
                      <a:r>
                        <a:rPr lang="en-US" dirty="0">
                          <a:solidFill>
                            <a:schemeClr val="tx1">
                              <a:lumMod val="75000"/>
                              <a:lumOff val="25000"/>
                            </a:schemeClr>
                          </a:solidFill>
                        </a:rPr>
                        <a:t> – Lei Xiao et al. (2019)</a:t>
                      </a:r>
                      <a:endParaRPr lang="en-IN" dirty="0">
                        <a:solidFill>
                          <a:schemeClr val="tx1">
                            <a:lumMod val="75000"/>
                            <a:lumOff val="25000"/>
                          </a:schemeClr>
                        </a:solidFill>
                      </a:endParaRPr>
                    </a:p>
                  </a:txBody>
                  <a:tcPr/>
                </a:tc>
                <a:tc>
                  <a:txBody>
                    <a:bodyPr/>
                    <a:lstStyle/>
                    <a:p>
                      <a:pPr algn="l"/>
                      <a:r>
                        <a:rPr lang="en-IN" dirty="0">
                          <a:solidFill>
                            <a:schemeClr val="tx1">
                              <a:lumMod val="75000"/>
                              <a:lumOff val="25000"/>
                            </a:schemeClr>
                          </a:solidFill>
                        </a:rPr>
                        <a:t>Game-theoretic </a:t>
                      </a:r>
                      <a:r>
                        <a:rPr lang="en-IN" dirty="0" err="1">
                          <a:solidFill>
                            <a:schemeClr val="tx1">
                              <a:lumMod val="75000"/>
                              <a:lumOff val="25000"/>
                            </a:schemeClr>
                          </a:solidFill>
                        </a:rPr>
                        <a:t>modeling</a:t>
                      </a:r>
                      <a:endParaRPr lang="en-IN" dirty="0">
                        <a:solidFill>
                          <a:schemeClr val="tx1">
                            <a:lumMod val="75000"/>
                            <a:lumOff val="25000"/>
                          </a:schemeClr>
                        </a:solidFill>
                      </a:endParaRPr>
                    </a:p>
                  </a:txBody>
                  <a:tcPr/>
                </a:tc>
                <a:tc>
                  <a:txBody>
                    <a:bodyPr/>
                    <a:lstStyle/>
                    <a:p>
                      <a:r>
                        <a:rPr lang="en-US" dirty="0">
                          <a:solidFill>
                            <a:schemeClr val="tx1">
                              <a:lumMod val="75000"/>
                              <a:lumOff val="25000"/>
                            </a:schemeClr>
                          </a:solidFill>
                        </a:rPr>
                        <a:t>Pioneering study on pre-sale mechanisms</a:t>
                      </a:r>
                      <a:endParaRPr lang="en-IN" dirty="0">
                        <a:solidFill>
                          <a:schemeClr val="tx1">
                            <a:lumMod val="75000"/>
                            <a:lumOff val="25000"/>
                          </a:schemeClr>
                        </a:solidFill>
                      </a:endParaRPr>
                    </a:p>
                  </a:txBody>
                  <a:tcPr/>
                </a:tc>
                <a:tc>
                  <a:txBody>
                    <a:bodyPr/>
                    <a:lstStyle/>
                    <a:p>
                      <a:r>
                        <a:rPr lang="en-US" dirty="0">
                          <a:solidFill>
                            <a:schemeClr val="tx1">
                              <a:lumMod val="75000"/>
                              <a:lumOff val="25000"/>
                            </a:schemeClr>
                          </a:solidFill>
                        </a:rPr>
                        <a:t>Focuses on services, not perishables</a:t>
                      </a:r>
                      <a:endParaRPr lang="en-IN" dirty="0">
                        <a:solidFill>
                          <a:schemeClr val="tx1">
                            <a:lumMod val="75000"/>
                            <a:lumOff val="25000"/>
                          </a:schemeClr>
                        </a:solidFill>
                      </a:endParaRPr>
                    </a:p>
                  </a:txBody>
                  <a:tcPr/>
                </a:tc>
                <a:extLst>
                  <a:ext uri="{0D108BD9-81ED-4DB2-BD59-A6C34878D82A}">
                    <a16:rowId xmlns:a16="http://schemas.microsoft.com/office/drawing/2014/main" val="2370874580"/>
                  </a:ext>
                </a:extLst>
              </a:tr>
              <a:tr h="1907898">
                <a:tc>
                  <a:txBody>
                    <a:bodyPr/>
                    <a:lstStyle/>
                    <a:p>
                      <a:r>
                        <a:rPr lang="en-US" dirty="0"/>
                        <a:t>6.</a:t>
                      </a:r>
                      <a:endParaRPr lang="en-IN" dirty="0"/>
                    </a:p>
                  </a:txBody>
                  <a:tcPr/>
                </a:tc>
                <a:tc>
                  <a:txBody>
                    <a:bodyPr/>
                    <a:lstStyle/>
                    <a:p>
                      <a:r>
                        <a:rPr lang="en-US" i="1" dirty="0"/>
                        <a:t>Advance Selling by a Newsvendor Retailer</a:t>
                      </a:r>
                      <a:r>
                        <a:rPr lang="en-US" dirty="0"/>
                        <a:t> – Prasad et al. (2011), Li &amp; Yu (2015)</a:t>
                      </a:r>
                      <a:endParaRPr lang="en-IN" dirty="0"/>
                    </a:p>
                  </a:txBody>
                  <a:tcPr/>
                </a:tc>
                <a:tc>
                  <a:txBody>
                    <a:bodyPr/>
                    <a:lstStyle/>
                    <a:p>
                      <a:r>
                        <a:rPr lang="en-US" dirty="0"/>
                        <a:t>Stochastic demand and signaling models</a:t>
                      </a:r>
                      <a:endParaRPr lang="en-IN" dirty="0"/>
                    </a:p>
                  </a:txBody>
                  <a:tcPr/>
                </a:tc>
                <a:tc>
                  <a:txBody>
                    <a:bodyPr/>
                    <a:lstStyle/>
                    <a:p>
                      <a:r>
                        <a:rPr lang="en-US" dirty="0"/>
                        <a:t>Improves forecasting through pre-order data</a:t>
                      </a:r>
                      <a:endParaRPr lang="en-IN" dirty="0"/>
                    </a:p>
                  </a:txBody>
                  <a:tcPr/>
                </a:tc>
                <a:tc>
                  <a:txBody>
                    <a:bodyPr/>
                    <a:lstStyle/>
                    <a:p>
                      <a:r>
                        <a:rPr lang="en-US" dirty="0"/>
                        <a:t>Highly reliant on reliable consumer input</a:t>
                      </a:r>
                      <a:endParaRPr lang="en-IN" dirty="0"/>
                    </a:p>
                  </a:txBody>
                  <a:tcPr/>
                </a:tc>
                <a:extLst>
                  <a:ext uri="{0D108BD9-81ED-4DB2-BD59-A6C34878D82A}">
                    <a16:rowId xmlns:a16="http://schemas.microsoft.com/office/drawing/2014/main" val="4077921424"/>
                  </a:ext>
                </a:extLst>
              </a:tr>
              <a:tr h="1387562">
                <a:tc>
                  <a:txBody>
                    <a:bodyPr/>
                    <a:lstStyle/>
                    <a:p>
                      <a:r>
                        <a:rPr lang="en-US" dirty="0"/>
                        <a:t>7.</a:t>
                      </a:r>
                      <a:endParaRPr lang="en-IN" dirty="0"/>
                    </a:p>
                  </a:txBody>
                  <a:tcPr/>
                </a:tc>
                <a:tc>
                  <a:txBody>
                    <a:bodyPr/>
                    <a:lstStyle/>
                    <a:p>
                      <a:r>
                        <a:rPr lang="en-US" i="1" dirty="0"/>
                        <a:t>Pre-orders with Consumer Loss Aversion</a:t>
                      </a:r>
                      <a:r>
                        <a:rPr lang="en-US" dirty="0"/>
                        <a:t> – Zhao &amp; Weng (2010–2017)</a:t>
                      </a:r>
                      <a:endParaRPr lang="en-IN" dirty="0"/>
                    </a:p>
                  </a:txBody>
                  <a:tcPr/>
                </a:tc>
                <a:tc>
                  <a:txBody>
                    <a:bodyPr/>
                    <a:lstStyle/>
                    <a:p>
                      <a:r>
                        <a:rPr lang="en-IN" dirty="0"/>
                        <a:t>Risk aversion </a:t>
                      </a:r>
                      <a:r>
                        <a:rPr lang="en-IN" dirty="0" err="1"/>
                        <a:t>modeling</a:t>
                      </a:r>
                      <a:endParaRPr lang="en-IN" dirty="0"/>
                    </a:p>
                  </a:txBody>
                  <a:tcPr/>
                </a:tc>
                <a:tc>
                  <a:txBody>
                    <a:bodyPr/>
                    <a:lstStyle/>
                    <a:p>
                      <a:r>
                        <a:rPr lang="en-IN" dirty="0"/>
                        <a:t>Captures psychological buyer factors</a:t>
                      </a:r>
                    </a:p>
                  </a:txBody>
                  <a:tcPr/>
                </a:tc>
                <a:tc>
                  <a:txBody>
                    <a:bodyPr/>
                    <a:lstStyle/>
                    <a:p>
                      <a:r>
                        <a:rPr lang="en-US" dirty="0"/>
                        <a:t>Complicated to quantify risk aversion</a:t>
                      </a:r>
                      <a:endParaRPr lang="en-IN" dirty="0"/>
                    </a:p>
                  </a:txBody>
                  <a:tcPr/>
                </a:tc>
                <a:extLst>
                  <a:ext uri="{0D108BD9-81ED-4DB2-BD59-A6C34878D82A}">
                    <a16:rowId xmlns:a16="http://schemas.microsoft.com/office/drawing/2014/main" val="458815588"/>
                  </a:ext>
                </a:extLst>
              </a:tr>
              <a:tr h="1311718">
                <a:tc>
                  <a:txBody>
                    <a:bodyPr/>
                    <a:lstStyle/>
                    <a:p>
                      <a:r>
                        <a:rPr lang="en-US" dirty="0"/>
                        <a:t>8.</a:t>
                      </a:r>
                      <a:endParaRPr lang="en-IN" dirty="0"/>
                    </a:p>
                  </a:txBody>
                  <a:tcPr/>
                </a:tc>
                <a:tc>
                  <a:txBody>
                    <a:bodyPr/>
                    <a:lstStyle/>
                    <a:p>
                      <a:r>
                        <a:rPr lang="en-US" i="1" dirty="0"/>
                        <a:t>Advance Selling with Market Power</a:t>
                      </a:r>
                      <a:r>
                        <a:rPr lang="en-US" dirty="0"/>
                        <a:t> – Ma et al. (2019)</a:t>
                      </a:r>
                      <a:endParaRPr lang="en-IN" dirty="0"/>
                    </a:p>
                  </a:txBody>
                  <a:tcPr/>
                </a:tc>
                <a:tc>
                  <a:txBody>
                    <a:bodyPr/>
                    <a:lstStyle/>
                    <a:p>
                      <a:r>
                        <a:rPr lang="en-US" dirty="0"/>
                        <a:t>Risk and power-based pricing model</a:t>
                      </a:r>
                      <a:endParaRPr lang="en-IN" dirty="0"/>
                    </a:p>
                  </a:txBody>
                  <a:tcPr/>
                </a:tc>
                <a:tc>
                  <a:txBody>
                    <a:bodyPr/>
                    <a:lstStyle/>
                    <a:p>
                      <a:r>
                        <a:rPr lang="en-US" dirty="0"/>
                        <a:t>Models strong manufacturers’ price control</a:t>
                      </a:r>
                      <a:endParaRPr lang="en-IN" dirty="0"/>
                    </a:p>
                  </a:txBody>
                  <a:tcPr/>
                </a:tc>
                <a:tc>
                  <a:txBody>
                    <a:bodyPr/>
                    <a:lstStyle/>
                    <a:p>
                      <a:r>
                        <a:rPr lang="en-US" dirty="0"/>
                        <a:t>Assumes monopoly or dominant firm setting</a:t>
                      </a:r>
                      <a:endParaRPr lang="en-IN" dirty="0"/>
                    </a:p>
                  </a:txBody>
                  <a:tcPr/>
                </a:tc>
                <a:extLst>
                  <a:ext uri="{0D108BD9-81ED-4DB2-BD59-A6C34878D82A}">
                    <a16:rowId xmlns:a16="http://schemas.microsoft.com/office/drawing/2014/main" val="1409775276"/>
                  </a:ext>
                </a:extLst>
              </a:tr>
            </a:tbl>
          </a:graphicData>
        </a:graphic>
      </p:graphicFrame>
    </p:spTree>
    <p:extLst>
      <p:ext uri="{BB962C8B-B14F-4D97-AF65-F5344CB8AC3E}">
        <p14:creationId xmlns:p14="http://schemas.microsoft.com/office/powerpoint/2010/main" val="350703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DFB3-657C-C609-14AB-5919CE7D4B9B}"/>
              </a:ext>
            </a:extLst>
          </p:cNvPr>
          <p:cNvSpPr>
            <a:spLocks noGrp="1"/>
          </p:cNvSpPr>
          <p:nvPr>
            <p:ph type="title"/>
          </p:nvPr>
        </p:nvSpPr>
        <p:spPr/>
        <p:txBody>
          <a:bodyPr/>
          <a:lstStyle/>
          <a:p>
            <a:r>
              <a:rPr lang="en-US" dirty="0"/>
              <a:t>                                </a:t>
            </a:r>
            <a:r>
              <a:rPr lang="en-US" b="1" dirty="0"/>
              <a:t>OBJECTIVE</a:t>
            </a:r>
            <a:endParaRPr lang="en-IN" b="1" dirty="0"/>
          </a:p>
        </p:txBody>
      </p:sp>
      <p:sp>
        <p:nvSpPr>
          <p:cNvPr id="3" name="Content Placeholder 2">
            <a:extLst>
              <a:ext uri="{FF2B5EF4-FFF2-40B4-BE49-F238E27FC236}">
                <a16:creationId xmlns:a16="http://schemas.microsoft.com/office/drawing/2014/main" id="{85E5DB58-012A-F44C-FC67-0AFE53597EA7}"/>
              </a:ext>
            </a:extLst>
          </p:cNvPr>
          <p:cNvSpPr>
            <a:spLocks noGrp="1"/>
          </p:cNvSpPr>
          <p:nvPr>
            <p:ph idx="1"/>
          </p:nvPr>
        </p:nvSpPr>
        <p:spPr>
          <a:xfrm>
            <a:off x="838200" y="1552353"/>
            <a:ext cx="10515600" cy="4710224"/>
          </a:xfrm>
        </p:spPr>
        <p:txBody>
          <a:bodyPr>
            <a:normAutofit/>
          </a:bodyPr>
          <a:lstStyle/>
          <a:p>
            <a:r>
              <a:rPr lang="en-US" dirty="0"/>
              <a:t>The primary objective of this study is to develop and analyze optimal customer-to-business (C2B) pre-sale strategies for fresh agricultural product (FAP) supply chains service.</a:t>
            </a:r>
          </a:p>
          <a:p>
            <a:r>
              <a:rPr lang="en-US" dirty="0"/>
              <a:t>Enhance the overall profitability of supply chain participants (supplier, retailer, and TPLSP.</a:t>
            </a:r>
          </a:p>
          <a:p>
            <a:r>
              <a:rPr lang="en-US" dirty="0"/>
              <a:t>Ensure consumers receive the freshest products. Address the high loss rates and inefficiencies in traditional FAP supply chains. </a:t>
            </a:r>
          </a:p>
          <a:p>
            <a:r>
              <a:rPr lang="en-US" dirty="0"/>
              <a:t>Evaluate the impact of logistics service levels, online service levels, and pre-sale discount rates on market </a:t>
            </a:r>
            <a:r>
              <a:rPr lang="en-US" dirty="0" err="1"/>
              <a:t>demand.Compare</a:t>
            </a:r>
            <a:r>
              <a:rPr lang="en-US" dirty="0"/>
              <a:t> centralized vs. decentralized decision-making models using Stackelberg game theory</a:t>
            </a:r>
            <a:endParaRPr lang="en-IN" dirty="0"/>
          </a:p>
        </p:txBody>
      </p:sp>
    </p:spTree>
    <p:extLst>
      <p:ext uri="{BB962C8B-B14F-4D97-AF65-F5344CB8AC3E}">
        <p14:creationId xmlns:p14="http://schemas.microsoft.com/office/powerpoint/2010/main" val="179318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A31E-ABE2-BE41-8DFF-FA4C55A941A2}"/>
              </a:ext>
            </a:extLst>
          </p:cNvPr>
          <p:cNvSpPr>
            <a:spLocks noGrp="1"/>
          </p:cNvSpPr>
          <p:nvPr>
            <p:ph type="title"/>
          </p:nvPr>
        </p:nvSpPr>
        <p:spPr>
          <a:xfrm>
            <a:off x="838200" y="946298"/>
            <a:ext cx="10515600" cy="584790"/>
          </a:xfrm>
        </p:spPr>
        <p:txBody>
          <a:bodyPr>
            <a:normAutofit fontScale="90000"/>
          </a:bodyPr>
          <a:lstStyle/>
          <a:p>
            <a:r>
              <a:rPr lang="en-US" dirty="0"/>
              <a:t>                              </a:t>
            </a:r>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Existing Method</a:t>
            </a:r>
            <a:b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br>
            <a:endParaRPr lang="en-IN" b="1" dirty="0"/>
          </a:p>
        </p:txBody>
      </p:sp>
      <p:sp>
        <p:nvSpPr>
          <p:cNvPr id="3" name="Content Placeholder 2">
            <a:extLst>
              <a:ext uri="{FF2B5EF4-FFF2-40B4-BE49-F238E27FC236}">
                <a16:creationId xmlns:a16="http://schemas.microsoft.com/office/drawing/2014/main" id="{DC234EEF-E7F3-6352-A80F-390241EF854C}"/>
              </a:ext>
            </a:extLst>
          </p:cNvPr>
          <p:cNvSpPr>
            <a:spLocks noGrp="1"/>
          </p:cNvSpPr>
          <p:nvPr>
            <p:ph idx="1"/>
          </p:nvPr>
        </p:nvSpPr>
        <p:spPr>
          <a:xfrm>
            <a:off x="838200" y="1605516"/>
            <a:ext cx="10515600" cy="4887359"/>
          </a:xfrm>
        </p:spPr>
        <p:txBody>
          <a:bodyPr>
            <a:normAutofit/>
          </a:bodyPr>
          <a:lstStyle/>
          <a:p>
            <a:pPr lvl="0"/>
            <a:r>
              <a:rPr lang="en-US" dirty="0"/>
              <a:t>Farmers or suppliers collect orders in advance through online platforms or retailers before harvesting or production.</a:t>
            </a:r>
            <a:endParaRPr lang="en-IN" dirty="0"/>
          </a:p>
          <a:p>
            <a:pPr lvl="0"/>
            <a:r>
              <a:rPr lang="en-US" dirty="0"/>
              <a:t>Consumers subscribe or pre-pay for a share of farm harvests for a season.</a:t>
            </a:r>
            <a:endParaRPr lang="en-IN" dirty="0"/>
          </a:p>
          <a:p>
            <a:pPr lvl="0"/>
            <a:r>
              <a:rPr lang="en-US" dirty="0"/>
              <a:t>Retailers or platforms sign contracts with producers before planting/harvesting.</a:t>
            </a:r>
            <a:endParaRPr lang="en-IN" dirty="0"/>
          </a:p>
          <a:p>
            <a:pPr lvl="0"/>
            <a:r>
              <a:rPr lang="en-US" dirty="0"/>
              <a:t>Farmers or sellers promote products in advance through live streaming or social commerce, collect orders, and plan harvest/delivery accordingly.</a:t>
            </a:r>
            <a:endParaRPr lang="en-IN" dirty="0"/>
          </a:p>
          <a:p>
            <a:pPr lvl="0"/>
            <a:r>
              <a:rPr lang="en-US" dirty="0"/>
              <a:t>Advanced systems forecast demand and supply using IoT, AI, and data analytics .</a:t>
            </a:r>
            <a:endParaRPr lang="en-IN" dirty="0"/>
          </a:p>
        </p:txBody>
      </p:sp>
    </p:spTree>
    <p:extLst>
      <p:ext uri="{BB962C8B-B14F-4D97-AF65-F5344CB8AC3E}">
        <p14:creationId xmlns:p14="http://schemas.microsoft.com/office/powerpoint/2010/main" val="77284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E618-D21F-2CDC-1E90-4995886C3C08}"/>
              </a:ext>
            </a:extLst>
          </p:cNvPr>
          <p:cNvSpPr>
            <a:spLocks noGrp="1"/>
          </p:cNvSpPr>
          <p:nvPr>
            <p:ph type="title"/>
          </p:nvPr>
        </p:nvSpPr>
        <p:spPr/>
        <p:txBody>
          <a:bodyPr/>
          <a:lstStyle/>
          <a:p>
            <a:r>
              <a:rPr lang="en-US" dirty="0"/>
              <a:t>                           </a:t>
            </a:r>
            <a:r>
              <a:rPr lang="en-US" dirty="0">
                <a:solidFill>
                  <a:srgbClr val="0E58C4"/>
                </a:solidFill>
                <a:latin typeface="Times New Roman" panose="02020503050405090304"/>
                <a:ea typeface="Times New Roman" panose="02020503050405090304"/>
                <a:cs typeface="Times New Roman" panose="02020503050405090304"/>
                <a:sym typeface="Times New Roman" panose="02020503050405090304"/>
              </a:rPr>
              <a:t>Proposed Method</a:t>
            </a:r>
            <a:endParaRPr lang="en-IN" dirty="0"/>
          </a:p>
        </p:txBody>
      </p:sp>
      <p:sp>
        <p:nvSpPr>
          <p:cNvPr id="3" name="Content Placeholder 2">
            <a:extLst>
              <a:ext uri="{FF2B5EF4-FFF2-40B4-BE49-F238E27FC236}">
                <a16:creationId xmlns:a16="http://schemas.microsoft.com/office/drawing/2014/main" id="{EAF7A2D5-E335-040E-AAAF-CF5AF9D71DEF}"/>
              </a:ext>
            </a:extLst>
          </p:cNvPr>
          <p:cNvSpPr>
            <a:spLocks noGrp="1"/>
          </p:cNvSpPr>
          <p:nvPr>
            <p:ph idx="1"/>
          </p:nvPr>
        </p:nvSpPr>
        <p:spPr/>
        <p:txBody>
          <a:bodyPr/>
          <a:lstStyle/>
          <a:p>
            <a:pPr lvl="0"/>
            <a:r>
              <a:rPr lang="en-US" dirty="0"/>
              <a:t>Digital Pre-Sale Platform with Integrated Logistics.</a:t>
            </a:r>
            <a:endParaRPr lang="en-IN" dirty="0"/>
          </a:p>
          <a:p>
            <a:pPr lvl="0"/>
            <a:r>
              <a:rPr lang="en-US" dirty="0"/>
              <a:t>Include real-time order tracking, dynamic pre-sale windows, and geo-based product availability.</a:t>
            </a:r>
            <a:endParaRPr lang="en-IN" dirty="0"/>
          </a:p>
          <a:p>
            <a:pPr lvl="0"/>
            <a:r>
              <a:rPr lang="en-US" dirty="0"/>
              <a:t>Open pre-sale windows per zone based on harvest and logistics capacity.</a:t>
            </a:r>
            <a:endParaRPr lang="en-IN" dirty="0"/>
          </a:p>
          <a:p>
            <a:pPr lvl="0"/>
            <a:r>
              <a:rPr lang="en-US" dirty="0"/>
              <a:t>Use AI to forecast demand from previous orders, seasonality, and location-based trends.</a:t>
            </a:r>
            <a:endParaRPr lang="en-IN" dirty="0"/>
          </a:p>
          <a:p>
            <a:pPr lvl="0"/>
            <a:r>
              <a:rPr lang="en-US" dirty="0"/>
              <a:t>Integrate with third-party logistics (3PL) providers for cold-chain service</a:t>
            </a:r>
            <a:endParaRPr lang="en-IN" dirty="0"/>
          </a:p>
          <a:p>
            <a:endParaRPr lang="en-IN" dirty="0"/>
          </a:p>
        </p:txBody>
      </p:sp>
    </p:spTree>
    <p:extLst>
      <p:ext uri="{BB962C8B-B14F-4D97-AF65-F5344CB8AC3E}">
        <p14:creationId xmlns:p14="http://schemas.microsoft.com/office/powerpoint/2010/main" val="2194662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1673</Words>
  <Application>Microsoft Office PowerPoint</Application>
  <PresentationFormat>Widescreen</PresentationFormat>
  <Paragraphs>129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Noto Sans Symbols</vt:lpstr>
      <vt:lpstr>Times New Roman</vt:lpstr>
      <vt:lpstr>Office Theme</vt:lpstr>
      <vt:lpstr>SALES OF FRESH AGRICULTURAL PRODUCTS</vt:lpstr>
      <vt:lpstr>                               Outline</vt:lpstr>
      <vt:lpstr>                               ABSTRACT</vt:lpstr>
      <vt:lpstr>                          INTRODUCTION</vt:lpstr>
      <vt:lpstr>                        LITERATURE REVIEW</vt:lpstr>
      <vt:lpstr>PowerPoint Presentation</vt:lpstr>
      <vt:lpstr>                                OBJECTIVE</vt:lpstr>
      <vt:lpstr>                              Existing Method </vt:lpstr>
      <vt:lpstr>                           Proposed Method</vt:lpstr>
      <vt:lpstr>                            Block diagram</vt:lpstr>
      <vt:lpstr>             Explanation of Proposed Work</vt:lpstr>
      <vt:lpstr>             Explanation of Proposed Work</vt:lpstr>
      <vt:lpstr>           Hardware &amp; Software Involved</vt:lpstr>
      <vt:lpstr>                 Application &amp; Advantages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2025-07-27T17:21:05Z</dcterms:created>
  <dcterms:modified xsi:type="dcterms:W3CDTF">2025-07-27T19:37:00Z</dcterms:modified>
</cp:coreProperties>
</file>