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4"/>
      <p:bold r:id="rId25"/>
      <p: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48d235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48d235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dd65565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7dd65565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d7c5aa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d7c5aa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d7c5aa7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d7c5aa7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7dd65565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7dd65565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7dd6556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7dd6556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7dd6556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7dd6556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LSTM the baseline was only one directional whereas for the final model we have used bidirectional which has also been a factor to improve the accuracy.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7d7c5aa7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7d7c5aa7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7dd6556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7dd6556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mention we have used Bidirectional LSTM layer in the final model instead of forward layer in baseline.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7dd6556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7dd6556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72bda5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72bda5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172693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172693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7d7c5aa7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7d7c5aa7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7d7c5aa7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7d7c5aa7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48d235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48d235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dd65565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7dd65565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523b41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8523b41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d7c5a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d7c5aa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7d7c5aa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7d7c5aa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dd65565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dd65565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ciforce/a-comprehensive-guide-to-natural-language-generation-dd63a4b6e548" TargetMode="External"/><Relationship Id="rId3" Type="http://schemas.openxmlformats.org/officeDocument/2006/relationships/hyperlink" Target="https://machinelearningmastery.com/text-generation-lstm-recurrent-neural-networks-python-keras/" TargetMode="External"/><Relationship Id="rId7" Type="http://schemas.openxmlformats.org/officeDocument/2006/relationships/hyperlink" Target="https://towardsdatascience.com/natural-language-generation-part-1-back-to-basics-2f0b2654624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chinelearningmastery.com/stacked-long-short-term-memory-networks/" TargetMode="External"/><Relationship Id="rId5" Type="http://schemas.openxmlformats.org/officeDocument/2006/relationships/hyperlink" Target="https://narrativescience.com/resource/blog/what-is-natural-language-generation/" TargetMode="External"/><Relationship Id="rId10" Type="http://schemas.openxmlformats.org/officeDocument/2006/relationships/hyperlink" Target="https://www.tensorflow.org/guide/keras/rnn" TargetMode="External"/><Relationship Id="rId4" Type="http://schemas.openxmlformats.org/officeDocument/2006/relationships/hyperlink" Target="https://www.tensorflow.org/tutorials/text/text_generation" TargetMode="External"/><Relationship Id="rId9" Type="http://schemas.openxmlformats.org/officeDocument/2006/relationships/hyperlink" Target="https://www.kdnuggets.com/2017/12/general-approach-preprocessing-text-data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Natural Language Generation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latin typeface="Garamond"/>
                <a:ea typeface="Garamond"/>
                <a:cs typeface="Garamond"/>
                <a:sym typeface="Garamond"/>
              </a:rPr>
              <a:t>WebNLG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15800" y="2774175"/>
            <a:ext cx="53100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u="sng" dirty="0"/>
              <a:t>TEAM MEMBERS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HARIKA GORIJALA</a:t>
            </a:r>
            <a:br>
              <a:rPr lang="en-US" dirty="0"/>
            </a:br>
            <a:r>
              <a:rPr lang="en-US" dirty="0"/>
              <a:t> SAI POOJITHA CHOWDARY PALLOTHU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247425" y="120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Data Exploration - Word Clouds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00050" y="975125"/>
            <a:ext cx="3525300" cy="3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Visualizing ‘lex’ column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51" y="1720475"/>
            <a:ext cx="34813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757875" y="975125"/>
            <a:ext cx="3525300" cy="3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Visualizing ‘mtriple’ column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50" y="1747962"/>
            <a:ext cx="2961950" cy="24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397475" y="185657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aramond"/>
                <a:ea typeface="Garamond"/>
                <a:cs typeface="Garamond"/>
                <a:sym typeface="Garamond"/>
              </a:rPr>
              <a:t>APPROACH</a:t>
            </a:r>
            <a:endParaRPr sz="47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992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418850" y="1341400"/>
            <a:ext cx="8520600" cy="3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Merge all Datasets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aramond"/>
              <a:buAutoNum type="alphaLcPeriod"/>
            </a:pPr>
            <a:r>
              <a:rPr lang="en" sz="1700">
                <a:latin typeface="Garamond"/>
                <a:ea typeface="Garamond"/>
                <a:cs typeface="Garamond"/>
                <a:sym typeface="Garamond"/>
              </a:rPr>
              <a:t>Filter out bad records (comment = ‘good’, id = id1)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Create 2D array using the char “|”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aramond"/>
              <a:buAutoNum type="alphaLcPeriod"/>
            </a:pPr>
            <a:r>
              <a:rPr lang="en" sz="1700">
                <a:latin typeface="Garamond"/>
                <a:ea typeface="Garamond"/>
                <a:cs typeface="Garamond"/>
                <a:sym typeface="Garamond"/>
              </a:rPr>
              <a:t>Aarhus_Airport | cityServed | "Aarhus, Denmark"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aramond"/>
              <a:buAutoNum type="alphaLcPeriod"/>
            </a:pPr>
            <a:r>
              <a:rPr lang="en" sz="1700">
                <a:latin typeface="Garamond"/>
                <a:ea typeface="Garamond"/>
                <a:cs typeface="Garamond"/>
                <a:sym typeface="Garamond"/>
              </a:rPr>
              <a:t>[“Aarhus_Airport”, “cityServed”, “Aarhus, Denmark”]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Add space at the capital in the 2nd term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aramond"/>
              <a:buAutoNum type="alphaLcPeriod"/>
            </a:pPr>
            <a:r>
              <a:rPr lang="en" sz="1700">
                <a:latin typeface="Garamond"/>
                <a:ea typeface="Garamond"/>
                <a:cs typeface="Garamond"/>
                <a:sym typeface="Garamond"/>
              </a:rPr>
              <a:t>cityServed -&gt; city Served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Remove unnecessary characters in both columns and convert to lowercase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lphaLcPeriod"/>
            </a:pPr>
            <a:r>
              <a:rPr lang="en" sz="1700">
                <a:latin typeface="Garamond"/>
                <a:ea typeface="Garamond"/>
                <a:cs typeface="Garamond"/>
                <a:sym typeface="Garamond"/>
              </a:rPr>
              <a:t>Ex: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,_:@#?!&amp;$]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Randomize records then split between train and test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Train RNN LSTM on Lex column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Predict lex column using mtriple (compare to actual)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25" y="760625"/>
            <a:ext cx="7748849" cy="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Model Implementation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❖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We define a sequential model wherein each layer has exactly one input tensor and one output tensor.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7350"/>
            <a:ext cx="8654227" cy="12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50975" y="2017350"/>
            <a:ext cx="85206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aramond"/>
                <a:ea typeface="Garamond"/>
                <a:cs typeface="Garamond"/>
                <a:sym typeface="Garamond"/>
              </a:rPr>
              <a:t>RESULTS</a:t>
            </a:r>
            <a:endParaRPr sz="47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Preprocessing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030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Mtriple column after preprocessing:</a:t>
            </a:r>
            <a:endParaRPr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723625" y="1229875"/>
            <a:ext cx="4718400" cy="3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Lex column after preprocessing: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r="17600"/>
          <a:stretch/>
        </p:blipFill>
        <p:spPr>
          <a:xfrm>
            <a:off x="96200" y="1896750"/>
            <a:ext cx="4281700" cy="22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r="12732"/>
          <a:stretch/>
        </p:blipFill>
        <p:spPr>
          <a:xfrm>
            <a:off x="4454100" y="1887825"/>
            <a:ext cx="4495450" cy="2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311700" y="142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Model Summary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311700" y="1071350"/>
            <a:ext cx="4403100" cy="3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We have built a sequential model with multiple layers such as Embedding layer, Bi- LSTM and dense.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We added a </a:t>
            </a: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Bidirectional LSTM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layer with 30 units.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The activation function used is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‘softmax’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to each of these units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and the optimizer used is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‘adam’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175" y="1054700"/>
            <a:ext cx="4103275" cy="30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Model Predictions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311700" y="1150675"/>
            <a:ext cx="4260300" cy="3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Actual Output: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4832775" y="1190275"/>
            <a:ext cx="3782700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Predicted Output: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4269"/>
          <a:stretch/>
        </p:blipFill>
        <p:spPr>
          <a:xfrm>
            <a:off x="4744925" y="1735950"/>
            <a:ext cx="3958400" cy="26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735950"/>
            <a:ext cx="4373950" cy="2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Accuracy Metrics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31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For model evaluation we have used BLEU score and Rouge score.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For baseline model we have used character-level prediction whereas, in the final model we have used word-level predictions which improved the performance of the model.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300" y="1638300"/>
            <a:ext cx="3267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5249475" y="1307300"/>
            <a:ext cx="22932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Baseline Model: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5291150" y="2550325"/>
            <a:ext cx="2357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Final Model: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700" y="3087325"/>
            <a:ext cx="28479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311700" y="238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Summary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Char char="●"/>
            </a:pPr>
            <a:r>
              <a:rPr lang="en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We have created a summary matrix based on the scores </a:t>
            </a:r>
            <a:endParaRPr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75" y="1715713"/>
            <a:ext cx="58864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841300" y="332175"/>
            <a:ext cx="2532900" cy="3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Table of Contents</a:t>
            </a:r>
            <a:endParaRPr sz="4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571990" y="3543613"/>
            <a:ext cx="429000" cy="4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571990" y="456384"/>
            <a:ext cx="429000" cy="45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571990" y="1474354"/>
            <a:ext cx="429000" cy="45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4202350" y="381675"/>
            <a:ext cx="4178974" cy="3954155"/>
            <a:chOff x="0" y="2178"/>
            <a:chExt cx="5914200" cy="5244237"/>
          </a:xfrm>
        </p:grpSpPr>
        <p:sp>
          <p:nvSpPr>
            <p:cNvPr id="96" name="Google Shape;96;p14"/>
            <p:cNvSpPr/>
            <p:nvPr/>
          </p:nvSpPr>
          <p:spPr>
            <a:xfrm>
              <a:off x="0" y="2178"/>
              <a:ext cx="5914200" cy="1104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275192" y="2178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1392768"/>
              <a:ext cx="5914200" cy="1104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275192" y="1382257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0" y="2762336"/>
              <a:ext cx="5914200" cy="1104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275192" y="2762336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275192" y="2762336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6825" tIns="116825" rIns="116825" bIns="116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D19"/>
                </a:buClr>
                <a:buSzPts val="2200"/>
                <a:buFont typeface="Garamond"/>
                <a:buNone/>
              </a:pPr>
              <a:r>
                <a:rPr lang="en" sz="2800">
                  <a:solidFill>
                    <a:srgbClr val="511D19"/>
                  </a:solidFill>
                  <a:latin typeface="Garamond"/>
                  <a:ea typeface="Garamond"/>
                  <a:cs typeface="Garamond"/>
                  <a:sym typeface="Garamond"/>
                </a:rPr>
                <a:t>Approach</a:t>
              </a:r>
              <a:endParaRPr sz="2000"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0" y="4142415"/>
              <a:ext cx="5914200" cy="1104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979" y="3015995"/>
              <a:ext cx="607200" cy="607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275192" y="4142415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275192" y="4142415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6825" tIns="116825" rIns="116825" bIns="1168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2800">
                  <a:solidFill>
                    <a:srgbClr val="511D19"/>
                  </a:solidFill>
                  <a:latin typeface="Garamond"/>
                  <a:ea typeface="Garamond"/>
                  <a:cs typeface="Garamond"/>
                  <a:sym typeface="Garamond"/>
                </a:rPr>
                <a:t>Results</a:t>
              </a:r>
              <a:endParaRPr sz="400"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072213" y="2184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6825" tIns="116825" rIns="116825" bIns="116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D19"/>
                </a:buClr>
                <a:buSzPts val="2200"/>
                <a:buFont typeface="Garamond"/>
                <a:buNone/>
              </a:pPr>
              <a:r>
                <a:rPr lang="en" sz="2800">
                  <a:solidFill>
                    <a:srgbClr val="511D19"/>
                  </a:solidFill>
                  <a:latin typeface="Garamond"/>
                  <a:ea typeface="Garamond"/>
                  <a:cs typeface="Garamond"/>
                  <a:sym typeface="Garamond"/>
                </a:rPr>
                <a:t>Prior work</a:t>
              </a:r>
              <a:endParaRPr sz="2000"/>
            </a:p>
          </p:txBody>
        </p:sp>
      </p:grpSp>
      <p:sp>
        <p:nvSpPr>
          <p:cNvPr id="108" name="Google Shape;108;p14"/>
          <p:cNvSpPr/>
          <p:nvPr/>
        </p:nvSpPr>
        <p:spPr>
          <a:xfrm>
            <a:off x="4393804" y="1399646"/>
            <a:ext cx="607200" cy="60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197075" y="1435900"/>
            <a:ext cx="3011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330929" y="381667"/>
            <a:ext cx="607200" cy="607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438054" y="3468925"/>
            <a:ext cx="607200" cy="60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 Generation With LSTM Recurrent Neural Networks in Python with Keras</a:t>
            </a:r>
            <a:endParaRPr sz="1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 generation with an RNN</a:t>
            </a:r>
            <a:endParaRPr sz="1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https://narrativescience.com/resource/blog/what-is-natural-language-generation/</a:t>
            </a:r>
            <a:endParaRPr sz="1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https://machinelearningmastery.com/stacked-long-short-term-memory-networks/</a:t>
            </a:r>
            <a:endParaRPr sz="1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https://towardsdatascience.com/natural-language-generation-part-1-back-to-basics-2f0b2654624f</a:t>
            </a:r>
            <a:endParaRPr sz="1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https://medium.com/sciforce/a-comprehensive-guide-to-natural-language-generation-dd63a4b6e548</a:t>
            </a:r>
            <a:endParaRPr sz="1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https://www.kdnuggets.com/2017/12/general-approach-preprocessing-text-data.html</a:t>
            </a:r>
            <a:endParaRPr sz="1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 u="sng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https://www.tensorflow.org/guide/keras/rnn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298575" y="1331550"/>
            <a:ext cx="85206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aramond"/>
                <a:ea typeface="Garamond"/>
                <a:cs typeface="Garamond"/>
                <a:sym typeface="Garamond"/>
              </a:rPr>
              <a:t>Thank You!</a:t>
            </a:r>
            <a:endParaRPr sz="47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04525" y="1484125"/>
            <a:ext cx="85206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aramond"/>
                <a:ea typeface="Garamond"/>
                <a:cs typeface="Garamond"/>
                <a:sym typeface="Garamond"/>
              </a:rPr>
              <a:t>PRIOR</a:t>
            </a:r>
            <a:endParaRPr sz="47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aramond"/>
                <a:ea typeface="Garamond"/>
                <a:cs typeface="Garamond"/>
                <a:sym typeface="Garamond"/>
              </a:rPr>
              <a:t>WORK</a:t>
            </a:r>
            <a:endParaRPr sz="47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Initial Exploration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311700" y="1079850"/>
            <a:ext cx="8520600" cy="3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Char char="●"/>
            </a:pPr>
            <a:r>
              <a:rPr lang="en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We have started by digging through several articles to understand NLG, its applications and how it is implemented. </a:t>
            </a:r>
            <a:endParaRPr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Char char="●"/>
            </a:pPr>
            <a:r>
              <a:rPr lang="en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We have come across different models such as, Markov Chain, Spark Distributed Markov chain model,RNN, LSTM that could be used to implement NLG.  We chose to implement RNN LSTM.</a:t>
            </a:r>
            <a:endParaRPr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Char char="●"/>
            </a:pPr>
            <a:r>
              <a:rPr lang="en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From the given data repository, we have gone through the different datasets and each of us have come up with possible datasets that we could use for our project. </a:t>
            </a:r>
            <a:endParaRPr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Garamond"/>
              <a:buChar char="●"/>
            </a:pPr>
            <a:r>
              <a:rPr lang="en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We have decided to use the WebNLG dataset and started building models that could be used for implementing.</a:t>
            </a:r>
            <a:endParaRPr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04525" y="1484125"/>
            <a:ext cx="85206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aramond"/>
                <a:ea typeface="Garamond"/>
                <a:cs typeface="Garamond"/>
                <a:sym typeface="Garamond"/>
              </a:rPr>
              <a:t>PROBLEM </a:t>
            </a:r>
            <a:endParaRPr sz="47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aramond"/>
                <a:ea typeface="Garamond"/>
                <a:cs typeface="Garamond"/>
                <a:sym typeface="Garamond"/>
              </a:rPr>
              <a:t>STATEMENT</a:t>
            </a:r>
            <a:endParaRPr sz="47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WebNLG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Garamond"/>
              <a:buChar char="●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The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WebNLG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dataset is made up of Data/Text pairs, with the data being a set of triples retrieved from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DBpedia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and the text being an articulation of the triples</a:t>
            </a: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lvl="0">
              <a:buFont typeface="Garamond"/>
              <a:buChar char="●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We integrated data from 16 different categories in the English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WebNLG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into a single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dataframe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using independent xml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files.The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dataset is divided into five variants, each with a different collection of triples, which are grouped together in the 1 triple folder</a:t>
            </a: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The goal of the challenge is to generate text from the set of RDF triples.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All the input files in 1_triple folder are in the XML format.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Data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The English WebNLG 2020 dataset for training comprises data-text pairs for 16 distinct DBpedia categories.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Different Categories: Airport, Astronaut, Building, City, Comics Character, Food, Monument, SportsTeam, University, and Written Work, Athlete, Artist, Celestial Body, Mean Of Transportation, Politician, Company.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For every input triple set, several references in each language (English, Russian) are provided.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59275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Snapshot of Data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82" y="942912"/>
            <a:ext cx="6500718" cy="223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259275" y="3226063"/>
            <a:ext cx="8143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Modified Data: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47675" y="607800"/>
            <a:ext cx="5293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Initial Data: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3" y="3614741"/>
            <a:ext cx="7754424" cy="134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Data Exploration - Word Counts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400"/>
            <a:ext cx="4853226" cy="3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175" y="795750"/>
            <a:ext cx="3311125" cy="18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175" y="2768625"/>
            <a:ext cx="3311126" cy="1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737</Words>
  <Application>Microsoft Office PowerPoint</Application>
  <PresentationFormat>On-screen Show (16:9)</PresentationFormat>
  <Paragraphs>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</vt:lpstr>
      <vt:lpstr>Arial</vt:lpstr>
      <vt:lpstr>Garamond</vt:lpstr>
      <vt:lpstr>Proxima Nova</vt:lpstr>
      <vt:lpstr>Geometric</vt:lpstr>
      <vt:lpstr>Natural Language Generation WebNLG</vt:lpstr>
      <vt:lpstr>PowerPoint Presentation</vt:lpstr>
      <vt:lpstr>PRIOR WORK</vt:lpstr>
      <vt:lpstr>Initial Exploration</vt:lpstr>
      <vt:lpstr>PROBLEM  STATEMENT</vt:lpstr>
      <vt:lpstr>WebNLG </vt:lpstr>
      <vt:lpstr>Data</vt:lpstr>
      <vt:lpstr>Snapshot of Data</vt:lpstr>
      <vt:lpstr>Data Exploration - Word Counts</vt:lpstr>
      <vt:lpstr>Data Exploration - Word Clouds </vt:lpstr>
      <vt:lpstr>APPROACH</vt:lpstr>
      <vt:lpstr>Outline</vt:lpstr>
      <vt:lpstr>Model Implementation</vt:lpstr>
      <vt:lpstr>RESULTS</vt:lpstr>
      <vt:lpstr>Preprocessing</vt:lpstr>
      <vt:lpstr>Model Summary</vt:lpstr>
      <vt:lpstr>Model Predictions</vt:lpstr>
      <vt:lpstr>Accuracy Metrics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Generation WebNLG</dc:title>
  <dc:creator>Harika Gorijala</dc:creator>
  <cp:lastModifiedBy>narayana.devineni@outlook.com</cp:lastModifiedBy>
  <cp:revision>5</cp:revision>
  <dcterms:modified xsi:type="dcterms:W3CDTF">2022-05-04T23:01:38Z</dcterms:modified>
</cp:coreProperties>
</file>