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6" Type="http://schemas.openxmlformats.org/officeDocument/2006/relationships/slideLayout" Target="../slideLayouts/slideLayout1.xml"/><Relationship Id="rId7"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7" Type="http://schemas.openxmlformats.org/officeDocument/2006/relationships/slideLayout" Target="../slideLayouts/slideLayout1.xml"/><Relationship Id="rId8"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319599" y="1907024"/>
            <a:ext cx="7477601" cy="1666399"/>
          </a:xfrm>
          <a:prstGeom prst="rect">
            <a:avLst/>
          </a:prstGeom>
          <a:noFill/>
          <a:ln/>
        </p:spPr>
        <p:txBody>
          <a:bodyPr wrap="square" rtlCol="0" anchor="t"/>
          <a:lstStyle/>
          <a:p>
            <a:pPr indent="0" marL="0">
              <a:lnSpc>
                <a:spcPts val="6561"/>
              </a:lnSpc>
              <a:buNone/>
            </a:pPr>
            <a:r>
              <a:rPr lang="en-US" sz="5249" b="1" dirty="0">
                <a:solidFill>
                  <a:srgbClr val="443728"/>
                </a:solidFill>
                <a:latin typeface="Crimson Pro" pitchFamily="34" charset="0"/>
                <a:ea typeface="Crimson Pro" pitchFamily="34" charset="-122"/>
                <a:cs typeface="Crimson Pro" pitchFamily="34" charset="-120"/>
              </a:rPr>
              <a:t>Understanding Topic Identification</a:t>
            </a:r>
            <a:endParaRPr lang="en-US" sz="5249" dirty="0"/>
          </a:p>
        </p:txBody>
      </p:sp>
      <p:sp>
        <p:nvSpPr>
          <p:cNvPr id="6" name="Text 3"/>
          <p:cNvSpPr/>
          <p:nvPr/>
        </p:nvSpPr>
        <p:spPr>
          <a:xfrm>
            <a:off x="6319599" y="3906679"/>
            <a:ext cx="7477601" cy="1777008"/>
          </a:xfrm>
          <a:prstGeom prst="rect">
            <a:avLst/>
          </a:prstGeom>
          <a:noFill/>
          <a:ln/>
        </p:spPr>
        <p:txBody>
          <a:bodyPr wrap="squar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Topic identification is a crucial first step in any research or writing process. It involves recognizing the central theme or subject that will drive the content. Whether for academic research, creative projects, or business endeavors, a clear and well-defined topic is essential for success.</a:t>
            </a:r>
            <a:endParaRPr lang="en-US" sz="1750" dirty="0"/>
          </a:p>
        </p:txBody>
      </p:sp>
      <p:sp>
        <p:nvSpPr>
          <p:cNvPr id="7" name="Shape 4"/>
          <p:cNvSpPr/>
          <p:nvPr/>
        </p:nvSpPr>
        <p:spPr>
          <a:xfrm>
            <a:off x="6319599" y="5950268"/>
            <a:ext cx="355402" cy="355402"/>
          </a:xfrm>
          <a:prstGeom prst="roundRect">
            <a:avLst>
              <a:gd name="adj" fmla="val 25726039"/>
            </a:avLst>
          </a:prstGeom>
          <a:noFill/>
          <a:ln w="7620">
            <a:solidFill>
              <a:srgbClr val="FFFFFF"/>
            </a:solidFill>
            <a:prstDash val="solid"/>
          </a:ln>
        </p:spPr>
      </p:sp>
      <p:pic>
        <p:nvPicPr>
          <p:cNvPr id="8" name="Image 1" descr="preencoded.png">    </p:cNvPr>
          <p:cNvPicPr>
            <a:picLocks noChangeAspect="1"/>
          </p:cNvPicPr>
          <p:nvPr/>
        </p:nvPicPr>
        <p:blipFill>
          <a:blip r:embed="rId2"/>
          <a:stretch>
            <a:fillRect/>
          </a:stretch>
        </p:blipFill>
        <p:spPr>
          <a:xfrm>
            <a:off x="6327219" y="5957887"/>
            <a:ext cx="340162" cy="340162"/>
          </a:xfrm>
          <a:prstGeom prst="rect">
            <a:avLst/>
          </a:prstGeom>
        </p:spPr>
      </p:pic>
      <p:sp>
        <p:nvSpPr>
          <p:cNvPr id="9" name="Text 5"/>
          <p:cNvSpPr/>
          <p:nvPr/>
        </p:nvSpPr>
        <p:spPr>
          <a:xfrm>
            <a:off x="6786086" y="5933599"/>
            <a:ext cx="2606040" cy="388858"/>
          </a:xfrm>
          <a:prstGeom prst="rect">
            <a:avLst/>
          </a:prstGeom>
          <a:noFill/>
          <a:ln/>
        </p:spPr>
        <p:txBody>
          <a:bodyPr wrap="none" rtlCol="0" anchor="t"/>
          <a:lstStyle/>
          <a:p>
            <a:pPr algn="l" indent="0" marL="0">
              <a:lnSpc>
                <a:spcPts val="3062"/>
              </a:lnSpc>
              <a:buNone/>
            </a:pPr>
            <a:r>
              <a:rPr lang="en-US" sz="2187" b="1" dirty="0">
                <a:solidFill>
                  <a:srgbClr val="443728"/>
                </a:solidFill>
                <a:latin typeface="Open Sans" pitchFamily="34" charset="0"/>
                <a:ea typeface="Open Sans" pitchFamily="34" charset="-122"/>
                <a:cs typeface="Open Sans" pitchFamily="34" charset="-120"/>
              </a:rPr>
              <a:t>by Anusha Reddy B</a:t>
            </a:r>
            <a:endParaRPr lang="en-US" sz="2187" dirty="0"/>
          </a:p>
        </p:txBody>
      </p:sp>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1081683"/>
            <a:ext cx="8145780" cy="694373"/>
          </a:xfrm>
          <a:prstGeom prst="rect">
            <a:avLst/>
          </a:prstGeom>
          <a:noFill/>
          <a:ln/>
        </p:spPr>
        <p:txBody>
          <a:bodyPr wrap="none" rtlCol="0" anchor="t"/>
          <a:lstStyle/>
          <a:p>
            <a:pPr indent="0" marL="0">
              <a:lnSpc>
                <a:spcPts val="5468"/>
              </a:lnSpc>
              <a:buNone/>
            </a:pPr>
            <a:r>
              <a:rPr lang="en-US" sz="4374" b="1" dirty="0">
                <a:solidFill>
                  <a:srgbClr val="443728"/>
                </a:solidFill>
                <a:latin typeface="Crimson Pro" pitchFamily="34" charset="0"/>
                <a:ea typeface="Crimson Pro" pitchFamily="34" charset="-122"/>
                <a:cs typeface="Crimson Pro" pitchFamily="34" charset="-120"/>
              </a:rPr>
              <a:t>Importance of Topic Identification</a:t>
            </a:r>
            <a:endParaRPr lang="en-US" sz="4374" dirty="0"/>
          </a:p>
        </p:txBody>
      </p:sp>
      <p:pic>
        <p:nvPicPr>
          <p:cNvPr id="5" name="Image 0" descr="preencoded.png">    </p:cNvPr>
          <p:cNvPicPr>
            <a:picLocks noChangeAspect="1"/>
          </p:cNvPicPr>
          <p:nvPr/>
        </p:nvPicPr>
        <p:blipFill>
          <a:blip r:embed="rId1"/>
          <a:stretch>
            <a:fillRect/>
          </a:stretch>
        </p:blipFill>
        <p:spPr>
          <a:xfrm>
            <a:off x="2037993" y="2220397"/>
            <a:ext cx="3295888" cy="2036921"/>
          </a:xfrm>
          <a:prstGeom prst="rect">
            <a:avLst/>
          </a:prstGeom>
        </p:spPr>
      </p:pic>
      <p:sp>
        <p:nvSpPr>
          <p:cNvPr id="6" name="Text 3"/>
          <p:cNvSpPr/>
          <p:nvPr/>
        </p:nvSpPr>
        <p:spPr>
          <a:xfrm>
            <a:off x="2037993" y="4534972"/>
            <a:ext cx="2221944" cy="347186"/>
          </a:xfrm>
          <a:prstGeom prst="rect">
            <a:avLst/>
          </a:prstGeom>
          <a:noFill/>
          <a:ln/>
        </p:spPr>
        <p:txBody>
          <a:bodyPr wrap="none" rtlCol="0" anchor="t"/>
          <a:lstStyle/>
          <a:p>
            <a:pPr algn="l"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Clarity and Focus</a:t>
            </a:r>
            <a:endParaRPr lang="en-US" sz="2187" dirty="0"/>
          </a:p>
        </p:txBody>
      </p:sp>
      <p:sp>
        <p:nvSpPr>
          <p:cNvPr id="7" name="Text 4"/>
          <p:cNvSpPr/>
          <p:nvPr/>
        </p:nvSpPr>
        <p:spPr>
          <a:xfrm>
            <a:off x="2037993" y="5015389"/>
            <a:ext cx="3295888" cy="2132409"/>
          </a:xfrm>
          <a:prstGeom prst="rect">
            <a:avLst/>
          </a:prstGeom>
          <a:noFill/>
          <a:ln/>
        </p:spPr>
        <p:txBody>
          <a:bodyPr wrap="square" rtlCol="0" anchor="t"/>
          <a:lstStyle/>
          <a:p>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Identifying the right topic provides clarity and focus, ensuring that the subsequent research or writing remains on track and delivers a cohesive message to the audience.</a:t>
            </a:r>
            <a:endParaRPr lang="en-US" sz="1750" dirty="0"/>
          </a:p>
        </p:txBody>
      </p:sp>
      <p:pic>
        <p:nvPicPr>
          <p:cNvPr id="8" name="Image 1" descr="preencoded.png">    </p:cNvPr>
          <p:cNvPicPr>
            <a:picLocks noChangeAspect="1"/>
          </p:cNvPicPr>
          <p:nvPr/>
        </p:nvPicPr>
        <p:blipFill>
          <a:blip r:embed="rId2"/>
          <a:stretch>
            <a:fillRect/>
          </a:stretch>
        </p:blipFill>
        <p:spPr>
          <a:xfrm>
            <a:off x="5667137" y="2220397"/>
            <a:ext cx="3296007" cy="2037040"/>
          </a:xfrm>
          <a:prstGeom prst="rect">
            <a:avLst/>
          </a:prstGeom>
        </p:spPr>
      </p:pic>
      <p:sp>
        <p:nvSpPr>
          <p:cNvPr id="9" name="Text 5"/>
          <p:cNvSpPr/>
          <p:nvPr/>
        </p:nvSpPr>
        <p:spPr>
          <a:xfrm>
            <a:off x="5667137" y="4535091"/>
            <a:ext cx="2567940" cy="347186"/>
          </a:xfrm>
          <a:prstGeom prst="rect">
            <a:avLst/>
          </a:prstGeom>
          <a:noFill/>
          <a:ln/>
        </p:spPr>
        <p:txBody>
          <a:bodyPr wrap="none" rtlCol="0" anchor="t"/>
          <a:lstStyle/>
          <a:p>
            <a:pPr algn="l"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Elevated Engagement</a:t>
            </a:r>
            <a:endParaRPr lang="en-US" sz="2187" dirty="0"/>
          </a:p>
        </p:txBody>
      </p:sp>
      <p:sp>
        <p:nvSpPr>
          <p:cNvPr id="10" name="Text 6"/>
          <p:cNvSpPr/>
          <p:nvPr/>
        </p:nvSpPr>
        <p:spPr>
          <a:xfrm>
            <a:off x="5667137" y="5015508"/>
            <a:ext cx="3296007" cy="1777008"/>
          </a:xfrm>
          <a:prstGeom prst="rect">
            <a:avLst/>
          </a:prstGeom>
          <a:noFill/>
          <a:ln/>
        </p:spPr>
        <p:txBody>
          <a:bodyPr wrap="square" rtlCol="0" anchor="t"/>
          <a:lstStyle/>
          <a:p>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A well-chosen topic captivates the audience, encouraging them to delve deeper into the content and find relevance in the message being conveyed.</a:t>
            </a:r>
            <a:endParaRPr lang="en-US" sz="1750" dirty="0"/>
          </a:p>
        </p:txBody>
      </p:sp>
      <p:pic>
        <p:nvPicPr>
          <p:cNvPr id="11" name="Image 2" descr="preencoded.png">    </p:cNvPr>
          <p:cNvPicPr>
            <a:picLocks noChangeAspect="1"/>
          </p:cNvPicPr>
          <p:nvPr/>
        </p:nvPicPr>
        <p:blipFill>
          <a:blip r:embed="rId3"/>
          <a:stretch>
            <a:fillRect/>
          </a:stretch>
        </p:blipFill>
        <p:spPr>
          <a:xfrm>
            <a:off x="9296400" y="2220397"/>
            <a:ext cx="3296007" cy="2037040"/>
          </a:xfrm>
          <a:prstGeom prst="rect">
            <a:avLst/>
          </a:prstGeom>
        </p:spPr>
      </p:pic>
      <p:sp>
        <p:nvSpPr>
          <p:cNvPr id="12" name="Text 7"/>
          <p:cNvSpPr/>
          <p:nvPr/>
        </p:nvSpPr>
        <p:spPr>
          <a:xfrm>
            <a:off x="9296400" y="4535091"/>
            <a:ext cx="3147060" cy="347186"/>
          </a:xfrm>
          <a:prstGeom prst="rect">
            <a:avLst/>
          </a:prstGeom>
          <a:noFill/>
          <a:ln/>
        </p:spPr>
        <p:txBody>
          <a:bodyPr wrap="none" rtlCol="0" anchor="t"/>
          <a:lstStyle/>
          <a:p>
            <a:pPr algn="l"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Connection with Audience</a:t>
            </a:r>
            <a:endParaRPr lang="en-US" sz="2187" dirty="0"/>
          </a:p>
        </p:txBody>
      </p:sp>
      <p:sp>
        <p:nvSpPr>
          <p:cNvPr id="13" name="Text 8"/>
          <p:cNvSpPr/>
          <p:nvPr/>
        </p:nvSpPr>
        <p:spPr>
          <a:xfrm>
            <a:off x="9296400" y="5015508"/>
            <a:ext cx="3296007" cy="1421606"/>
          </a:xfrm>
          <a:prstGeom prst="rect">
            <a:avLst/>
          </a:prstGeom>
          <a:noFill/>
          <a:ln/>
        </p:spPr>
        <p:txBody>
          <a:bodyPr wrap="square" rtlCol="0" anchor="t"/>
          <a:lstStyle/>
          <a:p>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The right topic resonates with the target audience, building a strong connection and fostering meaningful engagement.</a:t>
            </a:r>
            <a:endParaRPr lang="en-US" sz="1750"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90799" y="925473"/>
            <a:ext cx="7414260" cy="694373"/>
          </a:xfrm>
          <a:prstGeom prst="rect">
            <a:avLst/>
          </a:prstGeom>
          <a:noFill/>
          <a:ln/>
        </p:spPr>
        <p:txBody>
          <a:bodyPr wrap="none" rtlCol="0" anchor="t"/>
          <a:lstStyle/>
          <a:p>
            <a:pPr indent="0" marL="0">
              <a:lnSpc>
                <a:spcPts val="5468"/>
              </a:lnSpc>
              <a:buNone/>
            </a:pPr>
            <a:r>
              <a:rPr lang="en-US" sz="4374" b="1" dirty="0">
                <a:solidFill>
                  <a:srgbClr val="443728"/>
                </a:solidFill>
                <a:latin typeface="Crimson Pro" pitchFamily="34" charset="0"/>
                <a:ea typeface="Crimson Pro" pitchFamily="34" charset="-122"/>
                <a:cs typeface="Crimson Pro" pitchFamily="34" charset="-120"/>
              </a:rPr>
              <a:t>Methods for Identifying a Topic</a:t>
            </a:r>
            <a:endParaRPr lang="en-US" sz="4374" dirty="0"/>
          </a:p>
        </p:txBody>
      </p:sp>
      <p:sp>
        <p:nvSpPr>
          <p:cNvPr id="6" name="Shape 3"/>
          <p:cNvSpPr/>
          <p:nvPr/>
        </p:nvSpPr>
        <p:spPr>
          <a:xfrm>
            <a:off x="4801910" y="1953101"/>
            <a:ext cx="44410" cy="5351026"/>
          </a:xfrm>
          <a:prstGeom prst="roundRect">
            <a:avLst>
              <a:gd name="adj" fmla="val 225151"/>
            </a:avLst>
          </a:prstGeom>
          <a:solidFill>
            <a:srgbClr val="D7C5C1"/>
          </a:solidFill>
          <a:ln/>
        </p:spPr>
      </p:sp>
      <p:sp>
        <p:nvSpPr>
          <p:cNvPr id="7" name="Shape 4"/>
          <p:cNvSpPr/>
          <p:nvPr/>
        </p:nvSpPr>
        <p:spPr>
          <a:xfrm>
            <a:off x="5074027" y="2354401"/>
            <a:ext cx="777597" cy="44410"/>
          </a:xfrm>
          <a:prstGeom prst="roundRect">
            <a:avLst>
              <a:gd name="adj" fmla="val 225151"/>
            </a:avLst>
          </a:prstGeom>
          <a:solidFill>
            <a:srgbClr val="D7C5C1"/>
          </a:solidFill>
          <a:ln/>
        </p:spPr>
      </p:sp>
      <p:sp>
        <p:nvSpPr>
          <p:cNvPr id="8" name="Shape 5"/>
          <p:cNvSpPr/>
          <p:nvPr/>
        </p:nvSpPr>
        <p:spPr>
          <a:xfrm>
            <a:off x="4574084" y="2126694"/>
            <a:ext cx="499943" cy="499943"/>
          </a:xfrm>
          <a:prstGeom prst="roundRect">
            <a:avLst>
              <a:gd name="adj" fmla="val 20000"/>
            </a:avLst>
          </a:prstGeom>
          <a:solidFill>
            <a:srgbClr val="EBE2E0"/>
          </a:solidFill>
          <a:ln w="13811">
            <a:solidFill>
              <a:srgbClr val="D7C5C1"/>
            </a:solidFill>
            <a:prstDash val="solid"/>
          </a:ln>
        </p:spPr>
      </p:sp>
      <p:sp>
        <p:nvSpPr>
          <p:cNvPr id="9" name="Text 6"/>
          <p:cNvSpPr/>
          <p:nvPr/>
        </p:nvSpPr>
        <p:spPr>
          <a:xfrm>
            <a:off x="4763036" y="2168366"/>
            <a:ext cx="121920" cy="416481"/>
          </a:xfrm>
          <a:prstGeom prst="rect">
            <a:avLst/>
          </a:prstGeom>
          <a:noFill/>
          <a:ln/>
        </p:spPr>
        <p:txBody>
          <a:bodyPr wrap="none" rtlCol="0" anchor="t"/>
          <a:lstStyle/>
          <a:p>
            <a:pPr algn="ctr" indent="0" marL="0">
              <a:lnSpc>
                <a:spcPts val="3281"/>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10" name="Text 7"/>
          <p:cNvSpPr/>
          <p:nvPr/>
        </p:nvSpPr>
        <p:spPr>
          <a:xfrm>
            <a:off x="6046113" y="2175272"/>
            <a:ext cx="2221944" cy="347186"/>
          </a:xfrm>
          <a:prstGeom prst="rect">
            <a:avLst/>
          </a:prstGeom>
          <a:noFill/>
          <a:ln/>
        </p:spPr>
        <p:txBody>
          <a:bodyPr wrap="none" rtlCol="0" anchor="t"/>
          <a:lstStyle/>
          <a:p>
            <a:pPr algn="l"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Brainstorming</a:t>
            </a:r>
            <a:endParaRPr lang="en-US" sz="2187" dirty="0"/>
          </a:p>
        </p:txBody>
      </p:sp>
      <p:sp>
        <p:nvSpPr>
          <p:cNvPr id="11" name="Text 8"/>
          <p:cNvSpPr/>
          <p:nvPr/>
        </p:nvSpPr>
        <p:spPr>
          <a:xfrm>
            <a:off x="6046113" y="2655689"/>
            <a:ext cx="7751088" cy="710803"/>
          </a:xfrm>
          <a:prstGeom prst="rect">
            <a:avLst/>
          </a:prstGeom>
          <a:noFill/>
          <a:ln/>
        </p:spPr>
        <p:txBody>
          <a:bodyPr wrap="square" rtlCol="0" anchor="t"/>
          <a:lstStyle/>
          <a:p>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Engage in brainstorming sessions to generate a wide range of potential topics, allowing creativity to flow freely without limitations.</a:t>
            </a:r>
            <a:endParaRPr lang="en-US" sz="1750" dirty="0"/>
          </a:p>
        </p:txBody>
      </p:sp>
      <p:sp>
        <p:nvSpPr>
          <p:cNvPr id="12" name="Shape 9"/>
          <p:cNvSpPr/>
          <p:nvPr/>
        </p:nvSpPr>
        <p:spPr>
          <a:xfrm>
            <a:off x="5074027" y="4212134"/>
            <a:ext cx="777597" cy="44410"/>
          </a:xfrm>
          <a:prstGeom prst="roundRect">
            <a:avLst>
              <a:gd name="adj" fmla="val 225151"/>
            </a:avLst>
          </a:prstGeom>
          <a:solidFill>
            <a:srgbClr val="D7C5C1"/>
          </a:solidFill>
          <a:ln/>
        </p:spPr>
      </p:sp>
      <p:sp>
        <p:nvSpPr>
          <p:cNvPr id="13" name="Shape 10"/>
          <p:cNvSpPr/>
          <p:nvPr/>
        </p:nvSpPr>
        <p:spPr>
          <a:xfrm>
            <a:off x="4574084" y="3984427"/>
            <a:ext cx="499943" cy="499943"/>
          </a:xfrm>
          <a:prstGeom prst="roundRect">
            <a:avLst>
              <a:gd name="adj" fmla="val 20000"/>
            </a:avLst>
          </a:prstGeom>
          <a:solidFill>
            <a:srgbClr val="EBE2E0"/>
          </a:solidFill>
          <a:ln w="13811">
            <a:solidFill>
              <a:srgbClr val="D7C5C1"/>
            </a:solidFill>
            <a:prstDash val="solid"/>
          </a:ln>
        </p:spPr>
      </p:sp>
      <p:sp>
        <p:nvSpPr>
          <p:cNvPr id="14" name="Text 11"/>
          <p:cNvSpPr/>
          <p:nvPr/>
        </p:nvSpPr>
        <p:spPr>
          <a:xfrm>
            <a:off x="4740176" y="4026098"/>
            <a:ext cx="167640" cy="416481"/>
          </a:xfrm>
          <a:prstGeom prst="rect">
            <a:avLst/>
          </a:prstGeom>
          <a:noFill/>
          <a:ln/>
        </p:spPr>
        <p:txBody>
          <a:bodyPr wrap="none" rtlCol="0" anchor="t"/>
          <a:lstStyle/>
          <a:p>
            <a:pPr algn="ctr" indent="0" marL="0">
              <a:lnSpc>
                <a:spcPts val="3281"/>
              </a:lnSpc>
              <a:buNone/>
            </a:pPr>
            <a:r>
              <a:rPr lang="en-US" sz="2624" b="1" dirty="0">
                <a:solidFill>
                  <a:srgbClr val="443728"/>
                </a:solidFill>
                <a:latin typeface="Crimson Pro" pitchFamily="34" charset="0"/>
                <a:ea typeface="Crimson Pro" pitchFamily="34" charset="-122"/>
                <a:cs typeface="Crimson Pro" pitchFamily="34" charset="-120"/>
              </a:rPr>
              <a:t>2</a:t>
            </a:r>
            <a:endParaRPr lang="en-US" sz="2624" dirty="0"/>
          </a:p>
        </p:txBody>
      </p:sp>
      <p:sp>
        <p:nvSpPr>
          <p:cNvPr id="15" name="Text 12"/>
          <p:cNvSpPr/>
          <p:nvPr/>
        </p:nvSpPr>
        <p:spPr>
          <a:xfrm>
            <a:off x="6046113" y="4033004"/>
            <a:ext cx="2613660" cy="347186"/>
          </a:xfrm>
          <a:prstGeom prst="rect">
            <a:avLst/>
          </a:prstGeom>
          <a:noFill/>
          <a:ln/>
        </p:spPr>
        <p:txBody>
          <a:bodyPr wrap="none" rtlCol="0" anchor="t"/>
          <a:lstStyle/>
          <a:p>
            <a:pPr algn="l"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Research and Analysis</a:t>
            </a:r>
            <a:endParaRPr lang="en-US" sz="2187" dirty="0"/>
          </a:p>
        </p:txBody>
      </p:sp>
      <p:sp>
        <p:nvSpPr>
          <p:cNvPr id="16" name="Text 13"/>
          <p:cNvSpPr/>
          <p:nvPr/>
        </p:nvSpPr>
        <p:spPr>
          <a:xfrm>
            <a:off x="6046113" y="4513421"/>
            <a:ext cx="7751088" cy="710803"/>
          </a:xfrm>
          <a:prstGeom prst="rect">
            <a:avLst/>
          </a:prstGeom>
          <a:noFill/>
          <a:ln/>
        </p:spPr>
        <p:txBody>
          <a:bodyPr wrap="square" rtlCol="0" anchor="t"/>
          <a:lstStyle/>
          <a:p>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Undertake thorough research and analysis to identify trending issues, gaps in existing knowledge, or emerging areas of interest.</a:t>
            </a:r>
            <a:endParaRPr lang="en-US" sz="1750" dirty="0"/>
          </a:p>
        </p:txBody>
      </p:sp>
      <p:sp>
        <p:nvSpPr>
          <p:cNvPr id="17" name="Shape 14"/>
          <p:cNvSpPr/>
          <p:nvPr/>
        </p:nvSpPr>
        <p:spPr>
          <a:xfrm>
            <a:off x="5074027" y="6069866"/>
            <a:ext cx="777597" cy="44410"/>
          </a:xfrm>
          <a:prstGeom prst="roundRect">
            <a:avLst>
              <a:gd name="adj" fmla="val 225151"/>
            </a:avLst>
          </a:prstGeom>
          <a:solidFill>
            <a:srgbClr val="D7C5C1"/>
          </a:solidFill>
          <a:ln/>
        </p:spPr>
      </p:sp>
      <p:sp>
        <p:nvSpPr>
          <p:cNvPr id="18" name="Shape 15"/>
          <p:cNvSpPr/>
          <p:nvPr/>
        </p:nvSpPr>
        <p:spPr>
          <a:xfrm>
            <a:off x="4574084" y="5842159"/>
            <a:ext cx="499943" cy="499943"/>
          </a:xfrm>
          <a:prstGeom prst="roundRect">
            <a:avLst>
              <a:gd name="adj" fmla="val 20000"/>
            </a:avLst>
          </a:prstGeom>
          <a:solidFill>
            <a:srgbClr val="EBE2E0"/>
          </a:solidFill>
          <a:ln w="13811">
            <a:solidFill>
              <a:srgbClr val="D7C5C1"/>
            </a:solidFill>
            <a:prstDash val="solid"/>
          </a:ln>
        </p:spPr>
      </p:sp>
      <p:sp>
        <p:nvSpPr>
          <p:cNvPr id="19" name="Text 16"/>
          <p:cNvSpPr/>
          <p:nvPr/>
        </p:nvSpPr>
        <p:spPr>
          <a:xfrm>
            <a:off x="4743986" y="5883831"/>
            <a:ext cx="160020" cy="416481"/>
          </a:xfrm>
          <a:prstGeom prst="rect">
            <a:avLst/>
          </a:prstGeom>
          <a:noFill/>
          <a:ln/>
        </p:spPr>
        <p:txBody>
          <a:bodyPr wrap="none" rtlCol="0" anchor="t"/>
          <a:lstStyle/>
          <a:p>
            <a:pPr algn="ctr" indent="0" marL="0">
              <a:lnSpc>
                <a:spcPts val="3281"/>
              </a:lnSpc>
              <a:buNone/>
            </a:pPr>
            <a:r>
              <a:rPr lang="en-US" sz="2624" b="1" dirty="0">
                <a:solidFill>
                  <a:srgbClr val="443728"/>
                </a:solidFill>
                <a:latin typeface="Crimson Pro" pitchFamily="34" charset="0"/>
                <a:ea typeface="Crimson Pro" pitchFamily="34" charset="-122"/>
                <a:cs typeface="Crimson Pro" pitchFamily="34" charset="-120"/>
              </a:rPr>
              <a:t>3</a:t>
            </a:r>
            <a:endParaRPr lang="en-US" sz="2624" dirty="0"/>
          </a:p>
        </p:txBody>
      </p:sp>
      <p:sp>
        <p:nvSpPr>
          <p:cNvPr id="20" name="Text 17"/>
          <p:cNvSpPr/>
          <p:nvPr/>
        </p:nvSpPr>
        <p:spPr>
          <a:xfrm>
            <a:off x="6046113" y="5890736"/>
            <a:ext cx="2221944" cy="347186"/>
          </a:xfrm>
          <a:prstGeom prst="rect">
            <a:avLst/>
          </a:prstGeom>
          <a:noFill/>
          <a:ln/>
        </p:spPr>
        <p:txBody>
          <a:bodyPr wrap="none" rtlCol="0" anchor="t"/>
          <a:lstStyle/>
          <a:p>
            <a:pPr algn="l"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Consultation</a:t>
            </a:r>
            <a:endParaRPr lang="en-US" sz="2187" dirty="0"/>
          </a:p>
        </p:txBody>
      </p:sp>
      <p:sp>
        <p:nvSpPr>
          <p:cNvPr id="21" name="Text 18"/>
          <p:cNvSpPr/>
          <p:nvPr/>
        </p:nvSpPr>
        <p:spPr>
          <a:xfrm>
            <a:off x="6046113" y="6371153"/>
            <a:ext cx="7751088" cy="710803"/>
          </a:xfrm>
          <a:prstGeom prst="rect">
            <a:avLst/>
          </a:prstGeom>
          <a:noFill/>
          <a:ln/>
        </p:spPr>
        <p:txBody>
          <a:bodyPr wrap="square" rtlCol="0" anchor="t"/>
          <a:lstStyle/>
          <a:p>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Seek input and advice from mentors, colleagues, or peers to gain diverse perspectives and insights that may spark ideas for potential topics.</a:t>
            </a:r>
            <a:endParaRPr lang="en-US" sz="1750" dirty="0"/>
          </a:p>
        </p:txBody>
      </p:sp>
      <p:pic>
        <p:nvPicPr>
          <p:cNvPr id="2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830818"/>
            <a:ext cx="10210800" cy="694373"/>
          </a:xfrm>
          <a:prstGeom prst="rect">
            <a:avLst/>
          </a:prstGeom>
          <a:noFill/>
          <a:ln/>
        </p:spPr>
        <p:txBody>
          <a:bodyPr wrap="none" rtlCol="0" anchor="t"/>
          <a:lstStyle/>
          <a:p>
            <a:pPr indent="0" marL="0">
              <a:lnSpc>
                <a:spcPts val="5468"/>
              </a:lnSpc>
              <a:buNone/>
            </a:pPr>
            <a:r>
              <a:rPr lang="en-US" sz="4374" b="1" dirty="0">
                <a:solidFill>
                  <a:srgbClr val="443728"/>
                </a:solidFill>
                <a:latin typeface="Crimson Pro" pitchFamily="34" charset="0"/>
                <a:ea typeface="Crimson Pro" pitchFamily="34" charset="-122"/>
                <a:cs typeface="Crimson Pro" pitchFamily="34" charset="-120"/>
              </a:rPr>
              <a:t>Factors to Consider When Choosing a Topic</a:t>
            </a:r>
            <a:endParaRPr lang="en-US" sz="4374" dirty="0"/>
          </a:p>
        </p:txBody>
      </p:sp>
      <p:sp>
        <p:nvSpPr>
          <p:cNvPr id="5" name="Text 3"/>
          <p:cNvSpPr/>
          <p:nvPr/>
        </p:nvSpPr>
        <p:spPr>
          <a:xfrm>
            <a:off x="2037993" y="2080617"/>
            <a:ext cx="2221944" cy="347186"/>
          </a:xfrm>
          <a:prstGeom prst="rect">
            <a:avLst/>
          </a:prstGeom>
          <a:noFill/>
          <a:ln/>
        </p:spPr>
        <p:txBody>
          <a:bodyPr wrap="none" rtlCol="0" anchor="t"/>
          <a:lstStyle/>
          <a:p>
            <a:pPr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Relevance</a:t>
            </a:r>
            <a:endParaRPr lang="en-US" sz="2187" dirty="0"/>
          </a:p>
        </p:txBody>
      </p:sp>
      <p:sp>
        <p:nvSpPr>
          <p:cNvPr id="6" name="Text 4"/>
          <p:cNvSpPr/>
          <p:nvPr/>
        </p:nvSpPr>
        <p:spPr>
          <a:xfrm>
            <a:off x="2037993" y="2649974"/>
            <a:ext cx="3156347" cy="1777008"/>
          </a:xfrm>
          <a:prstGeom prst="rect">
            <a:avLst/>
          </a:prstGeom>
          <a:noFill/>
          <a:ln/>
        </p:spPr>
        <p:txBody>
          <a:bodyPr wrap="squar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Assess the relevance of the topic to the target audience, ensuring that it aligns with their interests, needs, and aspirations.</a:t>
            </a:r>
            <a:endParaRPr lang="en-US" sz="1750" dirty="0"/>
          </a:p>
        </p:txBody>
      </p:sp>
      <p:sp>
        <p:nvSpPr>
          <p:cNvPr id="7" name="Text 5"/>
          <p:cNvSpPr/>
          <p:nvPr/>
        </p:nvSpPr>
        <p:spPr>
          <a:xfrm>
            <a:off x="5743932" y="2080617"/>
            <a:ext cx="2221944" cy="347186"/>
          </a:xfrm>
          <a:prstGeom prst="rect">
            <a:avLst/>
          </a:prstGeom>
          <a:noFill/>
          <a:ln/>
        </p:spPr>
        <p:txBody>
          <a:bodyPr wrap="none" rtlCol="0" anchor="t"/>
          <a:lstStyle/>
          <a:p>
            <a:pPr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Feasibility</a:t>
            </a:r>
            <a:endParaRPr lang="en-US" sz="2187" dirty="0"/>
          </a:p>
        </p:txBody>
      </p:sp>
      <p:sp>
        <p:nvSpPr>
          <p:cNvPr id="8" name="Text 6"/>
          <p:cNvSpPr/>
          <p:nvPr/>
        </p:nvSpPr>
        <p:spPr>
          <a:xfrm>
            <a:off x="5743932" y="2649974"/>
            <a:ext cx="3156347" cy="2132409"/>
          </a:xfrm>
          <a:prstGeom prst="rect">
            <a:avLst/>
          </a:prstGeom>
          <a:noFill/>
          <a:ln/>
        </p:spPr>
        <p:txBody>
          <a:bodyPr wrap="squar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Evaluate the feasibility of exploring the chosen topic, considering factors such as available resources, time constraints, and access to relevant information.</a:t>
            </a:r>
            <a:endParaRPr lang="en-US" sz="1750" dirty="0"/>
          </a:p>
        </p:txBody>
      </p:sp>
      <p:sp>
        <p:nvSpPr>
          <p:cNvPr id="9" name="Text 7"/>
          <p:cNvSpPr/>
          <p:nvPr/>
        </p:nvSpPr>
        <p:spPr>
          <a:xfrm>
            <a:off x="9449872" y="2080617"/>
            <a:ext cx="2567940" cy="347186"/>
          </a:xfrm>
          <a:prstGeom prst="rect">
            <a:avLst/>
          </a:prstGeom>
          <a:noFill/>
          <a:ln/>
        </p:spPr>
        <p:txBody>
          <a:bodyPr wrap="none" rtlCol="0" anchor="t"/>
          <a:lstStyle/>
          <a:p>
            <a:pPr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Passion and Expertise</a:t>
            </a:r>
            <a:endParaRPr lang="en-US" sz="2187" dirty="0"/>
          </a:p>
        </p:txBody>
      </p:sp>
      <p:sp>
        <p:nvSpPr>
          <p:cNvPr id="10" name="Text 8"/>
          <p:cNvSpPr/>
          <p:nvPr/>
        </p:nvSpPr>
        <p:spPr>
          <a:xfrm>
            <a:off x="9449872" y="2649974"/>
            <a:ext cx="3156347" cy="2132409"/>
          </a:xfrm>
          <a:prstGeom prst="rect">
            <a:avLst/>
          </a:prstGeom>
          <a:noFill/>
          <a:ln/>
        </p:spPr>
        <p:txBody>
          <a:bodyPr wrap="squar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Ensure that the chosen topic aligns with personal passion and expertise, enabling an authentic and impactful exploration of the subject matter.</a:t>
            </a:r>
            <a:endParaRPr lang="en-US" sz="1750" dirty="0"/>
          </a:p>
        </p:txBody>
      </p:sp>
      <p:pic>
        <p:nvPicPr>
          <p:cNvPr id="11" name="Image 0" descr="preencoded.png">    </p:cNvPr>
          <p:cNvPicPr>
            <a:picLocks noChangeAspect="1"/>
          </p:cNvPicPr>
          <p:nvPr/>
        </p:nvPicPr>
        <p:blipFill>
          <a:blip r:embed="rId1"/>
          <a:stretch>
            <a:fillRect/>
          </a:stretch>
        </p:blipFill>
        <p:spPr>
          <a:xfrm>
            <a:off x="9449872" y="5032296"/>
            <a:ext cx="3156347" cy="2116455"/>
          </a:xfrm>
          <a:prstGeom prst="rect">
            <a:avLst/>
          </a:prstGeom>
        </p:spPr>
      </p:pic>
      <p:pic>
        <p:nvPicPr>
          <p:cNvPr id="1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1168479"/>
            <a:ext cx="9306401" cy="1388745"/>
          </a:xfrm>
          <a:prstGeom prst="rect">
            <a:avLst/>
          </a:prstGeom>
          <a:noFill/>
          <a:ln/>
        </p:spPr>
        <p:txBody>
          <a:bodyPr wrap="square" rtlCol="0" anchor="t"/>
          <a:lstStyle/>
          <a:p>
            <a:pPr indent="0" marL="0">
              <a:lnSpc>
                <a:spcPts val="5468"/>
              </a:lnSpc>
              <a:buNone/>
            </a:pPr>
            <a:r>
              <a:rPr lang="en-US" sz="4374" b="1" dirty="0">
                <a:solidFill>
                  <a:srgbClr val="443728"/>
                </a:solidFill>
                <a:latin typeface="Crimson Pro" pitchFamily="34" charset="0"/>
                <a:ea typeface="Crimson Pro" pitchFamily="34" charset="-122"/>
                <a:cs typeface="Crimson Pro" pitchFamily="34" charset="-120"/>
              </a:rPr>
              <a:t>Examples of Effective Topic Identification</a:t>
            </a:r>
            <a:endParaRPr lang="en-US" sz="4374" dirty="0"/>
          </a:p>
        </p:txBody>
      </p:sp>
      <p:sp>
        <p:nvSpPr>
          <p:cNvPr id="6" name="Shape 3"/>
          <p:cNvSpPr/>
          <p:nvPr/>
        </p:nvSpPr>
        <p:spPr>
          <a:xfrm>
            <a:off x="833199" y="3064073"/>
            <a:ext cx="499943" cy="499943"/>
          </a:xfrm>
          <a:prstGeom prst="roundRect">
            <a:avLst>
              <a:gd name="adj" fmla="val 20000"/>
            </a:avLst>
          </a:prstGeom>
          <a:solidFill>
            <a:srgbClr val="EBE2E0"/>
          </a:solidFill>
          <a:ln w="13811">
            <a:solidFill>
              <a:srgbClr val="D7C5C1"/>
            </a:solidFill>
            <a:prstDash val="solid"/>
          </a:ln>
        </p:spPr>
      </p:sp>
      <p:sp>
        <p:nvSpPr>
          <p:cNvPr id="7" name="Text 4"/>
          <p:cNvSpPr/>
          <p:nvPr/>
        </p:nvSpPr>
        <p:spPr>
          <a:xfrm>
            <a:off x="1022152" y="3105745"/>
            <a:ext cx="121920" cy="416481"/>
          </a:xfrm>
          <a:prstGeom prst="rect">
            <a:avLst/>
          </a:prstGeom>
          <a:noFill/>
          <a:ln/>
        </p:spPr>
        <p:txBody>
          <a:bodyPr wrap="none" rtlCol="0" anchor="t"/>
          <a:lstStyle/>
          <a:p>
            <a:pPr algn="ctr" indent="0" marL="0">
              <a:lnSpc>
                <a:spcPts val="3281"/>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8" name="Text 5"/>
          <p:cNvSpPr/>
          <p:nvPr/>
        </p:nvSpPr>
        <p:spPr>
          <a:xfrm>
            <a:off x="1555313" y="3140393"/>
            <a:ext cx="3223260" cy="347186"/>
          </a:xfrm>
          <a:prstGeom prst="rect">
            <a:avLst/>
          </a:prstGeom>
          <a:noFill/>
          <a:ln/>
        </p:spPr>
        <p:txBody>
          <a:bodyPr wrap="none" rtlCol="0" anchor="t"/>
          <a:lstStyle/>
          <a:p>
            <a:pPr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Tackling Global Challenges</a:t>
            </a:r>
            <a:endParaRPr lang="en-US" sz="2187" dirty="0"/>
          </a:p>
        </p:txBody>
      </p:sp>
      <p:sp>
        <p:nvSpPr>
          <p:cNvPr id="9" name="Text 6"/>
          <p:cNvSpPr/>
          <p:nvPr/>
        </p:nvSpPr>
        <p:spPr>
          <a:xfrm>
            <a:off x="1555313" y="3620810"/>
            <a:ext cx="3820001" cy="1777008"/>
          </a:xfrm>
          <a:prstGeom prst="rect">
            <a:avLst/>
          </a:prstGeom>
          <a:noFill/>
          <a:ln/>
        </p:spPr>
        <p:txBody>
          <a:bodyPr wrap="squar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Identification of topics related to climate change, sustainable development, and social equity, leading to impactful research and action.</a:t>
            </a:r>
            <a:endParaRPr lang="en-US" sz="1750" dirty="0"/>
          </a:p>
        </p:txBody>
      </p:sp>
      <p:sp>
        <p:nvSpPr>
          <p:cNvPr id="10" name="Shape 7"/>
          <p:cNvSpPr/>
          <p:nvPr/>
        </p:nvSpPr>
        <p:spPr>
          <a:xfrm>
            <a:off x="5597485" y="3064073"/>
            <a:ext cx="499943" cy="499943"/>
          </a:xfrm>
          <a:prstGeom prst="roundRect">
            <a:avLst>
              <a:gd name="adj" fmla="val 20000"/>
            </a:avLst>
          </a:prstGeom>
          <a:solidFill>
            <a:srgbClr val="EBE2E0"/>
          </a:solidFill>
          <a:ln w="13811">
            <a:solidFill>
              <a:srgbClr val="D7C5C1"/>
            </a:solidFill>
            <a:prstDash val="solid"/>
          </a:ln>
        </p:spPr>
      </p:sp>
      <p:sp>
        <p:nvSpPr>
          <p:cNvPr id="11" name="Text 8"/>
          <p:cNvSpPr/>
          <p:nvPr/>
        </p:nvSpPr>
        <p:spPr>
          <a:xfrm>
            <a:off x="5763578" y="3105745"/>
            <a:ext cx="167640" cy="416481"/>
          </a:xfrm>
          <a:prstGeom prst="rect">
            <a:avLst/>
          </a:prstGeom>
          <a:noFill/>
          <a:ln/>
        </p:spPr>
        <p:txBody>
          <a:bodyPr wrap="none" rtlCol="0" anchor="t"/>
          <a:lstStyle/>
          <a:p>
            <a:pPr algn="ctr" indent="0" marL="0">
              <a:lnSpc>
                <a:spcPts val="3281"/>
              </a:lnSpc>
              <a:buNone/>
            </a:pPr>
            <a:r>
              <a:rPr lang="en-US" sz="2624" b="1" dirty="0">
                <a:solidFill>
                  <a:srgbClr val="443728"/>
                </a:solidFill>
                <a:latin typeface="Crimson Pro" pitchFamily="34" charset="0"/>
                <a:ea typeface="Crimson Pro" pitchFamily="34" charset="-122"/>
                <a:cs typeface="Crimson Pro" pitchFamily="34" charset="-120"/>
              </a:rPr>
              <a:t>2</a:t>
            </a:r>
            <a:endParaRPr lang="en-US" sz="2624" dirty="0"/>
          </a:p>
        </p:txBody>
      </p:sp>
      <p:sp>
        <p:nvSpPr>
          <p:cNvPr id="12" name="Text 9"/>
          <p:cNvSpPr/>
          <p:nvPr/>
        </p:nvSpPr>
        <p:spPr>
          <a:xfrm>
            <a:off x="6319599" y="3140393"/>
            <a:ext cx="3512820" cy="347186"/>
          </a:xfrm>
          <a:prstGeom prst="rect">
            <a:avLst/>
          </a:prstGeom>
          <a:noFill/>
          <a:ln/>
        </p:spPr>
        <p:txBody>
          <a:bodyPr wrap="none" rtlCol="0" anchor="t"/>
          <a:lstStyle/>
          <a:p>
            <a:pPr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Exploring Cultural Narratives</a:t>
            </a:r>
            <a:endParaRPr lang="en-US" sz="2187" dirty="0"/>
          </a:p>
        </p:txBody>
      </p:sp>
      <p:sp>
        <p:nvSpPr>
          <p:cNvPr id="13" name="Text 10"/>
          <p:cNvSpPr/>
          <p:nvPr/>
        </p:nvSpPr>
        <p:spPr>
          <a:xfrm>
            <a:off x="6319599" y="3620810"/>
            <a:ext cx="3820001" cy="1421606"/>
          </a:xfrm>
          <a:prstGeom prst="rect">
            <a:avLst/>
          </a:prstGeom>
          <a:noFill/>
          <a:ln/>
        </p:spPr>
        <p:txBody>
          <a:bodyPr wrap="squar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Identification of topics that celebrate diverse cultural narratives, fostering understanding and appreciation across communities.</a:t>
            </a:r>
            <a:endParaRPr lang="en-US" sz="1750" dirty="0"/>
          </a:p>
        </p:txBody>
      </p:sp>
      <p:sp>
        <p:nvSpPr>
          <p:cNvPr id="14" name="Shape 11"/>
          <p:cNvSpPr/>
          <p:nvPr/>
        </p:nvSpPr>
        <p:spPr>
          <a:xfrm>
            <a:off x="833199" y="5793581"/>
            <a:ext cx="499943" cy="499943"/>
          </a:xfrm>
          <a:prstGeom prst="roundRect">
            <a:avLst>
              <a:gd name="adj" fmla="val 20000"/>
            </a:avLst>
          </a:prstGeom>
          <a:solidFill>
            <a:srgbClr val="EBE2E0"/>
          </a:solidFill>
          <a:ln w="13811">
            <a:solidFill>
              <a:srgbClr val="D7C5C1"/>
            </a:solidFill>
            <a:prstDash val="solid"/>
          </a:ln>
        </p:spPr>
      </p:sp>
      <p:sp>
        <p:nvSpPr>
          <p:cNvPr id="15" name="Text 12"/>
          <p:cNvSpPr/>
          <p:nvPr/>
        </p:nvSpPr>
        <p:spPr>
          <a:xfrm>
            <a:off x="1003102" y="5835253"/>
            <a:ext cx="160020" cy="416481"/>
          </a:xfrm>
          <a:prstGeom prst="rect">
            <a:avLst/>
          </a:prstGeom>
          <a:noFill/>
          <a:ln/>
        </p:spPr>
        <p:txBody>
          <a:bodyPr wrap="none" rtlCol="0" anchor="t"/>
          <a:lstStyle/>
          <a:p>
            <a:pPr algn="ctr" indent="0" marL="0">
              <a:lnSpc>
                <a:spcPts val="3281"/>
              </a:lnSpc>
              <a:buNone/>
            </a:pPr>
            <a:r>
              <a:rPr lang="en-US" sz="2624" b="1" dirty="0">
                <a:solidFill>
                  <a:srgbClr val="443728"/>
                </a:solidFill>
                <a:latin typeface="Crimson Pro" pitchFamily="34" charset="0"/>
                <a:ea typeface="Crimson Pro" pitchFamily="34" charset="-122"/>
                <a:cs typeface="Crimson Pro" pitchFamily="34" charset="-120"/>
              </a:rPr>
              <a:t>3</a:t>
            </a:r>
            <a:endParaRPr lang="en-US" sz="2624" dirty="0"/>
          </a:p>
        </p:txBody>
      </p:sp>
      <p:sp>
        <p:nvSpPr>
          <p:cNvPr id="16" name="Text 13"/>
          <p:cNvSpPr/>
          <p:nvPr/>
        </p:nvSpPr>
        <p:spPr>
          <a:xfrm>
            <a:off x="1555313" y="5869900"/>
            <a:ext cx="4175760" cy="347186"/>
          </a:xfrm>
          <a:prstGeom prst="rect">
            <a:avLst/>
          </a:prstGeom>
          <a:noFill/>
          <a:ln/>
        </p:spPr>
        <p:txBody>
          <a:bodyPr wrap="none" rtlCol="0" anchor="t"/>
          <a:lstStyle/>
          <a:p>
            <a:pPr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Innovative Technological Solutions</a:t>
            </a:r>
            <a:endParaRPr lang="en-US" sz="2187" dirty="0"/>
          </a:p>
        </p:txBody>
      </p:sp>
      <p:sp>
        <p:nvSpPr>
          <p:cNvPr id="17" name="Text 14"/>
          <p:cNvSpPr/>
          <p:nvPr/>
        </p:nvSpPr>
        <p:spPr>
          <a:xfrm>
            <a:off x="1555313" y="6350317"/>
            <a:ext cx="8584287" cy="710803"/>
          </a:xfrm>
          <a:prstGeom prst="rect">
            <a:avLst/>
          </a:prstGeom>
          <a:noFill/>
          <a:ln/>
        </p:spPr>
        <p:txBody>
          <a:bodyPr wrap="squar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Identification of topics related to technological advancements, inspiring creative solutions and advancements in various industries.</a:t>
            </a:r>
            <a:endParaRPr lang="en-US" sz="1750" dirty="0"/>
          </a:p>
        </p:txBody>
      </p:sp>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90799" y="934760"/>
            <a:ext cx="7978140" cy="694373"/>
          </a:xfrm>
          <a:prstGeom prst="rect">
            <a:avLst/>
          </a:prstGeom>
          <a:noFill/>
          <a:ln/>
        </p:spPr>
        <p:txBody>
          <a:bodyPr wrap="none" rtlCol="0" anchor="t"/>
          <a:lstStyle/>
          <a:p>
            <a:pPr indent="0" marL="0">
              <a:lnSpc>
                <a:spcPts val="5468"/>
              </a:lnSpc>
              <a:buNone/>
            </a:pPr>
            <a:r>
              <a:rPr lang="en-US" sz="4374" b="1" dirty="0">
                <a:solidFill>
                  <a:srgbClr val="443728"/>
                </a:solidFill>
                <a:latin typeface="Crimson Pro" pitchFamily="34" charset="0"/>
                <a:ea typeface="Crimson Pro" pitchFamily="34" charset="-122"/>
                <a:cs typeface="Crimson Pro" pitchFamily="34" charset="-120"/>
              </a:rPr>
              <a:t>Challenges in Topic Identification</a:t>
            </a:r>
            <a:endParaRPr lang="en-US" sz="4374" dirty="0"/>
          </a:p>
        </p:txBody>
      </p:sp>
      <p:pic>
        <p:nvPicPr>
          <p:cNvPr id="6" name="Image 1" descr="preencoded.png">    </p:cNvPr>
          <p:cNvPicPr>
            <a:picLocks noChangeAspect="1"/>
          </p:cNvPicPr>
          <p:nvPr/>
        </p:nvPicPr>
        <p:blipFill>
          <a:blip r:embed="rId2"/>
          <a:stretch>
            <a:fillRect/>
          </a:stretch>
        </p:blipFill>
        <p:spPr>
          <a:xfrm>
            <a:off x="4490799" y="1962388"/>
            <a:ext cx="1110972" cy="1777484"/>
          </a:xfrm>
          <a:prstGeom prst="rect">
            <a:avLst/>
          </a:prstGeom>
        </p:spPr>
      </p:pic>
      <p:sp>
        <p:nvSpPr>
          <p:cNvPr id="7" name="Text 3"/>
          <p:cNvSpPr/>
          <p:nvPr/>
        </p:nvSpPr>
        <p:spPr>
          <a:xfrm>
            <a:off x="5935028" y="2184559"/>
            <a:ext cx="2598420" cy="347186"/>
          </a:xfrm>
          <a:prstGeom prst="rect">
            <a:avLst/>
          </a:prstGeom>
          <a:noFill/>
          <a:ln/>
        </p:spPr>
        <p:txBody>
          <a:bodyPr wrap="none" rtlCol="0" anchor="t"/>
          <a:lstStyle/>
          <a:p>
            <a:pPr algn="l"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Information Overload</a:t>
            </a:r>
            <a:endParaRPr lang="en-US" sz="2187" dirty="0"/>
          </a:p>
        </p:txBody>
      </p:sp>
      <p:sp>
        <p:nvSpPr>
          <p:cNvPr id="8" name="Text 4"/>
          <p:cNvSpPr/>
          <p:nvPr/>
        </p:nvSpPr>
        <p:spPr>
          <a:xfrm>
            <a:off x="5935028" y="2664976"/>
            <a:ext cx="7862173" cy="710803"/>
          </a:xfrm>
          <a:prstGeom prst="rect">
            <a:avLst/>
          </a:prstGeom>
          <a:noFill/>
          <a:ln/>
        </p:spPr>
        <p:txBody>
          <a:bodyPr wrap="square" rtlCol="0" anchor="t"/>
          <a:lstStyle/>
          <a:p>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Access to vast amounts of information can make it challenging to focus and select a specific, impactful topic for exploration.</a:t>
            </a:r>
            <a:endParaRPr lang="en-US" sz="1750" dirty="0"/>
          </a:p>
        </p:txBody>
      </p:sp>
      <p:pic>
        <p:nvPicPr>
          <p:cNvPr id="9" name="Image 2" descr="preencoded.png">    </p:cNvPr>
          <p:cNvPicPr>
            <a:picLocks noChangeAspect="1"/>
          </p:cNvPicPr>
          <p:nvPr/>
        </p:nvPicPr>
        <p:blipFill>
          <a:blip r:embed="rId3"/>
          <a:stretch>
            <a:fillRect/>
          </a:stretch>
        </p:blipFill>
        <p:spPr>
          <a:xfrm>
            <a:off x="4490799" y="3739872"/>
            <a:ext cx="1110972" cy="1777484"/>
          </a:xfrm>
          <a:prstGeom prst="rect">
            <a:avLst/>
          </a:prstGeom>
        </p:spPr>
      </p:pic>
      <p:sp>
        <p:nvSpPr>
          <p:cNvPr id="10" name="Text 5"/>
          <p:cNvSpPr/>
          <p:nvPr/>
        </p:nvSpPr>
        <p:spPr>
          <a:xfrm>
            <a:off x="5935028" y="3962043"/>
            <a:ext cx="2720340" cy="347186"/>
          </a:xfrm>
          <a:prstGeom prst="rect">
            <a:avLst/>
          </a:prstGeom>
          <a:noFill/>
          <a:ln/>
        </p:spPr>
        <p:txBody>
          <a:bodyPr wrap="none" rtlCol="0" anchor="t"/>
          <a:lstStyle/>
          <a:p>
            <a:pPr algn="l"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Navigating Complexity</a:t>
            </a:r>
            <a:endParaRPr lang="en-US" sz="2187" dirty="0"/>
          </a:p>
        </p:txBody>
      </p:sp>
      <p:sp>
        <p:nvSpPr>
          <p:cNvPr id="11" name="Text 6"/>
          <p:cNvSpPr/>
          <p:nvPr/>
        </p:nvSpPr>
        <p:spPr>
          <a:xfrm>
            <a:off x="5935028" y="4442460"/>
            <a:ext cx="7862173" cy="710803"/>
          </a:xfrm>
          <a:prstGeom prst="rect">
            <a:avLst/>
          </a:prstGeom>
          <a:noFill/>
          <a:ln/>
        </p:spPr>
        <p:txBody>
          <a:bodyPr wrap="square" rtlCol="0" anchor="t"/>
          <a:lstStyle/>
          <a:p>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Some topics may be inherently complex, requiring additional effort to distill the core elements and communicate them effectively.</a:t>
            </a:r>
            <a:endParaRPr lang="en-US" sz="1750" dirty="0"/>
          </a:p>
        </p:txBody>
      </p:sp>
      <p:pic>
        <p:nvPicPr>
          <p:cNvPr id="12" name="Image 3" descr="preencoded.png">    </p:cNvPr>
          <p:cNvPicPr>
            <a:picLocks noChangeAspect="1"/>
          </p:cNvPicPr>
          <p:nvPr/>
        </p:nvPicPr>
        <p:blipFill>
          <a:blip r:embed="rId4"/>
          <a:stretch>
            <a:fillRect/>
          </a:stretch>
        </p:blipFill>
        <p:spPr>
          <a:xfrm>
            <a:off x="4490799" y="5517356"/>
            <a:ext cx="1110972" cy="1777484"/>
          </a:xfrm>
          <a:prstGeom prst="rect">
            <a:avLst/>
          </a:prstGeom>
        </p:spPr>
      </p:pic>
      <p:sp>
        <p:nvSpPr>
          <p:cNvPr id="13" name="Text 7"/>
          <p:cNvSpPr/>
          <p:nvPr/>
        </p:nvSpPr>
        <p:spPr>
          <a:xfrm>
            <a:off x="5935028" y="5739527"/>
            <a:ext cx="2221944" cy="347186"/>
          </a:xfrm>
          <a:prstGeom prst="rect">
            <a:avLst/>
          </a:prstGeom>
          <a:noFill/>
          <a:ln/>
        </p:spPr>
        <p:txBody>
          <a:bodyPr wrap="none" rtlCol="0" anchor="t"/>
          <a:lstStyle/>
          <a:p>
            <a:pPr algn="l"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Shifting Trends</a:t>
            </a:r>
            <a:endParaRPr lang="en-US" sz="2187" dirty="0"/>
          </a:p>
        </p:txBody>
      </p:sp>
      <p:sp>
        <p:nvSpPr>
          <p:cNvPr id="14" name="Text 8"/>
          <p:cNvSpPr/>
          <p:nvPr/>
        </p:nvSpPr>
        <p:spPr>
          <a:xfrm>
            <a:off x="5935028" y="6219944"/>
            <a:ext cx="7862173" cy="710803"/>
          </a:xfrm>
          <a:prstGeom prst="rect">
            <a:avLst/>
          </a:prstGeom>
          <a:noFill/>
          <a:ln/>
        </p:spPr>
        <p:txBody>
          <a:bodyPr wrap="square" rtlCol="0" anchor="t"/>
          <a:lstStyle/>
          <a:p>
            <a:pPr algn="l" indent="0" marL="0">
              <a:lnSpc>
                <a:spcPts val="2799"/>
              </a:lnSpc>
              <a:buNone/>
            </a:pPr>
            <a:r>
              <a:rPr lang="en-US" sz="1750" dirty="0">
                <a:solidFill>
                  <a:srgbClr val="443728"/>
                </a:solidFill>
                <a:latin typeface="Open Sans" pitchFamily="34" charset="0"/>
                <a:ea typeface="Open Sans" pitchFamily="34" charset="-122"/>
                <a:cs typeface="Open Sans" pitchFamily="34" charset="-120"/>
              </a:rPr>
              <a:t>Rapidly changing trends and interests may make it difficult to identify topics that remain relevant and captivating over time.</a:t>
            </a:r>
            <a:endParaRPr lang="en-US" sz="1750" dirty="0"/>
          </a:p>
        </p:txBody>
      </p:sp>
      <p:pic>
        <p:nvPicPr>
          <p:cNvPr id="15"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90799" y="1471255"/>
            <a:ext cx="9174480" cy="694373"/>
          </a:xfrm>
          <a:prstGeom prst="rect">
            <a:avLst/>
          </a:prstGeom>
          <a:noFill/>
          <a:ln/>
        </p:spPr>
        <p:txBody>
          <a:bodyPr wrap="none" rtlCol="0" anchor="t"/>
          <a:lstStyle/>
          <a:p>
            <a:pPr indent="0" marL="0">
              <a:lnSpc>
                <a:spcPts val="5468"/>
              </a:lnSpc>
              <a:buNone/>
            </a:pPr>
            <a:r>
              <a:rPr lang="en-US" sz="4374" b="1" dirty="0">
                <a:solidFill>
                  <a:srgbClr val="443728"/>
                </a:solidFill>
                <a:latin typeface="Crimson Pro" pitchFamily="34" charset="0"/>
                <a:ea typeface="Crimson Pro" pitchFamily="34" charset="-122"/>
                <a:cs typeface="Crimson Pro" pitchFamily="34" charset="-120"/>
              </a:rPr>
              <a:t>Tips for Successful Topic Identification</a:t>
            </a:r>
            <a:endParaRPr lang="en-US" sz="4374" dirty="0"/>
          </a:p>
        </p:txBody>
      </p:sp>
      <p:sp>
        <p:nvSpPr>
          <p:cNvPr id="6" name="Shape 3"/>
          <p:cNvSpPr/>
          <p:nvPr/>
        </p:nvSpPr>
        <p:spPr>
          <a:xfrm>
            <a:off x="4490799" y="2498884"/>
            <a:ext cx="4542115" cy="2373987"/>
          </a:xfrm>
          <a:prstGeom prst="roundRect">
            <a:avLst>
              <a:gd name="adj" fmla="val 4212"/>
            </a:avLst>
          </a:prstGeom>
          <a:solidFill>
            <a:srgbClr val="EBE2E0"/>
          </a:solidFill>
          <a:ln w="13811">
            <a:solidFill>
              <a:srgbClr val="D7C5C1"/>
            </a:solidFill>
            <a:prstDash val="solid"/>
          </a:ln>
        </p:spPr>
      </p:sp>
      <p:sp>
        <p:nvSpPr>
          <p:cNvPr id="7" name="Text 4"/>
          <p:cNvSpPr/>
          <p:nvPr/>
        </p:nvSpPr>
        <p:spPr>
          <a:xfrm>
            <a:off x="4726781" y="2734866"/>
            <a:ext cx="3063240" cy="347186"/>
          </a:xfrm>
          <a:prstGeom prst="rect">
            <a:avLst/>
          </a:prstGeom>
          <a:noFill/>
          <a:ln/>
        </p:spPr>
        <p:txBody>
          <a:bodyPr wrap="none" rtlCol="0" anchor="t"/>
          <a:lstStyle/>
          <a:p>
            <a:pPr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Curiosity and Exploration</a:t>
            </a:r>
            <a:endParaRPr lang="en-US" sz="2187" dirty="0"/>
          </a:p>
        </p:txBody>
      </p:sp>
      <p:sp>
        <p:nvSpPr>
          <p:cNvPr id="8" name="Text 5"/>
          <p:cNvSpPr/>
          <p:nvPr/>
        </p:nvSpPr>
        <p:spPr>
          <a:xfrm>
            <a:off x="4726781" y="3215283"/>
            <a:ext cx="4070152" cy="1421606"/>
          </a:xfrm>
          <a:prstGeom prst="rect">
            <a:avLst/>
          </a:prstGeom>
          <a:noFill/>
          <a:ln/>
        </p:spPr>
        <p:txBody>
          <a:bodyPr wrap="squar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Cultivate a spirit of curiosity and exploration to discover unique and compelling topics that resonate with your interests and goals.</a:t>
            </a:r>
            <a:endParaRPr lang="en-US" sz="1750" dirty="0"/>
          </a:p>
        </p:txBody>
      </p:sp>
      <p:sp>
        <p:nvSpPr>
          <p:cNvPr id="9" name="Shape 6"/>
          <p:cNvSpPr/>
          <p:nvPr/>
        </p:nvSpPr>
        <p:spPr>
          <a:xfrm>
            <a:off x="9255085" y="2498884"/>
            <a:ext cx="4542115" cy="2373987"/>
          </a:xfrm>
          <a:prstGeom prst="roundRect">
            <a:avLst>
              <a:gd name="adj" fmla="val 4212"/>
            </a:avLst>
          </a:prstGeom>
          <a:solidFill>
            <a:srgbClr val="EBE2E0"/>
          </a:solidFill>
          <a:ln w="13811">
            <a:solidFill>
              <a:srgbClr val="D7C5C1"/>
            </a:solidFill>
            <a:prstDash val="solid"/>
          </a:ln>
        </p:spPr>
      </p:sp>
      <p:sp>
        <p:nvSpPr>
          <p:cNvPr id="10" name="Text 7"/>
          <p:cNvSpPr/>
          <p:nvPr/>
        </p:nvSpPr>
        <p:spPr>
          <a:xfrm>
            <a:off x="9491067" y="2734866"/>
            <a:ext cx="3528060" cy="347186"/>
          </a:xfrm>
          <a:prstGeom prst="rect">
            <a:avLst/>
          </a:prstGeom>
          <a:noFill/>
          <a:ln/>
        </p:spPr>
        <p:txBody>
          <a:bodyPr wrap="none" rtlCol="0" anchor="t"/>
          <a:lstStyle/>
          <a:p>
            <a:pPr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Interdisciplinary Perspectives</a:t>
            </a:r>
            <a:endParaRPr lang="en-US" sz="2187" dirty="0"/>
          </a:p>
        </p:txBody>
      </p:sp>
      <p:sp>
        <p:nvSpPr>
          <p:cNvPr id="11" name="Text 8"/>
          <p:cNvSpPr/>
          <p:nvPr/>
        </p:nvSpPr>
        <p:spPr>
          <a:xfrm>
            <a:off x="9491067" y="3215283"/>
            <a:ext cx="4070152" cy="1066205"/>
          </a:xfrm>
          <a:prstGeom prst="rect">
            <a:avLst/>
          </a:prstGeom>
          <a:noFill/>
          <a:ln/>
        </p:spPr>
        <p:txBody>
          <a:bodyPr wrap="squar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Seek interdisciplinary perspectives and insights to identify topics that bridge diverse fields and spark innovation.</a:t>
            </a:r>
            <a:endParaRPr lang="en-US" sz="1750" dirty="0"/>
          </a:p>
        </p:txBody>
      </p:sp>
      <p:sp>
        <p:nvSpPr>
          <p:cNvPr id="12" name="Shape 9"/>
          <p:cNvSpPr/>
          <p:nvPr/>
        </p:nvSpPr>
        <p:spPr>
          <a:xfrm>
            <a:off x="4490799" y="5095042"/>
            <a:ext cx="9306401" cy="1663184"/>
          </a:xfrm>
          <a:prstGeom prst="roundRect">
            <a:avLst>
              <a:gd name="adj" fmla="val 6012"/>
            </a:avLst>
          </a:prstGeom>
          <a:solidFill>
            <a:srgbClr val="EBE2E0"/>
          </a:solidFill>
          <a:ln w="13811">
            <a:solidFill>
              <a:srgbClr val="D7C5C1"/>
            </a:solidFill>
            <a:prstDash val="solid"/>
          </a:ln>
        </p:spPr>
      </p:sp>
      <p:sp>
        <p:nvSpPr>
          <p:cNvPr id="13" name="Text 10"/>
          <p:cNvSpPr/>
          <p:nvPr/>
        </p:nvSpPr>
        <p:spPr>
          <a:xfrm>
            <a:off x="4726781" y="5331023"/>
            <a:ext cx="2720340" cy="347186"/>
          </a:xfrm>
          <a:prstGeom prst="rect">
            <a:avLst/>
          </a:prstGeom>
          <a:noFill/>
          <a:ln/>
        </p:spPr>
        <p:txBody>
          <a:bodyPr wrap="none" rtlCol="0" anchor="t"/>
          <a:lstStyle/>
          <a:p>
            <a:pPr indent="0" marL="0">
              <a:lnSpc>
                <a:spcPts val="2734"/>
              </a:lnSpc>
              <a:buNone/>
            </a:pPr>
            <a:r>
              <a:rPr lang="en-US" sz="2187" b="1" dirty="0">
                <a:solidFill>
                  <a:srgbClr val="443728"/>
                </a:solidFill>
                <a:latin typeface="Crimson Pro" pitchFamily="34" charset="0"/>
                <a:ea typeface="Crimson Pro" pitchFamily="34" charset="-122"/>
                <a:cs typeface="Crimson Pro" pitchFamily="34" charset="-120"/>
              </a:rPr>
              <a:t>Feedback and Iteration</a:t>
            </a:r>
            <a:endParaRPr lang="en-US" sz="2187" dirty="0"/>
          </a:p>
        </p:txBody>
      </p:sp>
      <p:sp>
        <p:nvSpPr>
          <p:cNvPr id="14" name="Text 11"/>
          <p:cNvSpPr/>
          <p:nvPr/>
        </p:nvSpPr>
        <p:spPr>
          <a:xfrm>
            <a:off x="4726781" y="5811441"/>
            <a:ext cx="8834438" cy="710803"/>
          </a:xfrm>
          <a:prstGeom prst="rect">
            <a:avLst/>
          </a:prstGeom>
          <a:noFill/>
          <a:ln/>
        </p:spPr>
        <p:txBody>
          <a:bodyPr wrap="squar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Solicit feedback and engage in iterative processes to refine and enhance the chosen topic, ensuring its relevance and impact.</a:t>
            </a:r>
            <a:endParaRPr lang="en-US" sz="1750" dirty="0"/>
          </a:p>
        </p:txBody>
      </p:sp>
      <p:pic>
        <p:nvPicPr>
          <p:cNvPr id="15"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2554962"/>
            <a:ext cx="4443889" cy="694373"/>
          </a:xfrm>
          <a:prstGeom prst="rect">
            <a:avLst/>
          </a:prstGeom>
          <a:noFill/>
          <a:ln/>
        </p:spPr>
        <p:txBody>
          <a:bodyPr wrap="none" rtlCol="0" anchor="t"/>
          <a:lstStyle/>
          <a:p>
            <a:pPr indent="0" marL="0">
              <a:lnSpc>
                <a:spcPts val="5468"/>
              </a:lnSpc>
              <a:buNone/>
            </a:pPr>
            <a:r>
              <a:rPr lang="en-US" sz="4374" b="1" dirty="0">
                <a:solidFill>
                  <a:srgbClr val="443728"/>
                </a:solidFill>
                <a:latin typeface="Crimson Pro" pitchFamily="34" charset="0"/>
                <a:ea typeface="Crimson Pro" pitchFamily="34" charset="-122"/>
                <a:cs typeface="Crimson Pro" pitchFamily="34" charset="-120"/>
              </a:rPr>
              <a:t>Conclusion</a:t>
            </a:r>
            <a:endParaRPr lang="en-US" sz="4374" dirty="0"/>
          </a:p>
        </p:txBody>
      </p:sp>
      <p:sp>
        <p:nvSpPr>
          <p:cNvPr id="5" name="Shape 3"/>
          <p:cNvSpPr/>
          <p:nvPr/>
        </p:nvSpPr>
        <p:spPr>
          <a:xfrm>
            <a:off x="2037993" y="3693676"/>
            <a:ext cx="10554414" cy="1020128"/>
          </a:xfrm>
          <a:prstGeom prst="roundRect">
            <a:avLst>
              <a:gd name="adj" fmla="val 9802"/>
            </a:avLst>
          </a:prstGeom>
          <a:noFill/>
          <a:ln w="13811">
            <a:solidFill>
              <a:srgbClr val="000000">
                <a:alpha val="8000"/>
              </a:srgbClr>
            </a:solidFill>
            <a:prstDash val="solid"/>
          </a:ln>
        </p:spPr>
      </p:sp>
      <p:sp>
        <p:nvSpPr>
          <p:cNvPr id="6" name="Shape 4"/>
          <p:cNvSpPr/>
          <p:nvPr/>
        </p:nvSpPr>
        <p:spPr>
          <a:xfrm>
            <a:off x="2051804" y="3707487"/>
            <a:ext cx="10525720" cy="992505"/>
          </a:xfrm>
          <a:prstGeom prst="rect">
            <a:avLst/>
          </a:prstGeom>
          <a:solidFill>
            <a:srgbClr val="FFFFFF">
              <a:alpha val="4000"/>
            </a:srgbClr>
          </a:solidFill>
          <a:ln/>
        </p:spPr>
      </p:sp>
      <p:sp>
        <p:nvSpPr>
          <p:cNvPr id="7" name="Text 5"/>
          <p:cNvSpPr/>
          <p:nvPr/>
        </p:nvSpPr>
        <p:spPr>
          <a:xfrm>
            <a:off x="2275165" y="3848338"/>
            <a:ext cx="3060025" cy="355402"/>
          </a:xfrm>
          <a:prstGeom prst="rect">
            <a:avLst/>
          </a:prstGeom>
          <a:noFill/>
          <a:ln/>
        </p:spPr>
        <p:txBody>
          <a:bodyPr wrap="non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Topic Identification</a:t>
            </a:r>
            <a:endParaRPr lang="en-US" sz="1750" dirty="0"/>
          </a:p>
        </p:txBody>
      </p:sp>
      <p:sp>
        <p:nvSpPr>
          <p:cNvPr id="8" name="Text 6"/>
          <p:cNvSpPr/>
          <p:nvPr/>
        </p:nvSpPr>
        <p:spPr>
          <a:xfrm>
            <a:off x="5787152" y="3848338"/>
            <a:ext cx="3056215" cy="355402"/>
          </a:xfrm>
          <a:prstGeom prst="rect">
            <a:avLst/>
          </a:prstGeom>
          <a:noFill/>
          <a:ln/>
        </p:spPr>
        <p:txBody>
          <a:bodyPr wrap="non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Forms the foundation</a:t>
            </a:r>
            <a:endParaRPr lang="en-US" sz="1750" dirty="0"/>
          </a:p>
        </p:txBody>
      </p:sp>
      <p:sp>
        <p:nvSpPr>
          <p:cNvPr id="9" name="Text 7"/>
          <p:cNvSpPr/>
          <p:nvPr/>
        </p:nvSpPr>
        <p:spPr>
          <a:xfrm>
            <a:off x="9295328" y="3848338"/>
            <a:ext cx="3060025" cy="710803"/>
          </a:xfrm>
          <a:prstGeom prst="rect">
            <a:avLst/>
          </a:prstGeom>
          <a:noFill/>
          <a:ln/>
        </p:spPr>
        <p:txBody>
          <a:bodyPr wrap="squar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of impactful research, writing, and exploration.</a:t>
            </a:r>
            <a:endParaRPr lang="en-US" sz="1750" dirty="0"/>
          </a:p>
        </p:txBody>
      </p:sp>
      <p:sp>
        <p:nvSpPr>
          <p:cNvPr id="10" name="Text 8"/>
          <p:cNvSpPr/>
          <p:nvPr/>
        </p:nvSpPr>
        <p:spPr>
          <a:xfrm>
            <a:off x="2037993" y="4963716"/>
            <a:ext cx="10554414" cy="710803"/>
          </a:xfrm>
          <a:prstGeom prst="rect">
            <a:avLst/>
          </a:prstGeom>
          <a:noFill/>
          <a:ln/>
        </p:spPr>
        <p:txBody>
          <a:bodyPr wrap="square" rtlCol="0" anchor="t"/>
          <a:lstStyle/>
          <a:p>
            <a:pPr indent="0" marL="0">
              <a:lnSpc>
                <a:spcPts val="2799"/>
              </a:lnSpc>
              <a:buNone/>
            </a:pPr>
            <a:r>
              <a:rPr lang="en-US" sz="1750" dirty="0">
                <a:solidFill>
                  <a:srgbClr val="443728"/>
                </a:solidFill>
                <a:latin typeface="Open Sans" pitchFamily="34" charset="0"/>
                <a:ea typeface="Open Sans" pitchFamily="34" charset="-122"/>
                <a:cs typeface="Open Sans" pitchFamily="34" charset="-120"/>
              </a:rPr>
              <a:t>Mastering the art of topic identification unlocks opportunities for meaningful contribution and engagement, guiding endeavors towards success and significance.</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2024-01-11T16:31:39Z</dcterms:created>
  <dcterms:modified xsi:type="dcterms:W3CDTF">2024-01-11T16:31:39Z</dcterms:modified>
</cp:coreProperties>
</file>