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8" r:id="rId14"/>
    <p:sldId id="267" r:id="rId15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A680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DFD5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A680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A680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C0423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30648" y="972057"/>
            <a:ext cx="4769103" cy="960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A680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0308" y="2286279"/>
            <a:ext cx="12749783" cy="5291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FD5D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638048"/>
            <a:ext cx="7769556" cy="16809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SCHOOL OF   ENGINEERING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615" y="3403265"/>
            <a:ext cx="8074356" cy="12706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Sudoku Generation using Backtracking</a:t>
            </a:r>
          </a:p>
          <a:p>
            <a:pPr marL="12700" marR="5080">
              <a:lnSpc>
                <a:spcPct val="135200"/>
              </a:lnSpc>
              <a:spcBef>
                <a:spcPts val="90"/>
              </a:spcBef>
            </a:pPr>
            <a:endParaRPr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0539E-FFB6-BCAB-DB0D-12041D68833E}"/>
              </a:ext>
            </a:extLst>
          </p:cNvPr>
          <p:cNvSpPr txBox="1"/>
          <p:nvPr/>
        </p:nvSpPr>
        <p:spPr>
          <a:xfrm>
            <a:off x="1089798" y="1828800"/>
            <a:ext cx="693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CSA0697  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 FOR LOWER BOUND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AC829-68FE-81F8-7A89-A8F53BDAB98E}"/>
              </a:ext>
            </a:extLst>
          </p:cNvPr>
          <p:cNvSpPr txBox="1"/>
          <p:nvPr/>
        </p:nvSpPr>
        <p:spPr>
          <a:xfrm>
            <a:off x="786615" y="4673934"/>
            <a:ext cx="350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</a:t>
            </a:r>
          </a:p>
          <a:p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Gnana </a:t>
            </a:r>
            <a:r>
              <a:rPr lang="en-US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Soundari</a:t>
            </a:r>
            <a:endParaRPr lang="en-IN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7B2A7-7BDF-84F3-F14B-61273D26A7FE}"/>
              </a:ext>
            </a:extLst>
          </p:cNvPr>
          <p:cNvSpPr txBox="1"/>
          <p:nvPr/>
        </p:nvSpPr>
        <p:spPr>
          <a:xfrm>
            <a:off x="886764" y="5957666"/>
            <a:ext cx="4264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:V. Poojitha</a:t>
            </a:r>
          </a:p>
          <a:p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REG.NO:192210132</a:t>
            </a:r>
          </a:p>
          <a:p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8878F-CA14-8A33-813F-8AEAD6CE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676400"/>
            <a:ext cx="4648200" cy="556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CD892-4D81-CF5D-324C-A6206D824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163016" cy="142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D06EF-D4A7-5101-6692-538699FD6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0" y="220622"/>
            <a:ext cx="1295400" cy="1150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4630400" cy="822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4630400" cy="8229600"/>
            </a:xfrm>
            <a:custGeom>
              <a:avLst/>
              <a:gdLst/>
              <a:ahLst/>
              <a:cxnLst/>
              <a:rect l="l" t="t" r="r" b="b"/>
              <a:pathLst>
                <a:path w="14630400" h="8229600">
                  <a:moveTo>
                    <a:pt x="14417548" y="0"/>
                  </a:moveTo>
                  <a:lnTo>
                    <a:pt x="212890" y="0"/>
                  </a:lnTo>
                  <a:lnTo>
                    <a:pt x="164077" y="5625"/>
                  </a:lnTo>
                  <a:lnTo>
                    <a:pt x="119267" y="21648"/>
                  </a:lnTo>
                  <a:lnTo>
                    <a:pt x="79739" y="46786"/>
                  </a:lnTo>
                  <a:lnTo>
                    <a:pt x="46770" y="79757"/>
                  </a:lnTo>
                  <a:lnTo>
                    <a:pt x="21638" y="119280"/>
                  </a:lnTo>
                  <a:lnTo>
                    <a:pt x="5622" y="164072"/>
                  </a:lnTo>
                  <a:lnTo>
                    <a:pt x="0" y="212851"/>
                  </a:lnTo>
                  <a:lnTo>
                    <a:pt x="0" y="8016709"/>
                  </a:lnTo>
                  <a:lnTo>
                    <a:pt x="5622" y="8065522"/>
                  </a:lnTo>
                  <a:lnTo>
                    <a:pt x="21638" y="8110332"/>
                  </a:lnTo>
                  <a:lnTo>
                    <a:pt x="46770" y="8149860"/>
                  </a:lnTo>
                  <a:lnTo>
                    <a:pt x="79739" y="8182828"/>
                  </a:lnTo>
                  <a:lnTo>
                    <a:pt x="119267" y="8207960"/>
                  </a:lnTo>
                  <a:lnTo>
                    <a:pt x="164077" y="8223976"/>
                  </a:lnTo>
                  <a:lnTo>
                    <a:pt x="212890" y="8229599"/>
                  </a:lnTo>
                  <a:lnTo>
                    <a:pt x="14417548" y="8229599"/>
                  </a:lnTo>
                  <a:lnTo>
                    <a:pt x="14466327" y="8223976"/>
                  </a:lnTo>
                  <a:lnTo>
                    <a:pt x="14511119" y="8207960"/>
                  </a:lnTo>
                  <a:lnTo>
                    <a:pt x="14550642" y="8182828"/>
                  </a:lnTo>
                  <a:lnTo>
                    <a:pt x="14583613" y="8149860"/>
                  </a:lnTo>
                  <a:lnTo>
                    <a:pt x="14608751" y="8110332"/>
                  </a:lnTo>
                  <a:lnTo>
                    <a:pt x="14624774" y="8065522"/>
                  </a:lnTo>
                  <a:lnTo>
                    <a:pt x="14630400" y="8016709"/>
                  </a:lnTo>
                  <a:lnTo>
                    <a:pt x="14630400" y="212851"/>
                  </a:lnTo>
                  <a:lnTo>
                    <a:pt x="14624774" y="164072"/>
                  </a:lnTo>
                  <a:lnTo>
                    <a:pt x="14608751" y="119280"/>
                  </a:lnTo>
                  <a:lnTo>
                    <a:pt x="14583613" y="79757"/>
                  </a:lnTo>
                  <a:lnTo>
                    <a:pt x="14550642" y="46786"/>
                  </a:lnTo>
                  <a:lnTo>
                    <a:pt x="14511119" y="21648"/>
                  </a:lnTo>
                  <a:lnTo>
                    <a:pt x="14466327" y="5625"/>
                  </a:lnTo>
                  <a:lnTo>
                    <a:pt x="1441754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4200" y="853496"/>
            <a:ext cx="5740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199" y="1813843"/>
            <a:ext cx="13716001" cy="66815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2870" indent="-342900" algn="just">
              <a:lnSpc>
                <a:spcPct val="1351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generation,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concern,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grids.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vast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possibilities,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runtime.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choice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35200"/>
              </a:lnSpc>
              <a:buFont typeface="Wingdings" panose="05000000000000000000" pitchFamily="2" charset="2"/>
              <a:buChar char="Ø"/>
            </a:pP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efficiency,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sz="2400" spc="-5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fewest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unnecessary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backtracking.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approach,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sz="2400" spc="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"Minimum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Values"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heuristic,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invalid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paths.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4955" indent="-342900" algn="just">
              <a:lnSpc>
                <a:spcPct val="1352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backtracking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-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provide.</a:t>
            </a:r>
            <a:endParaRPr lang="en-US" sz="2400" spc="35" dirty="0">
              <a:solidFill>
                <a:srgbClr val="DFD5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4955" indent="-342900" algn="just">
              <a:lnSpc>
                <a:spcPct val="1352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0C613-12DE-F3CC-A6AE-629ABE65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565"/>
            <a:ext cx="1467816" cy="1663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66174-1B63-5C19-9CA0-515C0DFF3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972" y="220622"/>
            <a:ext cx="1359027" cy="1531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57400"/>
            <a:ext cx="4419600" cy="5562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600" y="457200"/>
            <a:ext cx="5381625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0" y="1437474"/>
            <a:ext cx="8287892" cy="6182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5575" indent="-342900" algn="just">
              <a:lnSpc>
                <a:spcPct val="1324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partially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9x9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grid.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400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400" spc="-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(1-9),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found,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v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32400"/>
              </a:lnSpc>
              <a:buFont typeface="Wingdings" panose="05000000000000000000" pitchFamily="2" charset="2"/>
              <a:buChar char="v"/>
            </a:pPr>
            <a:r>
              <a:rPr sz="2400" spc="-2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2400" spc="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400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cell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combinations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exhausted.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B816-7C23-BF50-E533-314C07834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565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BCE19-5577-D4E6-5297-64EB215D0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220622"/>
            <a:ext cx="1828799" cy="1216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0" y="409165"/>
            <a:ext cx="4769103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37640">
              <a:lnSpc>
                <a:spcPct val="100000"/>
              </a:lnSpc>
              <a:spcBef>
                <a:spcPts val="130"/>
              </a:spcBef>
            </a:pPr>
            <a:r>
              <a:rPr sz="4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sz="4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usio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-984070" y="1369284"/>
            <a:ext cx="15163800" cy="72330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3730" marR="167640" indent="-285750" algn="just">
              <a:lnSpc>
                <a:spcPct val="1334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valid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grids.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choices,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created. </a:t>
            </a:r>
            <a:endParaRPr lang="en-US" sz="24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3730" marR="167640" indent="-285750" algn="just">
              <a:lnSpc>
                <a:spcPct val="1334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24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3730" marR="167640" indent="-285750" algn="just">
              <a:lnSpc>
                <a:spcPct val="1334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intensive,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sz="24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puzzle.</a:t>
            </a:r>
          </a:p>
          <a:p>
            <a:pPr marL="5758180" indent="-342900" algn="just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3730" marR="5080" indent="-285750" algn="just">
              <a:lnSpc>
                <a:spcPct val="1333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structures,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tables,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</a:t>
            </a:r>
            <a:r>
              <a:rPr sz="24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  <a:endParaRPr lang="en-US" sz="2400" spc="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7980" marR="5080" algn="just">
              <a:lnSpc>
                <a:spcPct val="133300"/>
              </a:lnSpc>
              <a:spcBef>
                <a:spcPts val="5"/>
              </a:spcBef>
            </a:pPr>
            <a:endParaRPr lang="en-US" sz="2400" spc="-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8002F-EB4F-9D19-A9BD-835061B88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565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E66AE-D35D-AB35-FEBD-5FE63E5A6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972" y="220622"/>
            <a:ext cx="1359027" cy="1303378"/>
          </a:xfrm>
          <a:prstGeom prst="rect">
            <a:avLst/>
          </a:prstGeom>
          <a:noFill/>
        </p:spPr>
      </p:pic>
      <p:pic>
        <p:nvPicPr>
          <p:cNvPr id="7170" name="Picture 2" descr="Flow Fit: Sudoku - Google Play のアプリ">
            <a:extLst>
              <a:ext uri="{FF2B5EF4-FFF2-40B4-BE49-F238E27FC236}">
                <a16:creationId xmlns:a16="http://schemas.microsoft.com/office/drawing/2014/main" id="{A5A1C78F-224C-C56A-FCC1-6EA7C4CF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968559"/>
            <a:ext cx="3810000" cy="542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2133600"/>
            <a:ext cx="3886200" cy="5638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7800" y="220622"/>
            <a:ext cx="6400800" cy="955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37640">
              <a:lnSpc>
                <a:spcPct val="100000"/>
              </a:lnSpc>
              <a:spcBef>
                <a:spcPts val="130"/>
              </a:spcBef>
            </a:pP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029200" y="1105956"/>
            <a:ext cx="8511437" cy="78515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Lloyd and M. Amos 2019 Solving Sudoku with Ant Colony Optimization,” IEEE Trans. Games, </a:t>
            </a:r>
          </a:p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pp. 1–1, 2019.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Ghosh and U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Bhaduri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2017 A simple recursive backtracking algorithm for knight’s tours puzzle on standard 8×8 chessboard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Int.Conf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 Advances in Computing, Communications and </a:t>
            </a:r>
          </a:p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Informatics (ICACCI), Udupi pp. 1195–1200.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Szabo 2014 Creation of the chips placement game with backtracking method in Borland Pascal 11th International Symposium on Electronics and Telecommunications (ISETC), Timisoara, Romania pp. 1–4.</a:t>
            </a:r>
          </a:p>
          <a:p>
            <a:pPr algn="just"/>
            <a:endParaRPr lang="en-US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Schottlender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2014 The effect of guess choices on the efficiency of a backtracking algorithm in a Sudoku solver Long Island Systems, Applications and Technology (LISAT) Conference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armingdale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NY, USA pp. 1–6.</a:t>
            </a:r>
          </a:p>
          <a:p>
            <a:pPr algn="just"/>
            <a:endParaRPr lang="en-US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7980" marR="167640" algn="just">
              <a:lnSpc>
                <a:spcPct val="133400"/>
              </a:lnSpc>
              <a:spcBef>
                <a:spcPts val="90"/>
              </a:spcBef>
            </a:pPr>
            <a:endParaRPr lang="en-US" sz="2400" spc="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8002F-EB4F-9D19-A9BD-835061B88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565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E66AE-D35D-AB35-FEBD-5FE63E5A6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184" y="150566"/>
            <a:ext cx="1467816" cy="955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28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8002F-EB4F-9D19-A9BD-835061B88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565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E66AE-D35D-AB35-FEBD-5FE63E5A6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972" y="220622"/>
            <a:ext cx="1359027" cy="1303378"/>
          </a:xfrm>
          <a:prstGeom prst="rect">
            <a:avLst/>
          </a:prstGeom>
          <a:noFill/>
        </p:spPr>
      </p:pic>
      <p:pic>
        <p:nvPicPr>
          <p:cNvPr id="1026" name="Picture 2" descr="1,000+ Best Thank You Images · 100% Free Download · Pexels ...">
            <a:extLst>
              <a:ext uri="{FF2B5EF4-FFF2-40B4-BE49-F238E27FC236}">
                <a16:creationId xmlns:a16="http://schemas.microsoft.com/office/drawing/2014/main" id="{1311B78E-82F0-4B3D-09CA-A442F826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13843"/>
            <a:ext cx="11061572" cy="580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2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0"/>
            <a:ext cx="5257800" cy="8229597"/>
            <a:chOff x="9372600" y="0"/>
            <a:chExt cx="5257800" cy="82295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00" y="0"/>
              <a:ext cx="52578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2704" y="1670304"/>
              <a:ext cx="4888992" cy="48889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1" y="1689467"/>
            <a:ext cx="9525000" cy="9032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5"/>
              </a:spcBef>
            </a:pP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icien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</a:t>
            </a:r>
            <a:r>
              <a:rPr sz="36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sz="36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</a:t>
            </a:r>
            <a:r>
              <a:rPr sz="3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6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098" y="2851086"/>
            <a:ext cx="7276465" cy="52632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352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9x9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5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subgrid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5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9,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repeating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sz="2400" spc="-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4" dirty="0" err="1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20" dirty="0" err="1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00" dirty="0" err="1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90" dirty="0" err="1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5" dirty="0" err="1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0" dirty="0" err="1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00" dirty="0" err="1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45" dirty="0">
              <a:solidFill>
                <a:srgbClr val="DFD5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352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endParaRPr lang="en-US" sz="2400" spc="-45" dirty="0">
              <a:solidFill>
                <a:srgbClr val="DFD5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352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v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ED85B-280B-158D-FE07-0409D953C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163016" cy="142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CE817-078F-B607-AD3C-CE3731ED7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0" y="220622"/>
            <a:ext cx="1295400" cy="1150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473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5105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8006" y="796111"/>
            <a:ext cx="7173594" cy="750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10"/>
              </a:lnSpc>
            </a:pPr>
            <a:r>
              <a:rPr sz="4850" spc="-140" dirty="0"/>
              <a:t>E</a:t>
            </a:r>
            <a:r>
              <a:rPr sz="4850" spc="-150" dirty="0"/>
              <a:t>ffici</a:t>
            </a:r>
            <a:r>
              <a:rPr sz="4850" spc="-140" dirty="0"/>
              <a:t>e</a:t>
            </a:r>
            <a:r>
              <a:rPr sz="4850" spc="-145" dirty="0"/>
              <a:t>n</a:t>
            </a:r>
            <a:r>
              <a:rPr sz="4850" dirty="0"/>
              <a:t>t</a:t>
            </a:r>
            <a:r>
              <a:rPr sz="4850" spc="-285" dirty="0"/>
              <a:t> </a:t>
            </a:r>
            <a:r>
              <a:rPr sz="4850" spc="-145" dirty="0"/>
              <a:t>Sud</a:t>
            </a:r>
            <a:r>
              <a:rPr sz="4850" spc="-135" dirty="0"/>
              <a:t>o</a:t>
            </a:r>
            <a:r>
              <a:rPr sz="4850" spc="-155" dirty="0"/>
              <a:t>k</a:t>
            </a:r>
            <a:r>
              <a:rPr sz="4850" spc="5" dirty="0"/>
              <a:t>u</a:t>
            </a:r>
            <a:r>
              <a:rPr sz="4850" spc="-265" dirty="0"/>
              <a:t> </a:t>
            </a:r>
            <a:r>
              <a:rPr sz="4850" spc="-145" dirty="0"/>
              <a:t>G</a:t>
            </a:r>
            <a:r>
              <a:rPr sz="4850" spc="-140" dirty="0"/>
              <a:t>e</a:t>
            </a:r>
            <a:r>
              <a:rPr sz="4850" spc="-145" dirty="0"/>
              <a:t>nera</a:t>
            </a:r>
            <a:r>
              <a:rPr sz="4850" spc="-150" dirty="0"/>
              <a:t>ti</a:t>
            </a:r>
            <a:r>
              <a:rPr sz="4850" spc="-135" dirty="0"/>
              <a:t>o</a:t>
            </a:r>
            <a:r>
              <a:rPr sz="4850" dirty="0"/>
              <a:t>n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9587" y="1981200"/>
            <a:ext cx="8915400" cy="523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3820" indent="-342900" algn="just">
              <a:lnSpc>
                <a:spcPct val="1325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Sudoku</a:t>
            </a:r>
            <a:r>
              <a:rPr sz="2400" spc="-15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is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ahoma"/>
                <a:cs typeface="Tahoma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ahoma"/>
                <a:cs typeface="Tahoma"/>
              </a:rPr>
              <a:t>popular</a:t>
            </a:r>
            <a:r>
              <a:rPr sz="2400" spc="-14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logic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ahoma"/>
                <a:cs typeface="Tahoma"/>
              </a:rPr>
              <a:t>puzzle</a:t>
            </a:r>
            <a:r>
              <a:rPr sz="2400" spc="-16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ahoma"/>
                <a:cs typeface="Tahoma"/>
              </a:rPr>
              <a:t>that</a:t>
            </a:r>
            <a:r>
              <a:rPr sz="2400" spc="-12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challenges</a:t>
            </a:r>
            <a:r>
              <a:rPr sz="2400" spc="-13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ahoma"/>
                <a:cs typeface="Tahoma"/>
              </a:rPr>
              <a:t>players</a:t>
            </a:r>
            <a:r>
              <a:rPr sz="2400" spc="-13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ahoma"/>
                <a:cs typeface="Tahoma"/>
              </a:rPr>
              <a:t>to</a:t>
            </a:r>
            <a:r>
              <a:rPr sz="2400" spc="-12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Tahoma"/>
                <a:cs typeface="Tahoma"/>
              </a:rPr>
              <a:t>fill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ahoma"/>
                <a:cs typeface="Tahoma"/>
              </a:rPr>
              <a:t>a </a:t>
            </a:r>
            <a:r>
              <a:rPr sz="2400" spc="-59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DFD5DE"/>
                </a:solidFill>
                <a:latin typeface="Tahoma"/>
                <a:cs typeface="Tahoma"/>
              </a:rPr>
              <a:t>9x9 </a:t>
            </a:r>
            <a:r>
              <a:rPr sz="2400" spc="35" dirty="0">
                <a:solidFill>
                  <a:srgbClr val="DFD5DE"/>
                </a:solidFill>
                <a:latin typeface="Tahoma"/>
                <a:cs typeface="Tahoma"/>
              </a:rPr>
              <a:t>grid with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the </a:t>
            </a:r>
            <a:r>
              <a:rPr sz="2400" spc="45" dirty="0">
                <a:solidFill>
                  <a:srgbClr val="DFD5DE"/>
                </a:solidFill>
                <a:latin typeface="Tahoma"/>
                <a:cs typeface="Tahoma"/>
              </a:rPr>
              <a:t>digits </a:t>
            </a:r>
            <a:r>
              <a:rPr sz="2400" spc="30" dirty="0">
                <a:solidFill>
                  <a:srgbClr val="DFD5DE"/>
                </a:solidFill>
                <a:latin typeface="Tahoma"/>
                <a:cs typeface="Tahoma"/>
              </a:rPr>
              <a:t>1-9 without </a:t>
            </a:r>
            <a:r>
              <a:rPr sz="2400" spc="35" dirty="0">
                <a:solidFill>
                  <a:srgbClr val="DFD5DE"/>
                </a:solidFill>
                <a:latin typeface="Tahoma"/>
                <a:cs typeface="Tahoma"/>
              </a:rPr>
              <a:t>repeating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any </a:t>
            </a:r>
            <a:r>
              <a:rPr sz="2400" spc="10" dirty="0">
                <a:solidFill>
                  <a:srgbClr val="DFD5DE"/>
                </a:solidFill>
                <a:latin typeface="Tahoma"/>
                <a:cs typeface="Tahoma"/>
              </a:rPr>
              <a:t>in </a:t>
            </a:r>
            <a:r>
              <a:rPr sz="2400" spc="70" dirty="0">
                <a:solidFill>
                  <a:srgbClr val="DFD5DE"/>
                </a:solidFill>
                <a:latin typeface="Tahoma"/>
                <a:cs typeface="Tahoma"/>
              </a:rPr>
              <a:t>a </a:t>
            </a:r>
            <a:r>
              <a:rPr sz="2400" spc="20" dirty="0">
                <a:solidFill>
                  <a:srgbClr val="DFD5DE"/>
                </a:solidFill>
                <a:latin typeface="Tahoma"/>
                <a:cs typeface="Tahoma"/>
              </a:rPr>
              <a:t>row, </a:t>
            </a:r>
            <a:r>
              <a:rPr sz="2400" spc="2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ahoma"/>
                <a:cs typeface="Tahoma"/>
              </a:rPr>
              <a:t>column,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or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DFD5DE"/>
                </a:solidFill>
                <a:latin typeface="Tahoma"/>
                <a:cs typeface="Tahoma"/>
              </a:rPr>
              <a:t>3x3</a:t>
            </a:r>
            <a:r>
              <a:rPr sz="2400" spc="-12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ahoma"/>
                <a:cs typeface="Tahoma"/>
              </a:rPr>
              <a:t>subgrid.</a:t>
            </a:r>
            <a:r>
              <a:rPr sz="2400" spc="-15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Researchers</a:t>
            </a:r>
            <a:r>
              <a:rPr sz="2400" spc="-13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have</a:t>
            </a:r>
            <a:r>
              <a:rPr sz="2400" spc="-11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ahoma"/>
                <a:cs typeface="Tahoma"/>
              </a:rPr>
              <a:t>explored</a:t>
            </a:r>
            <a:r>
              <a:rPr sz="2400" spc="-12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ahoma"/>
                <a:cs typeface="Tahoma"/>
              </a:rPr>
              <a:t>algorithms </a:t>
            </a:r>
            <a:r>
              <a:rPr sz="2400" spc="-59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ahoma"/>
                <a:cs typeface="Tahoma"/>
              </a:rPr>
              <a:t>to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generate 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these </a:t>
            </a:r>
            <a:r>
              <a:rPr sz="2400" spc="75" dirty="0">
                <a:solidFill>
                  <a:srgbClr val="DFD5DE"/>
                </a:solidFill>
                <a:latin typeface="Tahoma"/>
                <a:cs typeface="Tahoma"/>
              </a:rPr>
              <a:t>puzzles </a:t>
            </a:r>
            <a:r>
              <a:rPr sz="2400" spc="25" dirty="0">
                <a:solidFill>
                  <a:srgbClr val="DFD5DE"/>
                </a:solidFill>
                <a:latin typeface="Tahoma"/>
                <a:cs typeface="Tahoma"/>
              </a:rPr>
              <a:t>efficiently, </a:t>
            </a:r>
            <a:r>
              <a:rPr sz="2400" spc="35" dirty="0">
                <a:solidFill>
                  <a:srgbClr val="DFD5DE"/>
                </a:solidFill>
                <a:latin typeface="Tahoma"/>
                <a:cs typeface="Tahoma"/>
              </a:rPr>
              <a:t>with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the backtracking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25" dirty="0" err="1">
                <a:solidFill>
                  <a:srgbClr val="DFD5DE"/>
                </a:solidFill>
                <a:latin typeface="Tahoma"/>
                <a:cs typeface="Tahoma"/>
              </a:rPr>
              <a:t>a</a:t>
            </a:r>
            <a:r>
              <a:rPr sz="2400" spc="70" dirty="0" err="1">
                <a:solidFill>
                  <a:srgbClr val="DFD5DE"/>
                </a:solidFill>
                <a:latin typeface="Tahoma"/>
                <a:cs typeface="Tahoma"/>
              </a:rPr>
              <a:t>pp</a:t>
            </a:r>
            <a:r>
              <a:rPr sz="2400" spc="-20" dirty="0" err="1">
                <a:solidFill>
                  <a:srgbClr val="DFD5DE"/>
                </a:solidFill>
                <a:latin typeface="Tahoma"/>
                <a:cs typeface="Tahoma"/>
              </a:rPr>
              <a:t>r</a:t>
            </a:r>
            <a:r>
              <a:rPr sz="2400" spc="65" dirty="0" err="1">
                <a:solidFill>
                  <a:srgbClr val="DFD5DE"/>
                </a:solidFill>
                <a:latin typeface="Tahoma"/>
                <a:cs typeface="Tahoma"/>
              </a:rPr>
              <a:t>o</a:t>
            </a:r>
            <a:r>
              <a:rPr lang="en-US" sz="2400" spc="65" dirty="0" err="1">
                <a:solidFill>
                  <a:srgbClr val="DFD5DE"/>
                </a:solidFill>
                <a:latin typeface="Tahoma"/>
                <a:cs typeface="Tahoma"/>
              </a:rPr>
              <a:t>a</a:t>
            </a:r>
            <a:r>
              <a:rPr sz="2400" spc="25" dirty="0" err="1">
                <a:solidFill>
                  <a:srgbClr val="DFD5DE"/>
                </a:solidFill>
                <a:latin typeface="Tahoma"/>
                <a:cs typeface="Tahoma"/>
              </a:rPr>
              <a:t>a</a:t>
            </a:r>
            <a:r>
              <a:rPr sz="2400" spc="140" dirty="0" err="1">
                <a:solidFill>
                  <a:srgbClr val="DFD5DE"/>
                </a:solidFill>
                <a:latin typeface="Tahoma"/>
                <a:cs typeface="Tahoma"/>
              </a:rPr>
              <a:t>c</a:t>
            </a:r>
            <a:r>
              <a:rPr sz="2400" spc="60" dirty="0" err="1">
                <a:solidFill>
                  <a:srgbClr val="DFD5DE"/>
                </a:solidFill>
                <a:latin typeface="Tahoma"/>
                <a:cs typeface="Tahoma"/>
              </a:rPr>
              <a:t>h</a:t>
            </a:r>
            <a:r>
              <a:rPr sz="2400" spc="-13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ahoma"/>
                <a:cs typeface="Tahoma"/>
              </a:rPr>
              <a:t>b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e</a:t>
            </a:r>
            <a:r>
              <a:rPr sz="2400" spc="-30" dirty="0">
                <a:solidFill>
                  <a:srgbClr val="DFD5DE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ahoma"/>
                <a:cs typeface="Tahoma"/>
              </a:rPr>
              <a:t>n</a:t>
            </a:r>
            <a:r>
              <a:rPr sz="2400" spc="105" dirty="0">
                <a:solidFill>
                  <a:srgbClr val="DFD5DE"/>
                </a:solidFill>
                <a:latin typeface="Tahoma"/>
                <a:cs typeface="Tahoma"/>
              </a:rPr>
              <a:t>g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ahoma"/>
                <a:cs typeface="Tahoma"/>
              </a:rPr>
              <a:t>n</a:t>
            </a:r>
            <a:r>
              <a:rPr sz="2400" spc="105" dirty="0">
                <a:solidFill>
                  <a:srgbClr val="DFD5DE"/>
                </a:solidFill>
                <a:latin typeface="Tahoma"/>
                <a:cs typeface="Tahoma"/>
              </a:rPr>
              <a:t>e</a:t>
            </a:r>
            <a:r>
              <a:rPr sz="2400" spc="-15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o</a:t>
            </a:r>
            <a:r>
              <a:rPr sz="2400" spc="80" dirty="0">
                <a:solidFill>
                  <a:srgbClr val="DFD5DE"/>
                </a:solidFill>
                <a:latin typeface="Tahoma"/>
                <a:cs typeface="Tahoma"/>
              </a:rPr>
              <a:t>f</a:t>
            </a:r>
            <a:r>
              <a:rPr sz="2400" spc="-13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ahoma"/>
                <a:cs typeface="Tahoma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ahoma"/>
                <a:cs typeface="Tahoma"/>
              </a:rPr>
              <a:t>h</a:t>
            </a:r>
            <a:r>
              <a:rPr sz="2400" spc="105" dirty="0">
                <a:solidFill>
                  <a:srgbClr val="DFD5DE"/>
                </a:solidFill>
                <a:latin typeface="Tahoma"/>
                <a:cs typeface="Tahoma"/>
              </a:rPr>
              <a:t>e</a:t>
            </a:r>
            <a:r>
              <a:rPr sz="2400" spc="-15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ahoma"/>
                <a:cs typeface="Tahoma"/>
              </a:rPr>
              <a:t>m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o</a:t>
            </a:r>
            <a:r>
              <a:rPr sz="2400" spc="110" dirty="0">
                <a:solidFill>
                  <a:srgbClr val="DFD5DE"/>
                </a:solidFill>
                <a:latin typeface="Tahoma"/>
                <a:cs typeface="Tahoma"/>
              </a:rPr>
              <a:t>s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t</a:t>
            </a:r>
            <a:r>
              <a:rPr sz="2400" spc="-15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e</a:t>
            </a:r>
            <a:r>
              <a:rPr sz="2400" spc="35" dirty="0">
                <a:solidFill>
                  <a:srgbClr val="DFD5DE"/>
                </a:solidFill>
                <a:latin typeface="Tahoma"/>
                <a:cs typeface="Tahoma"/>
              </a:rPr>
              <a:t>ff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e</a:t>
            </a:r>
            <a:r>
              <a:rPr sz="2400" spc="140" dirty="0">
                <a:solidFill>
                  <a:srgbClr val="DFD5DE"/>
                </a:solidFill>
                <a:latin typeface="Tahoma"/>
                <a:cs typeface="Tahoma"/>
              </a:rPr>
              <a:t>c</a:t>
            </a:r>
            <a:r>
              <a:rPr sz="2400" spc="15" dirty="0">
                <a:solidFill>
                  <a:srgbClr val="DFD5DE"/>
                </a:solidFill>
                <a:latin typeface="Tahoma"/>
                <a:cs typeface="Tahoma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ahoma"/>
                <a:cs typeface="Tahoma"/>
              </a:rPr>
              <a:t>i</a:t>
            </a:r>
            <a:r>
              <a:rPr sz="2400" spc="70" dirty="0">
                <a:solidFill>
                  <a:srgbClr val="DFD5DE"/>
                </a:solidFill>
                <a:latin typeface="Tahoma"/>
                <a:cs typeface="Tahoma"/>
              </a:rPr>
              <a:t>v</a:t>
            </a:r>
            <a:r>
              <a:rPr sz="2400" spc="65" dirty="0">
                <a:solidFill>
                  <a:srgbClr val="DFD5DE"/>
                </a:solidFill>
                <a:latin typeface="Tahoma"/>
                <a:cs typeface="Tahoma"/>
              </a:rPr>
              <a:t>e</a:t>
            </a:r>
            <a:r>
              <a:rPr sz="2400" spc="-55" dirty="0">
                <a:solidFill>
                  <a:srgbClr val="DFD5DE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 marL="342900" indent="-34290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v"/>
            </a:pPr>
            <a:endParaRPr sz="2400" dirty="0">
              <a:latin typeface="Tahoma"/>
              <a:cs typeface="Tahoma"/>
            </a:endParaRPr>
          </a:p>
          <a:p>
            <a:pPr marL="355600" marR="5080" indent="-342900" algn="just">
              <a:lnSpc>
                <a:spcPct val="132500"/>
              </a:lnSpc>
              <a:buFont typeface="Wingdings" panose="05000000000000000000" pitchFamily="2" charset="2"/>
              <a:buChar char="v"/>
            </a:pPr>
            <a:r>
              <a:rPr sz="2400" spc="-100" dirty="0">
                <a:solidFill>
                  <a:srgbClr val="DFD5DE"/>
                </a:solidFill>
                <a:latin typeface="Tahoma"/>
                <a:cs typeface="Tahoma"/>
              </a:rPr>
              <a:t>In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this </a:t>
            </a:r>
            <a:r>
              <a:rPr sz="2400" spc="25" dirty="0">
                <a:solidFill>
                  <a:srgbClr val="DFD5DE"/>
                </a:solidFill>
                <a:latin typeface="Tahoma"/>
                <a:cs typeface="Tahoma"/>
              </a:rPr>
              <a:t>presentation, we'll </a:t>
            </a:r>
            <a:r>
              <a:rPr sz="2400" spc="80" dirty="0">
                <a:solidFill>
                  <a:srgbClr val="DFD5DE"/>
                </a:solidFill>
                <a:latin typeface="Tahoma"/>
                <a:cs typeface="Tahoma"/>
              </a:rPr>
              <a:t>discuss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the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Sudoku </a:t>
            </a:r>
            <a:r>
              <a:rPr sz="2400" spc="25" dirty="0">
                <a:solidFill>
                  <a:srgbClr val="DFD5DE"/>
                </a:solidFill>
                <a:latin typeface="Tahoma"/>
                <a:cs typeface="Tahoma"/>
              </a:rPr>
              <a:t>problem,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the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backtracking</a:t>
            </a:r>
            <a:r>
              <a:rPr sz="2400" spc="-114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ahoma"/>
                <a:cs typeface="Tahoma"/>
              </a:rPr>
              <a:t>algorithm,</a:t>
            </a:r>
            <a:r>
              <a:rPr sz="2400" spc="-13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and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ahoma"/>
                <a:cs typeface="Tahoma"/>
              </a:rPr>
              <a:t>its</a:t>
            </a:r>
            <a:r>
              <a:rPr sz="2400" spc="-12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ahoma"/>
                <a:cs typeface="Tahoma"/>
              </a:rPr>
              <a:t>implementation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details</a:t>
            </a:r>
            <a:r>
              <a:rPr sz="2400" spc="-12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ahoma"/>
                <a:cs typeface="Tahoma"/>
              </a:rPr>
              <a:t>to</a:t>
            </a:r>
            <a:r>
              <a:rPr sz="2400" spc="-13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create </a:t>
            </a:r>
            <a:r>
              <a:rPr sz="2400" spc="-59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ahoma"/>
                <a:cs typeface="Tahoma"/>
              </a:rPr>
              <a:t>challenging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and </a:t>
            </a:r>
            <a:r>
              <a:rPr sz="2400" spc="30" dirty="0">
                <a:solidFill>
                  <a:srgbClr val="DFD5DE"/>
                </a:solidFill>
                <a:latin typeface="Tahoma"/>
                <a:cs typeface="Tahoma"/>
              </a:rPr>
              <a:t>valid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puzzles. </a:t>
            </a:r>
            <a:r>
              <a:rPr sz="2400" spc="15" dirty="0">
                <a:solidFill>
                  <a:srgbClr val="DFD5DE"/>
                </a:solidFill>
                <a:latin typeface="Tahoma"/>
                <a:cs typeface="Tahoma"/>
              </a:rPr>
              <a:t>We'll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also </a:t>
            </a:r>
            <a:r>
              <a:rPr sz="2400" spc="45" dirty="0">
                <a:solidFill>
                  <a:srgbClr val="DFD5DE"/>
                </a:solidFill>
                <a:latin typeface="Tahoma"/>
                <a:cs typeface="Tahoma"/>
              </a:rPr>
              <a:t>walk </a:t>
            </a:r>
            <a:r>
              <a:rPr sz="2400" spc="30" dirty="0">
                <a:solidFill>
                  <a:srgbClr val="DFD5DE"/>
                </a:solidFill>
                <a:latin typeface="Tahoma"/>
                <a:cs typeface="Tahoma"/>
              </a:rPr>
              <a:t>through </a:t>
            </a:r>
            <a:r>
              <a:rPr sz="2400" spc="35" dirty="0">
                <a:solidFill>
                  <a:srgbClr val="DFD5DE"/>
                </a:solidFill>
                <a:latin typeface="Tahoma"/>
                <a:cs typeface="Tahoma"/>
              </a:rPr>
              <a:t>an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 example</a:t>
            </a:r>
            <a:r>
              <a:rPr sz="2400" spc="-12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ahoma"/>
                <a:cs typeface="Tahoma"/>
              </a:rPr>
              <a:t>to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DFD5DE"/>
                </a:solidFill>
                <a:latin typeface="Tahoma"/>
                <a:cs typeface="Tahoma"/>
              </a:rPr>
              <a:t>showcase</a:t>
            </a:r>
            <a:r>
              <a:rPr sz="2400" spc="-175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ahoma"/>
                <a:cs typeface="Tahoma"/>
              </a:rPr>
              <a:t>the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practical</a:t>
            </a:r>
            <a:r>
              <a:rPr sz="2400" spc="-114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ahoma"/>
                <a:cs typeface="Tahoma"/>
              </a:rPr>
              <a:t>application</a:t>
            </a:r>
            <a:r>
              <a:rPr sz="2400" spc="-13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ahoma"/>
                <a:cs typeface="Tahoma"/>
              </a:rPr>
              <a:t>of</a:t>
            </a:r>
            <a:r>
              <a:rPr sz="2400" spc="-14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this</a:t>
            </a:r>
            <a:r>
              <a:rPr sz="2400" spc="-150" dirty="0">
                <a:solidFill>
                  <a:srgbClr val="DFD5DE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ahoma"/>
                <a:cs typeface="Tahoma"/>
              </a:rPr>
              <a:t>approach.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0E19B-6FDD-A43A-CB00-305278C933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8F751-0839-E630-6950-8232CBE23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0" y="220622"/>
            <a:ext cx="1295400" cy="1150978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542EF54-9E11-5AFE-9B51-76E40AD7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56014"/>
            <a:ext cx="4267200" cy="50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31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0289" y="420127"/>
            <a:ext cx="4735195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140" dirty="0"/>
              <a:t>Pro</a:t>
            </a:r>
            <a:r>
              <a:rPr sz="4850" spc="-150" dirty="0"/>
              <a:t>bl</a:t>
            </a:r>
            <a:r>
              <a:rPr sz="4850" spc="-140" dirty="0"/>
              <a:t>e</a:t>
            </a:r>
            <a:r>
              <a:rPr sz="4850" spc="10" dirty="0"/>
              <a:t>m</a:t>
            </a:r>
            <a:r>
              <a:rPr sz="4850" spc="-320" dirty="0"/>
              <a:t> </a:t>
            </a:r>
            <a:r>
              <a:rPr sz="4850" spc="-145" dirty="0"/>
              <a:t>St</a:t>
            </a:r>
            <a:r>
              <a:rPr sz="4850" spc="-140" dirty="0"/>
              <a:t>a</a:t>
            </a:r>
            <a:r>
              <a:rPr sz="4850" spc="-150" dirty="0"/>
              <a:t>t</a:t>
            </a:r>
            <a:r>
              <a:rPr sz="4850" spc="-140" dirty="0"/>
              <a:t>e</a:t>
            </a:r>
            <a:r>
              <a:rPr sz="4850" spc="-145" dirty="0"/>
              <a:t>m</a:t>
            </a:r>
            <a:r>
              <a:rPr sz="4850" spc="-140" dirty="0"/>
              <a:t>e</a:t>
            </a:r>
            <a:r>
              <a:rPr sz="4850" spc="-145" dirty="0"/>
              <a:t>n</a:t>
            </a:r>
            <a:r>
              <a:rPr sz="4850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3582" y="1694386"/>
            <a:ext cx="7944817" cy="6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325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puzzles,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logic-based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game,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solvable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engaging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puzzles.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levels,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satisfying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4150" indent="-342900" algn="just">
              <a:lnSpc>
                <a:spcPct val="132500"/>
              </a:lnSpc>
              <a:buFont typeface="Wingdings" panose="05000000000000000000" pitchFamily="2" charset="2"/>
              <a:buChar char="Ø"/>
            </a:pP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techniques,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sz="2400" spc="-1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prone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errors.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BCCC5-365E-0E4F-ADE1-6F1CEB7ED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FFFD3-4787-577A-6F89-2D8F0A852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0" y="220622"/>
            <a:ext cx="1600200" cy="1531978"/>
          </a:xfrm>
          <a:prstGeom prst="rect">
            <a:avLst/>
          </a:prstGeom>
          <a:noFill/>
        </p:spPr>
      </p:pic>
      <p:pic>
        <p:nvPicPr>
          <p:cNvPr id="4098" name="Picture 2" descr="Solving Numerical Puzzles and Sudoku using Pattern Recognition and Image  Processing">
            <a:extLst>
              <a:ext uri="{FF2B5EF4-FFF2-40B4-BE49-F238E27FC236}">
                <a16:creationId xmlns:a16="http://schemas.microsoft.com/office/drawing/2014/main" id="{2D201E81-0FC0-D2E9-2A1F-B631F026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99122"/>
            <a:ext cx="4495800" cy="50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3582" y="378353"/>
            <a:ext cx="6814390" cy="750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10"/>
              </a:lnSpc>
            </a:pPr>
            <a:r>
              <a:rPr sz="4850" spc="-145" dirty="0"/>
              <a:t>Sud</a:t>
            </a:r>
            <a:r>
              <a:rPr sz="4850" spc="-135" dirty="0"/>
              <a:t>o</a:t>
            </a:r>
            <a:r>
              <a:rPr sz="4850" spc="-155" dirty="0"/>
              <a:t>k</a:t>
            </a:r>
            <a:r>
              <a:rPr sz="4850" spc="5" dirty="0"/>
              <a:t>u</a:t>
            </a:r>
            <a:r>
              <a:rPr sz="4850" spc="-265" dirty="0"/>
              <a:t> </a:t>
            </a:r>
            <a:r>
              <a:rPr sz="4850" spc="-135" dirty="0"/>
              <a:t>P</a:t>
            </a:r>
            <a:r>
              <a:rPr sz="4850" spc="-145" dirty="0"/>
              <a:t>uzz</a:t>
            </a:r>
            <a:r>
              <a:rPr sz="4850" spc="-150" dirty="0"/>
              <a:t>l</a:t>
            </a:r>
            <a:r>
              <a:rPr sz="4850" spc="5" dirty="0"/>
              <a:t>e</a:t>
            </a:r>
            <a:r>
              <a:rPr sz="4850" spc="-280" dirty="0"/>
              <a:t> </a:t>
            </a:r>
            <a:r>
              <a:rPr sz="4850" spc="-145" dirty="0"/>
              <a:t>C</a:t>
            </a:r>
            <a:r>
              <a:rPr sz="4850" spc="-135" dirty="0"/>
              <a:t>o</a:t>
            </a:r>
            <a:r>
              <a:rPr sz="4850" spc="-145" dirty="0"/>
              <a:t>ns</a:t>
            </a:r>
            <a:r>
              <a:rPr sz="4850" spc="-150" dirty="0"/>
              <a:t>t</a:t>
            </a:r>
            <a:r>
              <a:rPr sz="4850" spc="-145" dirty="0"/>
              <a:t>ra</a:t>
            </a:r>
            <a:r>
              <a:rPr sz="4850" spc="-150" dirty="0"/>
              <a:t>int</a:t>
            </a:r>
            <a:r>
              <a:rPr sz="4850" dirty="0"/>
              <a:t>s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8822" y="1912508"/>
            <a:ext cx="7505703" cy="51468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325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puzzles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6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400" spc="-1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exists.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9x9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square,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</a:t>
            </a:r>
            <a:r>
              <a:rPr sz="2400" spc="-6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1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sz="2400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b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400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49225" indent="-342900" algn="just">
              <a:lnSpc>
                <a:spcPct val="132500"/>
              </a:lnSpc>
              <a:buFont typeface="Wingdings" panose="05000000000000000000" pitchFamily="2" charset="2"/>
              <a:buChar char="Ø"/>
            </a:pP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column,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box.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deductive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59940-F733-A7A3-F5C4-1DACF527C5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97951-C990-067B-D4D6-8D19A149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972" y="220622"/>
            <a:ext cx="1359027" cy="1531978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93E3D-C4C8-04E3-4CFA-20484360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8" y="2437440"/>
            <a:ext cx="4305301" cy="5106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83116"/>
            <a:ext cx="8047355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850" spc="-140" dirty="0"/>
              <a:t>                    Flow chart</a:t>
            </a:r>
            <a:endParaRPr sz="48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1A671-09AE-79A1-F13A-217F08A2C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467816" cy="1663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C54ED4-9D05-CC06-3B4D-36A6E4C84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972" y="220622"/>
            <a:ext cx="1359027" cy="1531978"/>
          </a:xfrm>
          <a:prstGeom prst="rect">
            <a:avLst/>
          </a:prstGeom>
          <a:noFill/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12234E7-0822-465D-2ACB-6EAB156D6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09688"/>
            <a:ext cx="9677399" cy="653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669988"/>
            <a:ext cx="8047355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057400"/>
            <a:ext cx="12305665" cy="55022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systematic,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400" spc="-1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end,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indent="-3429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Ø"/>
            </a:pP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7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particularly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constraints,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Sudoku,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indent="-3429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Ø"/>
            </a:pP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possibilities,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32300"/>
              </a:lnSpc>
              <a:spcBef>
                <a:spcPts val="70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tree,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1A671-09AE-79A1-F13A-217F08A2C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922"/>
            <a:ext cx="1828800" cy="1663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C54ED4-9D05-CC06-3B4D-36A6E4C84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0" y="220622"/>
            <a:ext cx="1676399" cy="1531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59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321" y="324875"/>
            <a:ext cx="77321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4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sz="4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sz="4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509" y="849583"/>
            <a:ext cx="10850245" cy="1968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5600"/>
              </a:lnSpc>
              <a:spcBef>
                <a:spcPts val="95"/>
              </a:spcBef>
            </a:pP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technique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solutions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explores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2400" spc="-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2400" spc="-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2400" spc="-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incrementally,</a:t>
            </a:r>
            <a:r>
              <a:rPr sz="2400" spc="-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sz="2400" spc="-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proves </a:t>
            </a:r>
            <a:r>
              <a:rPr sz="2400" spc="-4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32" y="2385060"/>
            <a:ext cx="1597152" cy="18181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90896" y="3088005"/>
            <a:ext cx="1352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DFD5DE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5174" y="2635443"/>
            <a:ext cx="7103428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2400" b="1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</a:t>
            </a:r>
            <a:r>
              <a:rPr sz="2400" b="1" spc="-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400" b="1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330"/>
              </a:spcBef>
              <a:buFont typeface="Wingdings" panose="05000000000000000000" pitchFamily="2" charset="2"/>
              <a:buChar char="Ø"/>
            </a:pPr>
            <a:r>
              <a:rPr sz="2400" spc="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400" spc="-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87140" y="3660647"/>
            <a:ext cx="8205470" cy="1858010"/>
            <a:chOff x="3787140" y="3660647"/>
            <a:chExt cx="8205470" cy="1858010"/>
          </a:xfrm>
        </p:grpSpPr>
        <p:sp>
          <p:nvSpPr>
            <p:cNvPr id="8" name="object 8"/>
            <p:cNvSpPr/>
            <p:nvPr/>
          </p:nvSpPr>
          <p:spPr>
            <a:xfrm>
              <a:off x="5582412" y="3660647"/>
              <a:ext cx="6410325" cy="17145"/>
            </a:xfrm>
            <a:custGeom>
              <a:avLst/>
              <a:gdLst/>
              <a:ahLst/>
              <a:cxnLst/>
              <a:rect l="l" t="t" r="r" b="b"/>
              <a:pathLst>
                <a:path w="6410325" h="17145">
                  <a:moveTo>
                    <a:pt x="6406134" y="0"/>
                  </a:moveTo>
                  <a:lnTo>
                    <a:pt x="3810" y="0"/>
                  </a:lnTo>
                  <a:lnTo>
                    <a:pt x="0" y="3810"/>
                  </a:lnTo>
                  <a:lnTo>
                    <a:pt x="0" y="8381"/>
                  </a:lnTo>
                  <a:lnTo>
                    <a:pt x="0" y="12953"/>
                  </a:lnTo>
                  <a:lnTo>
                    <a:pt x="3810" y="16763"/>
                  </a:lnTo>
                  <a:lnTo>
                    <a:pt x="6406134" y="16763"/>
                  </a:lnTo>
                  <a:lnTo>
                    <a:pt x="6409944" y="12953"/>
                  </a:lnTo>
                  <a:lnTo>
                    <a:pt x="6409944" y="3810"/>
                  </a:lnTo>
                  <a:lnTo>
                    <a:pt x="6406134" y="0"/>
                  </a:lnTo>
                  <a:close/>
                </a:path>
              </a:pathLst>
            </a:custGeom>
            <a:solidFill>
              <a:srgbClr val="463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140" y="3700271"/>
              <a:ext cx="3192780" cy="18181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90896" y="4238066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DFD5DE"/>
                </a:solidFill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5272" y="4028313"/>
            <a:ext cx="6807328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2400" b="1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</a:t>
            </a:r>
            <a:r>
              <a:rPr sz="2400" b="1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b="1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b="1" spc="-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2400" b="1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330"/>
              </a:spcBef>
              <a:buFont typeface="Wingdings" panose="05000000000000000000" pitchFamily="2" charset="2"/>
              <a:buChar char="Ø"/>
            </a:pP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sz="2400" spc="-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sz="2400" spc="-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satisfies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01923" y="4975859"/>
            <a:ext cx="8790940" cy="1858010"/>
            <a:chOff x="3201923" y="4975859"/>
            <a:chExt cx="8790940" cy="1858010"/>
          </a:xfrm>
        </p:grpSpPr>
        <p:sp>
          <p:nvSpPr>
            <p:cNvPr id="13" name="object 13"/>
            <p:cNvSpPr/>
            <p:nvPr/>
          </p:nvSpPr>
          <p:spPr>
            <a:xfrm>
              <a:off x="6166103" y="4975859"/>
              <a:ext cx="5826760" cy="17145"/>
            </a:xfrm>
            <a:custGeom>
              <a:avLst/>
              <a:gdLst/>
              <a:ahLst/>
              <a:cxnLst/>
              <a:rect l="l" t="t" r="r" b="b"/>
              <a:pathLst>
                <a:path w="5826759" h="17145">
                  <a:moveTo>
                    <a:pt x="5822442" y="0"/>
                  </a:moveTo>
                  <a:lnTo>
                    <a:pt x="3810" y="0"/>
                  </a:lnTo>
                  <a:lnTo>
                    <a:pt x="0" y="3809"/>
                  </a:lnTo>
                  <a:lnTo>
                    <a:pt x="0" y="8381"/>
                  </a:lnTo>
                  <a:lnTo>
                    <a:pt x="0" y="12953"/>
                  </a:lnTo>
                  <a:lnTo>
                    <a:pt x="3810" y="16763"/>
                  </a:lnTo>
                  <a:lnTo>
                    <a:pt x="5822442" y="16763"/>
                  </a:lnTo>
                  <a:lnTo>
                    <a:pt x="5826252" y="12953"/>
                  </a:lnTo>
                  <a:lnTo>
                    <a:pt x="5826252" y="3809"/>
                  </a:lnTo>
                  <a:lnTo>
                    <a:pt x="5822442" y="0"/>
                  </a:lnTo>
                  <a:close/>
                </a:path>
              </a:pathLst>
            </a:custGeom>
            <a:solidFill>
              <a:srgbClr val="463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1923" y="5015483"/>
              <a:ext cx="4789932" cy="181813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890896" y="5554217"/>
            <a:ext cx="135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FD5DE"/>
                </a:solidFill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7213" y="5252903"/>
            <a:ext cx="7137400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b="1" spc="-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335"/>
              </a:spcBef>
              <a:buFont typeface="Wingdings" panose="05000000000000000000" pitchFamily="2" charset="2"/>
              <a:buChar char="Ø"/>
            </a:pPr>
            <a:r>
              <a:rPr sz="2400" spc="-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valid,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2400" spc="-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spc="-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18232" y="6291071"/>
            <a:ext cx="9374505" cy="1858010"/>
            <a:chOff x="2618232" y="6291071"/>
            <a:chExt cx="9374505" cy="1858010"/>
          </a:xfrm>
        </p:grpSpPr>
        <p:sp>
          <p:nvSpPr>
            <p:cNvPr id="18" name="object 18"/>
            <p:cNvSpPr/>
            <p:nvPr/>
          </p:nvSpPr>
          <p:spPr>
            <a:xfrm>
              <a:off x="6749796" y="6291071"/>
              <a:ext cx="5242560" cy="17145"/>
            </a:xfrm>
            <a:custGeom>
              <a:avLst/>
              <a:gdLst/>
              <a:ahLst/>
              <a:cxnLst/>
              <a:rect l="l" t="t" r="r" b="b"/>
              <a:pathLst>
                <a:path w="5242559" h="17145">
                  <a:moveTo>
                    <a:pt x="5238750" y="0"/>
                  </a:moveTo>
                  <a:lnTo>
                    <a:pt x="3809" y="0"/>
                  </a:lnTo>
                  <a:lnTo>
                    <a:pt x="0" y="3809"/>
                  </a:lnTo>
                  <a:lnTo>
                    <a:pt x="0" y="8381"/>
                  </a:lnTo>
                  <a:lnTo>
                    <a:pt x="0" y="12953"/>
                  </a:lnTo>
                  <a:lnTo>
                    <a:pt x="3809" y="16763"/>
                  </a:lnTo>
                  <a:lnTo>
                    <a:pt x="5238750" y="16763"/>
                  </a:lnTo>
                  <a:lnTo>
                    <a:pt x="5242559" y="12953"/>
                  </a:lnTo>
                  <a:lnTo>
                    <a:pt x="5242559" y="3809"/>
                  </a:lnTo>
                  <a:lnTo>
                    <a:pt x="5238750" y="0"/>
                  </a:lnTo>
                  <a:close/>
                </a:path>
              </a:pathLst>
            </a:custGeom>
            <a:solidFill>
              <a:srgbClr val="463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8232" y="6330695"/>
              <a:ext cx="6387084" cy="181812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890896" y="6869683"/>
            <a:ext cx="135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FD5DE"/>
                </a:solidFill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3927" y="6520942"/>
            <a:ext cx="6934073" cy="1435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b="1" spc="-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35600"/>
              </a:lnSpc>
              <a:spcBef>
                <a:spcPts val="765"/>
              </a:spcBef>
              <a:buFont typeface="Wingdings" panose="05000000000000000000" pitchFamily="2" charset="2"/>
              <a:buChar char="Ø"/>
            </a:pPr>
            <a:r>
              <a:rPr sz="2400" spc="-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invalid,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400" spc="-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4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found,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8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400" spc="-1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0733C2-FE43-801F-CFD5-69E2F54711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467816" cy="16632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7C4AB7-EF5E-E974-B329-AC5343DC0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184" y="220622"/>
            <a:ext cx="1467816" cy="1531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50292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600" y="603388"/>
            <a:ext cx="569722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1" y="1752600"/>
            <a:ext cx="8285416" cy="608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209" indent="-342900" algn="just">
              <a:lnSpc>
                <a:spcPct val="1324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7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iterates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grid,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20345" indent="-342900" algn="just">
              <a:lnSpc>
                <a:spcPct val="132400"/>
              </a:lnSpc>
              <a:spcBef>
                <a:spcPts val="71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cell,</a:t>
            </a:r>
            <a:r>
              <a:rPr sz="2400" spc="-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rules,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rows,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columns,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sub-grids.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32300"/>
              </a:lnSpc>
              <a:spcBef>
                <a:spcPts val="73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valid,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 </a:t>
            </a:r>
            <a:r>
              <a:rPr sz="2400" spc="-8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valid,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backtracks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180" indent="-342900" algn="just">
              <a:lnSpc>
                <a:spcPct val="132300"/>
              </a:lnSpc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</a:t>
            </a:r>
            <a:r>
              <a:rPr sz="2400" spc="-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400" spc="-5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1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10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400" spc="-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2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3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 </a:t>
            </a:r>
            <a:r>
              <a:rPr sz="2400" spc="9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1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backtracks</a:t>
            </a:r>
            <a:r>
              <a:rPr sz="2400" spc="-114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400" spc="-140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DFD5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D981-2238-E4F7-B7EA-B320523294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4" y="317922"/>
            <a:ext cx="1467816" cy="16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8B299-A141-F1A2-927C-87CAB0D00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219" y="220622"/>
            <a:ext cx="1846581" cy="1531978"/>
          </a:xfrm>
          <a:prstGeom prst="rect">
            <a:avLst/>
          </a:prstGeom>
          <a:noFill/>
        </p:spPr>
      </p:pic>
      <p:pic>
        <p:nvPicPr>
          <p:cNvPr id="6146" name="Picture 2" descr="C++ project of sudoku game of DSA (2024)">
            <a:extLst>
              <a:ext uri="{FF2B5EF4-FFF2-40B4-BE49-F238E27FC236}">
                <a16:creationId xmlns:a16="http://schemas.microsoft.com/office/drawing/2014/main" id="{0106038D-709B-FAB1-E579-00AB68C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99122"/>
            <a:ext cx="4343399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1294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Tahoma</vt:lpstr>
      <vt:lpstr>Times New Roman</vt:lpstr>
      <vt:lpstr>Wingdings</vt:lpstr>
      <vt:lpstr>Office Theme</vt:lpstr>
      <vt:lpstr>SAVEETHA SCHOOL OF   ENGINEERING SAVEETHA INSTITUTE OF MEDICAL AND TECHNICAL SCIENCES </vt:lpstr>
      <vt:lpstr>Efficient  Sudoku  Generation using Backtracking</vt:lpstr>
      <vt:lpstr>Efficient Sudoku Generation  </vt:lpstr>
      <vt:lpstr>Problem Statement</vt:lpstr>
      <vt:lpstr>Sudoku Puzzle Constraints  </vt:lpstr>
      <vt:lpstr>                    Flow chart</vt:lpstr>
      <vt:lpstr>Backtracking Algorithm Overview</vt:lpstr>
      <vt:lpstr>Steps in Backtracking</vt:lpstr>
      <vt:lpstr>Implementation Details</vt:lpstr>
      <vt:lpstr>Efficiency Considerations</vt:lpstr>
      <vt:lpstr>Example Walkthrough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poojitha vedicherla</cp:lastModifiedBy>
  <cp:revision>5</cp:revision>
  <dcterms:created xsi:type="dcterms:W3CDTF">2024-09-09T15:13:17Z</dcterms:created>
  <dcterms:modified xsi:type="dcterms:W3CDTF">2024-09-10T17:08:38Z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2024-09-09T00:00:00Z</vt:filetime>
  </property>
</Properties>
</file>