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68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72" r:id="rId10"/>
    <p:sldId id="261" r:id="rId11"/>
    <p:sldId id="262" r:id="rId12"/>
    <p:sldId id="263" r:id="rId13"/>
    <p:sldId id="264" r:id="rId14"/>
    <p:sldId id="265" r:id="rId15"/>
    <p:sldId id="266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8722E-1BDB-4CF6-BDE3-F0999EB4677C}" v="5" dt="2025-04-18T15:10:00.7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ojitha Reddy" userId="0474b6162d17f241" providerId="LiveId" clId="{8E28722E-1BDB-4CF6-BDE3-F0999EB4677C}"/>
    <pc:docChg chg="custSel modSld">
      <pc:chgData name="Poojitha Reddy" userId="0474b6162d17f241" providerId="LiveId" clId="{8E28722E-1BDB-4CF6-BDE3-F0999EB4677C}" dt="2025-04-18T15:10:28.106" v="17" actId="14100"/>
      <pc:docMkLst>
        <pc:docMk/>
      </pc:docMkLst>
      <pc:sldChg chg="modSp">
        <pc:chgData name="Poojitha Reddy" userId="0474b6162d17f241" providerId="LiveId" clId="{8E28722E-1BDB-4CF6-BDE3-F0999EB4677C}" dt="2025-04-18T14:31:05.825" v="5"/>
        <pc:sldMkLst>
          <pc:docMk/>
          <pc:sldMk cId="2750788792" sldId="257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2750788792" sldId="257"/>
            <ac:spMk id="2" creationId="{20803FA8-4FE1-7FD0-BFB8-5D25FCE6248B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921408507" sldId="258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921408507" sldId="258"/>
            <ac:spMk id="2" creationId="{9D03F6E8-D87A-10E0-09AB-0A383CD487A8}"/>
          </ac:spMkLst>
        </pc:spChg>
      </pc:sldChg>
      <pc:sldChg chg="addSp delSp modSp mod">
        <pc:chgData name="Poojitha Reddy" userId="0474b6162d17f241" providerId="LiveId" clId="{8E28722E-1BDB-4CF6-BDE3-F0999EB4677C}" dt="2025-04-18T15:10:28.106" v="17" actId="14100"/>
        <pc:sldMkLst>
          <pc:docMk/>
          <pc:sldMk cId="2237058172" sldId="259"/>
        </pc:sldMkLst>
        <pc:picChg chg="del">
          <ac:chgData name="Poojitha Reddy" userId="0474b6162d17f241" providerId="LiveId" clId="{8E28722E-1BDB-4CF6-BDE3-F0999EB4677C}" dt="2025-04-18T15:09:59.179" v="7" actId="478"/>
          <ac:picMkLst>
            <pc:docMk/>
            <pc:sldMk cId="2237058172" sldId="259"/>
            <ac:picMk id="6" creationId="{1850C2F5-C4A2-217E-09CE-D0433F1FEB87}"/>
          </ac:picMkLst>
        </pc:picChg>
        <pc:picChg chg="add mod">
          <ac:chgData name="Poojitha Reddy" userId="0474b6162d17f241" providerId="LiveId" clId="{8E28722E-1BDB-4CF6-BDE3-F0999EB4677C}" dt="2025-04-18T15:10:28.106" v="17" actId="14100"/>
          <ac:picMkLst>
            <pc:docMk/>
            <pc:sldMk cId="2237058172" sldId="259"/>
            <ac:picMk id="7" creationId="{2E6E2575-EF97-399A-69DC-BEE8E0732239}"/>
          </ac:picMkLst>
        </pc:pic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3100344336" sldId="260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3100344336" sldId="260"/>
            <ac:spMk id="2" creationId="{AECE4973-2578-AABB-8796-F77DDD5F1267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2664300561" sldId="261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2664300561" sldId="261"/>
            <ac:spMk id="2" creationId="{E70C76AC-4DF2-21FB-9F16-AC4594F48E70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1718290371" sldId="262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1718290371" sldId="262"/>
            <ac:spMk id="2" creationId="{991C68A4-3FBA-185C-C3BE-4CF98F4205FD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2207119892" sldId="263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2207119892" sldId="263"/>
            <ac:spMk id="2" creationId="{11DE5128-229A-8DD0-22A9-BBE976259E70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451813248" sldId="264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451813248" sldId="264"/>
            <ac:spMk id="2" creationId="{5A5CDD57-5FE9-3EDB-4009-3C7A2F674F62}"/>
          </ac:spMkLst>
        </pc:spChg>
      </pc:sldChg>
      <pc:sldChg chg="modSp">
        <pc:chgData name="Poojitha Reddy" userId="0474b6162d17f241" providerId="LiveId" clId="{8E28722E-1BDB-4CF6-BDE3-F0999EB4677C}" dt="2025-04-18T14:31:05.825" v="5"/>
        <pc:sldMkLst>
          <pc:docMk/>
          <pc:sldMk cId="285830538" sldId="265"/>
        </pc:sldMkLst>
        <pc:spChg chg="mod">
          <ac:chgData name="Poojitha Reddy" userId="0474b6162d17f241" providerId="LiveId" clId="{8E28722E-1BDB-4CF6-BDE3-F0999EB4677C}" dt="2025-04-18T14:31:05.825" v="5"/>
          <ac:spMkLst>
            <pc:docMk/>
            <pc:sldMk cId="285830538" sldId="265"/>
            <ac:spMk id="2" creationId="{39B68492-4DC6-0104-E12B-5A1E5283C937}"/>
          </ac:spMkLst>
        </pc:spChg>
      </pc:sldChg>
      <pc:sldChg chg="modSp mod">
        <pc:chgData name="Poojitha Reddy" userId="0474b6162d17f241" providerId="LiveId" clId="{8E28722E-1BDB-4CF6-BDE3-F0999EB4677C}" dt="2025-04-18T14:31:05.951" v="6" actId="27636"/>
        <pc:sldMkLst>
          <pc:docMk/>
          <pc:sldMk cId="142607770" sldId="268"/>
        </pc:sldMkLst>
        <pc:spChg chg="mod">
          <ac:chgData name="Poojitha Reddy" userId="0474b6162d17f241" providerId="LiveId" clId="{8E28722E-1BDB-4CF6-BDE3-F0999EB4677C}" dt="2025-04-18T14:31:05.951" v="6" actId="27636"/>
          <ac:spMkLst>
            <pc:docMk/>
            <pc:sldMk cId="142607770" sldId="268"/>
            <ac:spMk id="3" creationId="{59AD8788-8E97-9A4B-6E5F-A586CA2D977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5906-DF33-CD07-E8E0-E055A8679F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E4B2F0-0388-74CF-62E6-6B01A3B280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5F167-7248-86A2-051E-924D6C22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3B1EF-A2F5-E2BC-AAEF-30504C566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A48AF-4AEC-8CCF-42B4-61DEF3BE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515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270D5-8FD2-A264-2355-38B117EEB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677C1-5A9E-A53A-079B-38D5F45C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8B4F3-6D42-EDF4-AB58-0238FEDB2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9E8AF-EC32-DD7C-2A5C-FA1A3E2B1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35389-449A-C2AD-53CE-5D9190C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81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163A6A-1FB2-B246-878E-B153D79216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B3634-3178-AC90-0E40-04E1274F3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5473A-FA4D-E3C8-3994-894B4953A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EA0E3-D287-06C7-BEF3-93DE2B9B4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6FB20-49B8-EC21-B25D-2C3ACF251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861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568C-7DFF-0F9E-212B-9F890FADF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1314A-CCB3-A40C-8176-5E18CCF931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9D446-5AAF-5B02-0EC5-BAADA2B1D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EF924-AA43-50C0-92C4-77DA22407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B68B9-8295-EC82-EFC8-C7124AC6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141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76895-5BCD-DE5B-C547-9C378E76A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3480C7-3570-8957-7341-96420954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17868-CA75-E4A2-383C-68FDBF08E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9E234-54EC-18FA-2785-CC40E9F13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EFE3A-9B97-EDDC-D29D-A2109F32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04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8CD01-3EB8-35BA-4792-4659FBE30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C1ACA-7EEB-97CD-2D7A-B5AA2FFBA7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F6EE8-C273-4FA3-1ED9-61FE6B7FE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E3E27-64D1-BADA-A0D3-3CD70E552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FC1B4B-16C5-DD2B-CFE3-45F596867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F1A7-7803-8CE6-742C-CEE837C36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5833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51A4F-A81F-D2D4-D8B3-8D6D25E12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F72B7-015F-1631-2095-215E48C63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95ECA-4FE1-A703-1287-60ABA1BFAB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ADA2A7-7BF1-5E99-7E09-37298B69C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65593-C56B-F031-2D8C-EB0F9A7586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CE25D9-D7E3-C7B2-667F-C44DBD28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395A3-D226-500C-BDFB-104F22D67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6A34DF-3F89-1AE3-718D-8EF407BCF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114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3D386-B0BC-AE54-B3A6-B6FFEF4B8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D99E1D-0A3C-53B0-1EB3-2B86CDB9A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8B7160-DAA8-8ECF-113A-BA5053A11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8B3B5-2448-98E9-2C07-BB80438F5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557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4859F-A590-6819-EECC-6A7360A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46510A-B5D7-6AF2-4350-0D84C5B83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438CC-43E9-ADA3-54B8-E27344AE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54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654F1-C9AC-A20D-37BD-B98A985B3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A5C5F-C519-4D5E-B9DB-17535ECB0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84B1F-3099-DAD6-676B-08FB3C4C3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B748E6-0E5D-59A3-754B-EAB37799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A3B74-3B2E-E3E7-E708-8C114F182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164B42-6F7D-63EA-CF84-2F231A003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918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4B3FE-4EF5-00FD-8136-85186F397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6D263-50AB-744F-CE0D-6AB907DC54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E3A91-92D1-5E54-8587-1EF5BD1AD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E66B7C-7C20-7D6D-F5F4-DCD868055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4DEA9-6F88-1BAE-E3BD-F1EDBC9F9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F6031D-A0B4-A545-0889-918F43369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700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B18B5-9317-104C-61E9-EC3284B8E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93B3B-7C07-C3A0-BF5B-BA272488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9AF33-59FF-55AB-6537-CFF8FC7A1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537F61-D4B6-4322-9652-64325E7ECD45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D3D265-8C1B-EEC8-7E82-472FF9BE74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A35B-7090-9E6F-E6BF-A5B42BA2CA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21636-EE39-4236-9BFC-DCC2FF452F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142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ws.amazon.com/lambda/latest/dg/welcom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docs.aws.amazon.com/step-functions/latest/dg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s.aws.amazon.com/" TargetMode="External"/><Relationship Id="rId5" Type="http://schemas.openxmlformats.org/officeDocument/2006/relationships/hyperlink" Target="https://docs.aws.amazon.com/IAM/latest/UserGuide/introduction.html" TargetMode="External"/><Relationship Id="rId4" Type="http://schemas.openxmlformats.org/officeDocument/2006/relationships/hyperlink" Target="https://docs.aws.amazon.com/dynamodb/latest/developerguide/Introduction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1E09-2E8C-4B4E-B605-C76D41879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734717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AWS Step Functions for Workflow Automation</a:t>
            </a:r>
            <a:endParaRPr lang="en-IN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D8788-8E97-9A4B-6E5F-A586CA2D9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4664"/>
            <a:ext cx="9144000" cy="2703136"/>
          </a:xfrm>
        </p:spPr>
        <p:txBody>
          <a:bodyPr>
            <a:normAutofit fontScale="92500" lnSpcReduction="10000"/>
          </a:bodyPr>
          <a:lstStyle/>
          <a:p>
            <a:pPr algn="ctr">
              <a:lnSpc>
                <a:spcPct val="150000"/>
              </a:lnSpc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K. Poojitha (2210030123)</a:t>
            </a:r>
          </a:p>
          <a:p>
            <a:pPr algn="ctr">
              <a:lnSpc>
                <a:spcPct val="150000"/>
              </a:lnSpc>
              <a:buNone/>
            </a:pPr>
            <a:endParaRPr lang="en-US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1143000" algn="l"/>
                <a:tab pos="1257300" algn="l"/>
              </a:tabLst>
            </a:pP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Under the esteemed guidance of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dirty="0">
                <a:effectLst/>
                <a:latin typeface="Comic Sans MS" panose="030F0702030302020204" pitchFamily="66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Ms. P. Sree Lakshmi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buNone/>
              <a:tabLst>
                <a:tab pos="3857625" algn="l"/>
              </a:tabLst>
            </a:pPr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Assistant Professor,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180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Department of Computer Science and Engineering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0B77DB1-2EB0-94AF-87E6-AD620C79518A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24400" y="5470781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07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C76AC-4DF2-21FB-9F16-AC4594F48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Key 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5803E-35A6-CF5B-6E8C-5773BE383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952"/>
            <a:ext cx="10515600" cy="481901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000000"/>
                </a:solidFill>
              </a:rPr>
              <a:t>Complete serverless order lifecycle automation</a:t>
            </a:r>
          </a:p>
          <a:p>
            <a:r>
              <a:rPr dirty="0">
                <a:solidFill>
                  <a:srgbClr val="000000"/>
                </a:solidFill>
              </a:rPr>
              <a:t>Conditional refund logic</a:t>
            </a:r>
          </a:p>
          <a:p>
            <a:r>
              <a:rPr dirty="0">
                <a:solidFill>
                  <a:srgbClr val="000000"/>
                </a:solidFill>
              </a:rPr>
              <a:t>Real-time DynamoDB updates</a:t>
            </a:r>
          </a:p>
          <a:p>
            <a:r>
              <a:rPr dirty="0">
                <a:solidFill>
                  <a:srgbClr val="000000"/>
                </a:solidFill>
              </a:rPr>
              <a:t>Cost-effective and scalable</a:t>
            </a:r>
          </a:p>
          <a:p>
            <a:r>
              <a:rPr dirty="0">
                <a:solidFill>
                  <a:srgbClr val="000000"/>
                </a:solidFill>
              </a:rPr>
              <a:t>Easy modular extension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35616E9F-8773-1244-8F9D-014B0F0A5A1B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005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C68A4-3FBA-185C-C3BE-4CF98F420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200" b="1">
                <a:solidFill>
                  <a:srgbClr val="000000"/>
                </a:solidFill>
              </a:rPr>
              <a:t>Results and Outputs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663C9-8ACB-90A2-ABAA-CE6DFD80E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7481"/>
            <a:ext cx="10515600" cy="483948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>
                <a:solidFill>
                  <a:srgbClr val="000000"/>
                </a:solidFill>
              </a:rPr>
              <a:t>Successful executions (logged via CloudWatch)</a:t>
            </a:r>
          </a:p>
          <a:p>
            <a:r>
              <a:rPr dirty="0">
                <a:solidFill>
                  <a:srgbClr val="000000"/>
                </a:solidFill>
              </a:rPr>
              <a:t>DynamoDB entries for each stage</a:t>
            </a:r>
          </a:p>
          <a:p>
            <a:r>
              <a:rPr dirty="0">
                <a:solidFill>
                  <a:srgbClr val="000000"/>
                </a:solidFill>
              </a:rPr>
              <a:t>State transitions visible in Step Functions</a:t>
            </a:r>
          </a:p>
          <a:p>
            <a:r>
              <a:rPr dirty="0">
                <a:solidFill>
                  <a:srgbClr val="000000"/>
                </a:solidFill>
              </a:rPr>
              <a:t>Metrics: 100% execution success rate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82CBA144-2BC2-A214-7961-85E28E06A2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9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5128-229A-8DD0-22A9-BBE97625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59BB8-E8E2-E2FE-B876-B5195A5A7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3"/>
            <a:ext cx="10515600" cy="47303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000000"/>
                </a:solidFill>
              </a:rPr>
              <a:t>Debugging failed executions: Resolved via CloudWatch</a:t>
            </a:r>
          </a:p>
          <a:p>
            <a:r>
              <a:rPr dirty="0">
                <a:solidFill>
                  <a:srgbClr val="000000"/>
                </a:solidFill>
              </a:rPr>
              <a:t>IAM role complexity: Solved with least privilege principle</a:t>
            </a:r>
          </a:p>
          <a:p>
            <a:r>
              <a:rPr dirty="0">
                <a:solidFill>
                  <a:srgbClr val="000000"/>
                </a:solidFill>
              </a:rPr>
              <a:t>Refund logic handling: Implemented using 'Choice' state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FA3CCCB-0EDD-1394-F923-2AB1A90AE663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119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CDD57-5FE9-3EDB-4009-3C7A2F674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Learnings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C3FC-4068-A722-E329-8728935E5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192"/>
            <a:ext cx="10515600" cy="475077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000000"/>
                </a:solidFill>
              </a:rPr>
              <a:t>Technical: Step Functions, Lambda, IAM, DynamoDB</a:t>
            </a:r>
          </a:p>
          <a:p>
            <a:r>
              <a:rPr dirty="0">
                <a:solidFill>
                  <a:srgbClr val="000000"/>
                </a:solidFill>
              </a:rPr>
              <a:t>Soft Skills: Debugging, Planning, Documentation</a:t>
            </a:r>
          </a:p>
          <a:p>
            <a:r>
              <a:rPr dirty="0">
                <a:solidFill>
                  <a:srgbClr val="000000"/>
                </a:solidFill>
              </a:rPr>
              <a:t>Explored AWS certifications and hands-on practice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3DC93C2-D50A-8989-0C5F-8C8CF8D99B9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813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68492-4DC6-0104-E12B-5A1E5283C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3DB1E-F469-AE87-484A-3811F3A4F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958"/>
            <a:ext cx="10515600" cy="470300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dirty="0">
                <a:solidFill>
                  <a:srgbClr val="000000"/>
                </a:solidFill>
              </a:rPr>
              <a:t>Add Amazon SNS for user notifications</a:t>
            </a:r>
          </a:p>
          <a:p>
            <a:r>
              <a:rPr dirty="0">
                <a:solidFill>
                  <a:srgbClr val="000000"/>
                </a:solidFill>
              </a:rPr>
              <a:t>Use API Gateway for external access</a:t>
            </a:r>
          </a:p>
          <a:p>
            <a:r>
              <a:rPr dirty="0">
                <a:solidFill>
                  <a:srgbClr val="000000"/>
                </a:solidFill>
              </a:rPr>
              <a:t>Cost optimization via Lambda tuning</a:t>
            </a:r>
          </a:p>
          <a:p>
            <a:r>
              <a:rPr dirty="0">
                <a:solidFill>
                  <a:srgbClr val="000000"/>
                </a:solidFill>
              </a:rPr>
              <a:t>Monitor workflow using CloudWatch Dashboards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119F856-B3AA-C478-A7FB-1B6653FDB5C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0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F2DE4-00E3-EDBC-1CD6-39ACB2A19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368489"/>
          </a:xfrm>
        </p:spPr>
        <p:txBody>
          <a:bodyPr>
            <a:normAutofit fontScale="90000"/>
          </a:bodyPr>
          <a:lstStyle/>
          <a:p>
            <a:pPr algn="ctr"/>
            <a:r>
              <a:rPr sz="3200" b="1" dirty="0">
                <a:solidFill>
                  <a:srgbClr val="000000"/>
                </a:solidFill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2AF3-6A13-A1F1-4E20-95547E4B7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7200"/>
            <a:ext cx="10515600" cy="5719763"/>
          </a:xfrm>
        </p:spPr>
        <p:txBody>
          <a:bodyPr>
            <a:noAutofit/>
          </a:bodyPr>
          <a:lstStyle/>
          <a:p>
            <a:r>
              <a:rPr lang="en-US" spc="0" dirty="0">
                <a:effectLst/>
                <a:ea typeface="Times New Roman" panose="02020603050405020304" pitchFamily="18" charset="0"/>
              </a:rPr>
              <a:t>AWS Step Functions Documentation: </a:t>
            </a:r>
            <a:r>
              <a:rPr lang="en-US" u="sng" spc="-10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2"/>
              </a:rPr>
              <a:t>https://docs.aws.amazon.com/step-functions/latest/dg/welcome.html</a:t>
            </a:r>
            <a:endParaRPr lang="en-IN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AWS Lambda Developer Guide: </a:t>
            </a:r>
            <a:r>
              <a:rPr lang="en-US" u="sng" spc="-10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3"/>
              </a:rPr>
              <a:t>https://docs.aws.amazon.com/lambda/latest/dg/welcome.html</a:t>
            </a:r>
            <a:endParaRPr lang="en-IN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Amazon DynamoDB Guide: </a:t>
            </a:r>
            <a:r>
              <a:rPr lang="en-US" u="sng" spc="-10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4"/>
              </a:rPr>
              <a:t>https://docs.aws.amazon.com/dynamodb/latest/developerguide/Introduction.html</a:t>
            </a:r>
            <a:endParaRPr lang="en-IN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AWS IAM Documentation: </a:t>
            </a:r>
            <a:r>
              <a:rPr lang="en-US" u="sng" spc="-10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5"/>
              </a:rPr>
              <a:t>https://docs.aws.amazon.com/IAM/latest/UserGuide/introduction.html</a:t>
            </a:r>
            <a:endParaRPr lang="en-IN" u="sng" dirty="0">
              <a:solidFill>
                <a:srgbClr val="0000FF"/>
              </a:solidFill>
              <a:ea typeface="Times New Roman" panose="02020603050405020304" pitchFamily="18" charset="0"/>
            </a:endParaRPr>
          </a:p>
          <a:p>
            <a:r>
              <a:rPr lang="en-US" spc="0" dirty="0">
                <a:effectLst/>
                <a:ea typeface="Times New Roman" panose="02020603050405020304" pitchFamily="18" charset="0"/>
              </a:rPr>
              <a:t>AWS</a:t>
            </a:r>
            <a:r>
              <a:rPr lang="en-US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ea typeface="Times New Roman" panose="02020603050405020304" pitchFamily="18" charset="0"/>
              </a:rPr>
              <a:t>General</a:t>
            </a:r>
            <a:r>
              <a:rPr lang="en-US" spc="-75" dirty="0">
                <a:effectLst/>
                <a:ea typeface="Times New Roman" panose="02020603050405020304" pitchFamily="18" charset="0"/>
              </a:rPr>
              <a:t> </a:t>
            </a:r>
            <a:r>
              <a:rPr lang="en-US" spc="0" dirty="0">
                <a:effectLst/>
                <a:ea typeface="Times New Roman" panose="02020603050405020304" pitchFamily="18" charset="0"/>
              </a:rPr>
              <a:t>Documentation: </a:t>
            </a:r>
            <a:r>
              <a:rPr lang="en-US" u="sng" spc="-10" dirty="0">
                <a:solidFill>
                  <a:srgbClr val="0000FF"/>
                </a:solidFill>
                <a:effectLst/>
                <a:ea typeface="Times New Roman" panose="02020603050405020304" pitchFamily="18" charset="0"/>
                <a:hlinkClick r:id="rId6"/>
              </a:rPr>
              <a:t>https://docs.aws.amazon.com/</a:t>
            </a:r>
            <a:endParaRPr lang="en-IN" spc="0" dirty="0">
              <a:effectLst/>
              <a:ea typeface="Times New Roman" panose="02020603050405020304" pitchFamily="18" charset="0"/>
            </a:endParaRP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07D284B4-38FD-6CC4-565B-ECE4EF3CEA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724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CA68C-3FCF-C98F-4C24-E3D158CA1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517"/>
            <a:ext cx="10515600" cy="13763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3600" i="1" dirty="0"/>
              <a:t>THANK YOU</a:t>
            </a:r>
            <a:endParaRPr lang="en-IN" sz="3600" i="1" dirty="0"/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74A37FC0-E1D8-6642-60F7-C6E8CDE27C0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3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03FA8-4FE1-7FD0-BFB8-5D25FCE6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Project</a:t>
            </a:r>
            <a:r>
              <a:rPr lang="en-IN" sz="3200" b="1" dirty="0"/>
              <a:t> </a:t>
            </a:r>
            <a:r>
              <a:rPr lang="en-IN" sz="4000" b="1" dirty="0"/>
              <a:t>Overview</a:t>
            </a:r>
            <a:endParaRPr sz="4000" b="1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B832-223B-BC04-3D0F-BE588012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910" y="1470783"/>
            <a:ext cx="105156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endParaRPr dirty="0"/>
          </a:p>
          <a:p>
            <a:r>
              <a:rPr b="1" dirty="0">
                <a:solidFill>
                  <a:srgbClr val="000000"/>
                </a:solidFill>
              </a:rPr>
              <a:t>Problem Statement</a:t>
            </a:r>
            <a:r>
              <a:rPr dirty="0">
                <a:solidFill>
                  <a:srgbClr val="000000"/>
                </a:solidFill>
              </a:rPr>
              <a:t>: Manual coordination between payment processing, order management, and shipping leads to inefficiency and delays.</a:t>
            </a:r>
          </a:p>
          <a:p>
            <a:r>
              <a:rPr b="1" dirty="0">
                <a:solidFill>
                  <a:srgbClr val="000000"/>
                </a:solidFill>
              </a:rPr>
              <a:t>Objective</a:t>
            </a:r>
            <a:r>
              <a:rPr dirty="0">
                <a:solidFill>
                  <a:srgbClr val="000000"/>
                </a:solidFill>
              </a:rPr>
              <a:t>: Automate a multi-step order processing workflow using AWS Step Functions.</a:t>
            </a:r>
          </a:p>
          <a:p>
            <a:r>
              <a:rPr b="1" dirty="0">
                <a:solidFill>
                  <a:srgbClr val="000000"/>
                </a:solidFill>
              </a:rPr>
              <a:t>Real-World Relevance</a:t>
            </a:r>
            <a:r>
              <a:rPr dirty="0">
                <a:solidFill>
                  <a:srgbClr val="000000"/>
                </a:solidFill>
              </a:rPr>
              <a:t>: Used in modern e-commerce platforms to streamline business processes</a:t>
            </a:r>
            <a:r>
              <a:rPr lang="en-IN" dirty="0">
                <a:solidFill>
                  <a:srgbClr val="000000"/>
                </a:solidFill>
              </a:rPr>
              <a:t> like Amazon</a:t>
            </a:r>
            <a:r>
              <a:rPr dirty="0">
                <a:solidFill>
                  <a:srgbClr val="000000"/>
                </a:solidFill>
              </a:rPr>
              <a:t>.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566B0C7E-8E36-0431-D300-44DB1ECB708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88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F6E8-D87A-10E0-09AB-0A383CD4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DCBFB-7D3E-F89E-6301-1F3B6C9A8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6439" y="138459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b="1" dirty="0">
                <a:solidFill>
                  <a:srgbClr val="000000"/>
                </a:solidFill>
              </a:rPr>
              <a:t>AWS Step Functions</a:t>
            </a:r>
            <a:r>
              <a:rPr dirty="0">
                <a:solidFill>
                  <a:srgbClr val="000000"/>
                </a:solidFill>
              </a:rPr>
              <a:t>: Orchestrates the entire order workflow.</a:t>
            </a:r>
          </a:p>
          <a:p>
            <a:r>
              <a:rPr b="1" dirty="0">
                <a:solidFill>
                  <a:srgbClr val="000000"/>
                </a:solidFill>
              </a:rPr>
              <a:t>AWS Lambda</a:t>
            </a:r>
            <a:r>
              <a:rPr dirty="0">
                <a:solidFill>
                  <a:srgbClr val="000000"/>
                </a:solidFill>
              </a:rPr>
              <a:t>: Executes logic for each individual step.</a:t>
            </a:r>
          </a:p>
          <a:p>
            <a:r>
              <a:rPr b="1" dirty="0">
                <a:solidFill>
                  <a:srgbClr val="000000"/>
                </a:solidFill>
              </a:rPr>
              <a:t>Amazon DynamoDB</a:t>
            </a:r>
            <a:r>
              <a:rPr dirty="0">
                <a:solidFill>
                  <a:srgbClr val="000000"/>
                </a:solidFill>
              </a:rPr>
              <a:t>: Stores order and refund data.</a:t>
            </a:r>
          </a:p>
          <a:p>
            <a:r>
              <a:rPr b="1" dirty="0">
                <a:solidFill>
                  <a:srgbClr val="000000"/>
                </a:solidFill>
              </a:rPr>
              <a:t>AWS IAM</a:t>
            </a:r>
            <a:r>
              <a:rPr dirty="0">
                <a:solidFill>
                  <a:srgbClr val="000000"/>
                </a:solidFill>
              </a:rPr>
              <a:t>: Manages permissions and secure access to services.</a:t>
            </a:r>
          </a:p>
        </p:txBody>
      </p:sp>
      <p:pic>
        <p:nvPicPr>
          <p:cNvPr id="6" name="image1.png">
            <a:extLst>
              <a:ext uri="{FF2B5EF4-FFF2-40B4-BE49-F238E27FC236}">
                <a16:creationId xmlns:a16="http://schemas.microsoft.com/office/drawing/2014/main" id="{25386512-8C4F-399D-CDAC-724BA1FB283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8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73B7-415A-1A87-7CFC-9CFEF9619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9179"/>
          </a:xfrm>
        </p:spPr>
        <p:txBody>
          <a:bodyPr>
            <a:normAutofit/>
          </a:bodyPr>
          <a:lstStyle/>
          <a:p>
            <a:pPr algn="ctr"/>
            <a:r>
              <a:rPr sz="3200" b="1" dirty="0">
                <a:solidFill>
                  <a:srgbClr val="000000"/>
                </a:solidFill>
              </a:rPr>
              <a:t>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F274-E8C2-4CC1-C294-43A54D3B5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122"/>
            <a:ext cx="10515600" cy="4941841"/>
          </a:xfrm>
        </p:spPr>
        <p:txBody>
          <a:bodyPr/>
          <a:lstStyle/>
          <a:p>
            <a:r>
              <a:rPr dirty="0">
                <a:solidFill>
                  <a:srgbClr val="000000"/>
                </a:solidFill>
              </a:rPr>
              <a:t>Architecture:</a:t>
            </a:r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endParaRPr lang="en-IN" dirty="0">
              <a:solidFill>
                <a:srgbClr val="000000"/>
              </a:solidFill>
            </a:endParaRPr>
          </a:p>
          <a:p>
            <a:r>
              <a:rPr dirty="0">
                <a:solidFill>
                  <a:srgbClr val="000000"/>
                </a:solidFill>
              </a:rPr>
              <a:t>Tools: AWS Console</a:t>
            </a:r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B2468333-0F8C-0063-24A6-99FE5EA54B05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6E2575-EF97-399A-69DC-BEE8E0732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3827" y="1549020"/>
            <a:ext cx="4940490" cy="372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058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E4973-2578-AABB-8796-F77DDD5F1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4000" b="1" dirty="0">
                <a:solidFill>
                  <a:srgbClr val="000000"/>
                </a:solidFill>
              </a:rPr>
              <a:t>Implementation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BCC7-B080-E3E9-FB00-BEFD8B5E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99"/>
            <a:ext cx="10515600" cy="45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dirty="0"/>
          </a:p>
          <a:p>
            <a:r>
              <a:rPr lang="en-US" dirty="0">
                <a:solidFill>
                  <a:srgbClr val="000000"/>
                </a:solidFill>
              </a:rPr>
              <a:t>Created Lambda functions (Python)</a:t>
            </a:r>
          </a:p>
          <a:p>
            <a:r>
              <a:rPr lang="en-US" dirty="0">
                <a:solidFill>
                  <a:srgbClr val="000000"/>
                </a:solidFill>
              </a:rPr>
              <a:t>Designed Step Functions State Machine (ASL)</a:t>
            </a:r>
          </a:p>
          <a:p>
            <a:r>
              <a:rPr lang="en-US" dirty="0">
                <a:solidFill>
                  <a:srgbClr val="000000"/>
                </a:solidFill>
              </a:rPr>
              <a:t>Integrated with DynamoDB</a:t>
            </a:r>
          </a:p>
          <a:p>
            <a:r>
              <a:rPr lang="en-US" dirty="0">
                <a:solidFill>
                  <a:srgbClr val="000000"/>
                </a:solidFill>
              </a:rPr>
              <a:t>Configured IAM roles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494312B7-B537-438C-9DBF-083C1EE686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44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D9F07-395A-B03F-58EA-25FB7B24C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FDE24-D5B8-03D2-E97B-EF0417F51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139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Created Lambda functions (Python)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E55D53B7-E2A0-031E-097B-7D81548D017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95955C-BA77-9B86-2435-49A6F8D7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1323833"/>
            <a:ext cx="8011236" cy="3998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2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8A24F-A58E-8ECC-CFA3-684FBDF4A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254-400D-35F4-869D-C663951CD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2388"/>
            <a:ext cx="10515600" cy="513973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Designed Step Functions State Machine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21E66579-C3FD-9B1E-C59C-03967F36EBE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61623F-81AD-C405-A2B3-CF3EA28B4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654" y="1371600"/>
            <a:ext cx="7438029" cy="401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13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02EC-9309-3EC9-162D-4FFF1677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8DFF7-6AD6-E2E8-BC0E-299D9EADE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96036"/>
            <a:ext cx="10515600" cy="512608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Integrated with DynamoDB</a:t>
            </a: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3EF0340B-45BC-77CC-7D96-B47E7F567104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391BA9-9F3D-4CAD-BDE2-EC07F87E4D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943" y="1357953"/>
            <a:ext cx="7594979" cy="402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5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53C74-2957-84D5-3427-5F9A2C783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9FEDC-034F-F1FD-2C8E-1A6B59BF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9212"/>
            <a:ext cx="10515600" cy="513291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Configured IAM roles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" name="image1.png">
            <a:extLst>
              <a:ext uri="{FF2B5EF4-FFF2-40B4-BE49-F238E27FC236}">
                <a16:creationId xmlns:a16="http://schemas.microsoft.com/office/drawing/2014/main" id="{143B9E9F-353F-40A6-DA8C-10D69D427D6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375608" y="5429838"/>
            <a:ext cx="2743200" cy="112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6B152D-C429-68ED-7318-68519DEB8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7416" y="1317009"/>
            <a:ext cx="7383438" cy="4070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680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</TotalTime>
  <Words>411</Words>
  <Application>Microsoft Office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Comic Sans MS</vt:lpstr>
      <vt:lpstr>Times New Roman</vt:lpstr>
      <vt:lpstr>Office Theme</vt:lpstr>
      <vt:lpstr>AWS Step Functions for Workflow Automation</vt:lpstr>
      <vt:lpstr>Project Overview</vt:lpstr>
      <vt:lpstr>Services Used</vt:lpstr>
      <vt:lpstr>Flow Diagram</vt:lpstr>
      <vt:lpstr>Implementation Process</vt:lpstr>
      <vt:lpstr>PowerPoint Presentation</vt:lpstr>
      <vt:lpstr>PowerPoint Presentation</vt:lpstr>
      <vt:lpstr>PowerPoint Presentation</vt:lpstr>
      <vt:lpstr>PowerPoint Presentation</vt:lpstr>
      <vt:lpstr>Key Features and Functionality</vt:lpstr>
      <vt:lpstr>Results and Outputs</vt:lpstr>
      <vt:lpstr>Challenges and Solutions</vt:lpstr>
      <vt:lpstr>Learnings &amp; Takeaways</vt:lpstr>
      <vt:lpstr>Future Scope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Sree Lakshmi P</dc:creator>
  <cp:lastModifiedBy>Poojitha Reddy</cp:lastModifiedBy>
  <cp:revision>2</cp:revision>
  <dcterms:created xsi:type="dcterms:W3CDTF">2025-04-17T10:09:20Z</dcterms:created>
  <dcterms:modified xsi:type="dcterms:W3CDTF">2025-04-18T15:10:28Z</dcterms:modified>
</cp:coreProperties>
</file>