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kkitt"/>
      <p:regular r:id="rId28"/>
      <p:bold r:id="rId29"/>
    </p:embeddedFont>
    <p:embeddedFont>
      <p:font typeface="Rokkitt ExtraBold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kkit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kki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kkittExtra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1.73 million passengers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10,000 flights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20,000 Airports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US"/>
              <a:t>29 Commercial Airlines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1.73 million passengers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10,000 flights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20,000 Airports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US"/>
              <a:t>29 Commercial Airlines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Research and Innovative Technology Administration (RITA)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expo’09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US"/>
              <a:t>Bureau of Transportation Statistics</a:t>
            </a: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360 Million of records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en-US"/>
              <a:t>Around 40 GB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Shape 2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270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SzPts val="9600"/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i="0" lang="en-US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22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22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22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22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22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22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22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22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22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buSzPts val="8000"/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42" name="Shape 42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Shape 4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270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Shape 45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31444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31445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31445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31445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31444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31445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31445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31445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22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22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22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22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22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22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20650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20650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20650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20650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8" name="Shape 7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Shape 7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270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sz="11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8" name="Shape 8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Shape 8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270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Shape 9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74929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857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96519" lvl="2" marL="73152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96519" lvl="3" marL="100583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96519" lvl="4" marL="128016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142239" lvl="5" marL="16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142239" lvl="6" marL="1899999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142239" lvl="7" marL="22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142239" lvl="8" marL="25000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4" name="Shape 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Shape 1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-1270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Rokkitt ExtraBold"/>
                <a:ea typeface="Rokkitt ExtraBold"/>
                <a:cs typeface="Rokkitt ExtraBold"/>
                <a:sym typeface="Rokkitt ExtraBold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-1143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Shape 1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Relationship Id="rId4" Type="http://schemas.openxmlformats.org/officeDocument/2006/relationships/image" Target="../media/image15.jpg"/><Relationship Id="rId5" Type="http://schemas.openxmlformats.org/officeDocument/2006/relationships/image" Target="../media/image14.jpg"/><Relationship Id="rId6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tat-computing.org/dataexpo/2009/the-data.html" TargetMode="External"/><Relationship Id="rId4" Type="http://schemas.openxmlformats.org/officeDocument/2006/relationships/hyperlink" Target="https://www.transtats.bts.gov/Fields.asp?Table_ID=236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69848" y="484632"/>
            <a:ext cx="100584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lang="en-US" sz="4400"/>
              <a:t>TEAM 1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60250" y="5448400"/>
            <a:ext cx="2392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/>
              <a:t>Vikas Miyani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50" y="2121400"/>
            <a:ext cx="2392725" cy="31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150" y="2121400"/>
            <a:ext cx="2451267" cy="31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" type="body"/>
          </p:nvPr>
        </p:nvSpPr>
        <p:spPr>
          <a:xfrm>
            <a:off x="2909137" y="5448400"/>
            <a:ext cx="3303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/>
              <a:t>Sneha Vadakkemadathil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597" y="2116326"/>
            <a:ext cx="2521604" cy="31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idx="1" type="body"/>
          </p:nvPr>
        </p:nvSpPr>
        <p:spPr>
          <a:xfrm>
            <a:off x="6333000" y="5448400"/>
            <a:ext cx="2392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/>
              <a:t>Poojitha Amin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7600" y="2116325"/>
            <a:ext cx="2969625" cy="31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idx="1" type="body"/>
          </p:nvPr>
        </p:nvSpPr>
        <p:spPr>
          <a:xfrm>
            <a:off x="9356013" y="5448400"/>
            <a:ext cx="2392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/>
              <a:t>Darshit Thesiya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69848" y="484632"/>
            <a:ext cx="10058400" cy="723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DATA ANALYSIS STAGES</a:t>
            </a:r>
          </a:p>
        </p:txBody>
      </p:sp>
      <p:sp>
        <p:nvSpPr>
          <p:cNvPr id="174" name="Shape 174"/>
          <p:cNvSpPr/>
          <p:nvPr/>
        </p:nvSpPr>
        <p:spPr>
          <a:xfrm>
            <a:off x="191911" y="214376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621" y="1946542"/>
            <a:ext cx="6598357" cy="38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69848" y="484632"/>
            <a:ext cx="10058400" cy="813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DATA ATTRIBUTES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069848" y="1388533"/>
            <a:ext cx="10058400" cy="5226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major data attributes that we focused on are: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Year: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year in which the flight took place.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Month: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month in which the flight took place.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Day of week: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day of the week in which the flight took place.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Departure Time: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Actual departure time of the flight.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Arrival Time: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Actual arrival time of the flight.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CRS Departure Time: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Scheduled departure time.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CRS Arrival Time: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Scheduled arrival time.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Carrier: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initials of the airline corresponding to the flight.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Origin: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airport code for the airport that the flight is departing from.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Destination: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airport code for the airport that the flight is departing to.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Cancelled: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was the flight cancelled?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Cancellation Code: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reason for cancellation. 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Arrival Delay: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arrival delay, in minutes.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Departure Delay: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departure delay, in minutes.</a:t>
            </a: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55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400"/>
              </a:spcBef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69848" y="484632"/>
            <a:ext cx="10058400" cy="937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DATA ANALYSIS USING R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069848" y="2121408"/>
            <a:ext cx="10058400" cy="356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5425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Load required R packages.</a:t>
            </a:r>
          </a:p>
          <a:p>
            <a:pPr indent="-225425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Load the data using Sparklyr.</a:t>
            </a:r>
          </a:p>
          <a:p>
            <a:pPr indent="-225425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Further clean the data using R, to eliminate incomplete or missing data.</a:t>
            </a:r>
          </a:p>
          <a:p>
            <a:pPr indent="-225425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 custom R functions for specific functionalities.</a:t>
            </a:r>
          </a:p>
          <a:p>
            <a:pPr indent="-225425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Perform statistical  Analysis on the preprocessed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66798" y="23275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AVERAGE DELAY PATTERN OVER THE COURSE OF THE DAY</a:t>
            </a:r>
          </a:p>
        </p:txBody>
      </p:sp>
      <p:sp>
        <p:nvSpPr>
          <p:cNvPr id="193" name="Shape 193"/>
          <p:cNvSpPr/>
          <p:nvPr/>
        </p:nvSpPr>
        <p:spPr>
          <a:xfrm>
            <a:off x="-126700" y="23457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069848" y="1643974"/>
            <a:ext cx="36907748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creen%20Shot%202017-12-03%20at%204"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49" y="1643974"/>
            <a:ext cx="9649838" cy="507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AVERAGE DELAY COMPARISON BY CARRIER</a:t>
            </a:r>
          </a:p>
        </p:txBody>
      </p:sp>
      <p:sp>
        <p:nvSpPr>
          <p:cNvPr id="201" name="Shape 201"/>
          <p:cNvSpPr/>
          <p:nvPr/>
        </p:nvSpPr>
        <p:spPr>
          <a:xfrm>
            <a:off x="661481" y="2200979"/>
            <a:ext cx="15712488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6420827" y="2353702"/>
            <a:ext cx="17414964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average_departure_delays_by_airlines"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425" y="2200975"/>
            <a:ext cx="10087257" cy="46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AVERAGE MONTH WISE DELAY PATTERN</a:t>
            </a:r>
          </a:p>
        </p:txBody>
      </p:sp>
      <p:sp>
        <p:nvSpPr>
          <p:cNvPr id="209" name="Shape 209"/>
          <p:cNvSpPr/>
          <p:nvPr/>
        </p:nvSpPr>
        <p:spPr>
          <a:xfrm>
            <a:off x="671208" y="2093976"/>
            <a:ext cx="15971889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eparture_delays_monthwise" id="210" name="Shape 2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07" y="2093976"/>
            <a:ext cx="4192621" cy="34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5952863" y="2139694"/>
            <a:ext cx="15010159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arrival_delays_monthwise" id="212" name="Shape 2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2863" y="2230487"/>
            <a:ext cx="4261180" cy="3357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AVERAGE FLIGHT ARRIVAL DELAY BY STATE</a:t>
            </a:r>
          </a:p>
        </p:txBody>
      </p:sp>
      <p:sp>
        <p:nvSpPr>
          <p:cNvPr id="218" name="Shape 21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creen%20Shot%202017-12-03%20at%205" id="219" name="Shape 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9617" y="1860512"/>
            <a:ext cx="7451387" cy="4390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069850" y="484625"/>
            <a:ext cx="10058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YEAR-WISE AVERAGE DELAY BY STATES</a:t>
            </a:r>
          </a:p>
        </p:txBody>
      </p:sp>
      <p:sp>
        <p:nvSpPr>
          <p:cNvPr id="225" name="Shape 22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departure_delays_by_state_yearwise" id="226" name="Shape 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6875" y="1420325"/>
            <a:ext cx="8156499" cy="543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69850" y="484627"/>
            <a:ext cx="100584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42900" lvl="0" marL="0" marR="0" rtl="0" algn="l">
              <a:lnSpc>
                <a:spcPct val="90000"/>
              </a:lnSpc>
              <a:spcBef>
                <a:spcPts val="0"/>
              </a:spcBef>
              <a:buSzPts val="54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BEST DAYS OF THE WEEK TO FLY</a:t>
            </a:r>
          </a:p>
        </p:txBody>
      </p:sp>
      <p:sp>
        <p:nvSpPr>
          <p:cNvPr id="232" name="Shape 232"/>
          <p:cNvSpPr/>
          <p:nvPr/>
        </p:nvSpPr>
        <p:spPr>
          <a:xfrm>
            <a:off x="1634246" y="2286000"/>
            <a:ext cx="18192924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creen%20Shot%202017-12-03%20at%205"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246" y="2285999"/>
            <a:ext cx="7976682" cy="340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066798" y="26808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CORRELATION BETWEEN WEATHER AND DELAY </a:t>
            </a:r>
          </a:p>
        </p:txBody>
      </p:sp>
      <p:sp>
        <p:nvSpPr>
          <p:cNvPr id="239" name="Shape 239"/>
          <p:cNvSpPr/>
          <p:nvPr/>
        </p:nvSpPr>
        <p:spPr>
          <a:xfrm>
            <a:off x="2509736" y="1877437"/>
            <a:ext cx="20604110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creen%20Shot%202017-12-03%20at%205"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523" y="1877277"/>
            <a:ext cx="6338942" cy="498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1051550" y="1536325"/>
            <a:ext cx="99669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U.S. Domestic Flight Data Analysi</a:t>
            </a:r>
            <a:r>
              <a:rPr lang="en-US" sz="4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br>
              <a:rPr b="0" i="0" lang="en-US" sz="9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CMPE 297–BIG DAT</a:t>
            </a: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</a:p>
          <a:p>
            <a:pPr indent="-2794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b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ADVISOR: PROF. WEIDER D. Y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</a:p>
          <a:p>
            <a:pPr indent="-279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Computer Engineering</a:t>
            </a:r>
          </a:p>
          <a:p>
            <a:pPr indent="-2794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San Jose State University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1051550" y="4535875"/>
            <a:ext cx="87360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2954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1</a:t>
            </a:r>
          </a:p>
          <a:p>
            <a:pPr indent="-12954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8636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Rockwel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Poojitha Amin (011811306)</a:t>
            </a:r>
          </a:p>
          <a:p>
            <a:pPr indent="-86360" lvl="0" marL="0" marR="0" rtl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Sneha Vadakkemadathil (011810721)</a:t>
            </a:r>
          </a:p>
          <a:p>
            <a:pPr indent="-86360" lvl="0" marL="0" marR="0" rtl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Rockwel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Darshit Thesiya (011424647)</a:t>
            </a:r>
          </a:p>
          <a:p>
            <a:pPr indent="-86360" lvl="0" marL="0" marR="0" rtl="0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Rockwel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Vikas Miyani (011410152)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069848" y="484632"/>
            <a:ext cx="10058400" cy="734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SUMMARY OF FINDINGS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1069850" y="1580448"/>
            <a:ext cx="10058400" cy="3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Flight delays are important as it may increase the costs to customers and operational costs to airlines.</a:t>
            </a: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Each minute reduced per flight could save US$1.2 million in annual crew cost and US$5 million in annual fuel savings for a mid-sized airline. </a:t>
            </a: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Multiply the savings across hundreds of airlines, and the potential savings are huge, besides greater efficiency for airlines and convenience for passengers.</a:t>
            </a:r>
          </a:p>
        </p:txBody>
      </p:sp>
      <p:sp>
        <p:nvSpPr>
          <p:cNvPr id="247" name="Shape 24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2709333" y="4132181"/>
            <a:ext cx="17331131" cy="45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creen%20Shot%202017-12-06%20at%2012"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884" y="4681305"/>
            <a:ext cx="5037801" cy="217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FLIGHT DELAY PREDICTION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069848" y="2121407"/>
            <a:ext cx="10058400" cy="268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2880" lvl="0" marL="18288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Identify the flights that are likely to be delayed.</a:t>
            </a: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Identify the months in which the probability for flight delays are more.</a:t>
            </a: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Identify the airlines that are more likely to perform better in future.</a:t>
            </a:r>
          </a:p>
          <a:p>
            <a:pPr indent="-182880" lvl="0" marL="18288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Identify the airports that are likely to have more flight delays in future.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1066800" y="2754932"/>
            <a:ext cx="10058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9E3611"/>
              </a:buClr>
              <a:buSzPts val="3060"/>
              <a:buFont typeface="Noto Sans Symbols"/>
              <a:buNone/>
            </a:pPr>
            <a:r>
              <a:rPr lang="en-US" sz="3600"/>
              <a:t>ANALYTICS  DASHBOARD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066800" y="2754932"/>
            <a:ext cx="10058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94310" lvl="0" marL="0" rtl="0" algn="ctr">
              <a:spcBef>
                <a:spcPts val="0"/>
              </a:spcBef>
              <a:buClr>
                <a:srgbClr val="9E3611"/>
              </a:buClr>
              <a:buSzPts val="3060"/>
              <a:buFont typeface="Noto Sans Symbols"/>
              <a:buNone/>
            </a:pPr>
            <a:r>
              <a:rPr lang="en-US" sz="3600"/>
              <a:t>THANK 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069848" y="484632"/>
            <a:ext cx="100584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INTRODUCTION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683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Availability and diversity of airspace related data.</a:t>
            </a:r>
          </a:p>
          <a:p>
            <a:pPr indent="-3683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oo much data and too many variables</a:t>
            </a:r>
            <a:r>
              <a:rPr lang="en-US" sz="2200"/>
              <a:t>; difficult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to fix problems manually.</a:t>
            </a:r>
          </a:p>
          <a:p>
            <a:pPr indent="-3683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ig events</a:t>
            </a:r>
            <a:r>
              <a:rPr lang="en-US" sz="2200"/>
              <a:t>: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hurricanes</a:t>
            </a:r>
            <a:r>
              <a:rPr lang="en-US" sz="2200"/>
              <a:t>,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snowstorms </a:t>
            </a:r>
          </a:p>
          <a:p>
            <a:pPr indent="-3683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/>
              <a:t>S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maller disruptions</a:t>
            </a:r>
            <a:r>
              <a:rPr lang="en-US" sz="2200"/>
              <a:t>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air traffic control delays, mechanical failures, thunderstorms</a:t>
            </a:r>
          </a:p>
          <a:p>
            <a:pPr indent="-368300" lvl="0" marL="457200" rtl="0">
              <a:lnSpc>
                <a:spcPct val="150000"/>
              </a:lnSpc>
              <a:spcBef>
                <a:spcPts val="0"/>
              </a:spcBef>
              <a:buSzPts val="2200"/>
              <a:buChar char="▪"/>
            </a:pPr>
            <a:r>
              <a:rPr lang="en-US" sz="2200"/>
              <a:t>Big data analytics can play an important role to deal with the unpredictable problems, the airline industry faces daily.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069848" y="504088"/>
            <a:ext cx="10058400" cy="89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5 V’S OF BIG DATA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069850" y="1968999"/>
            <a:ext cx="10058400" cy="4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12725" lvl="0" marL="18097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Volume – </a:t>
            </a:r>
            <a:r>
              <a:rPr lang="en-US" sz="2200">
                <a:solidFill>
                  <a:srgbClr val="000000"/>
                </a:solidFill>
              </a:rPr>
              <a:t>R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ecords from historical data to the most recent data. It includes data since 1987.</a:t>
            </a:r>
          </a:p>
          <a:p>
            <a:pPr indent="-212725" lvl="0" marL="1809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Velocity – New data set is made available on a monthly basis.</a:t>
            </a:r>
          </a:p>
          <a:p>
            <a:pPr indent="-212725" lvl="0" marL="1809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Variety – </a:t>
            </a:r>
            <a:r>
              <a:rPr lang="en-US" sz="2200">
                <a:solidFill>
                  <a:srgbClr val="000000"/>
                </a:solidFill>
              </a:rPr>
              <a:t>M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ultiple sources.</a:t>
            </a:r>
          </a:p>
          <a:p>
            <a:pPr indent="-212725" lvl="0" marL="1809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Veracity – </a:t>
            </a:r>
            <a:r>
              <a:rPr lang="en-US" sz="2200">
                <a:solidFill>
                  <a:srgbClr val="000000"/>
                </a:solidFill>
              </a:rPr>
              <a:t>Multiple government sources (RITA &amp; BTS); hence, reliable.</a:t>
            </a:r>
          </a:p>
          <a:p>
            <a:pPr indent="-212725" lvl="0" marL="180975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Value – </a:t>
            </a:r>
            <a:r>
              <a:rPr lang="en-US" sz="2200">
                <a:solidFill>
                  <a:srgbClr val="000000"/>
                </a:solidFill>
              </a:rPr>
              <a:t>V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alue in terms of predicting and estimation of traffic at different airports, by different carriers, and analysis of the  delays causes.</a:t>
            </a:r>
          </a:p>
        </p:txBody>
      </p:sp>
      <p:pic>
        <p:nvPicPr>
          <p:cNvPr descr="BTS Logo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9100"/>
            <a:ext cx="6914486" cy="419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TS Logo"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324600"/>
            <a:ext cx="6273802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069848" y="484632"/>
            <a:ext cx="10058400" cy="80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small" strike="noStrike">
                <a:latin typeface="Rokkitt"/>
                <a:ea typeface="Rokkitt"/>
                <a:cs typeface="Rokkitt"/>
                <a:sym typeface="Rokkitt"/>
              </a:rPr>
              <a:t>BUSINESS USERS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069848" y="1749778"/>
            <a:ext cx="10058400" cy="442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175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Big data analytics in airspace has the potential to benefit multiple users:</a:t>
            </a:r>
          </a:p>
          <a:p>
            <a:pPr indent="-180975" lvl="0" marL="180975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225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Airline companies</a:t>
            </a:r>
          </a:p>
          <a:p>
            <a:pPr indent="-21844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Help airlines and alliances implement innovative solutions to maximize market position and performance.</a:t>
            </a:r>
          </a:p>
          <a:p>
            <a:pPr indent="-19050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225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Airport authorities</a:t>
            </a:r>
          </a:p>
          <a:p>
            <a:pPr indent="-21844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Evaluate performance of airline services and manage operational efficiency.</a:t>
            </a:r>
          </a:p>
          <a:p>
            <a:pPr indent="-190500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2225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Passengers and logistic companies</a:t>
            </a:r>
          </a:p>
          <a:p>
            <a:pPr indent="-21843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Accurate flight status and day-of-travel information helps passengers and logistic companies.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69848" y="484632"/>
            <a:ext cx="10058400" cy="892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small" strike="noStrike">
                <a:latin typeface="Rokkitt"/>
                <a:ea typeface="Rokkitt"/>
                <a:cs typeface="Rokkitt"/>
                <a:sym typeface="Rokkitt"/>
              </a:rPr>
              <a:t>USE-CASES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69848" y="1456267"/>
            <a:ext cx="10058400" cy="4809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88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Delay Cause Analysis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</a:p>
          <a:p>
            <a:pPr indent="-2000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major reasons for arrival and departure delays.</a:t>
            </a:r>
          </a:p>
          <a:p>
            <a:pPr indent="-200025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relationship between arrival delay and factors such as time of a day, distance, weather and months of a year.</a:t>
            </a:r>
          </a:p>
          <a:p>
            <a:pPr indent="-4889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Performance Analysis</a:t>
            </a:r>
          </a:p>
          <a:p>
            <a:pPr indent="-225425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Airline performance</a:t>
            </a:r>
          </a:p>
          <a:p>
            <a:pPr indent="-21081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On-time performance trend of large domestic airlines every year.</a:t>
            </a:r>
          </a:p>
          <a:p>
            <a:pPr indent="-21081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Comparison of different airline carriers.</a:t>
            </a:r>
          </a:p>
          <a:p>
            <a:pPr indent="-225425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Airport performance</a:t>
            </a:r>
          </a:p>
          <a:p>
            <a:pPr indent="-21081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Airport’s schedule performance and how it affects arrival delay.</a:t>
            </a:r>
          </a:p>
          <a:p>
            <a:pPr indent="-210819" lvl="2" marL="73152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Performance of different airports and its impact on overall delay causes.</a:t>
            </a: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69848" y="484632"/>
            <a:ext cx="10058400" cy="802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DATA SOURCES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069848" y="1512260"/>
            <a:ext cx="10058400" cy="4256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80975" lvl="0" marL="1809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Data sources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http://stat-computing.org/dataexpo/2009/the-data.html</a:t>
            </a:r>
          </a:p>
          <a:p>
            <a:pPr indent="-1905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https://www.transtats.bts.gov/Fields.asp?Table_ID=236</a:t>
            </a:r>
          </a:p>
          <a:p>
            <a:pPr indent="-180975" lvl="0" marL="180975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Sample Data Set</a:t>
            </a:r>
          </a:p>
          <a:p>
            <a:pPr indent="-180975" lvl="0" marL="180975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0270" y="3200400"/>
            <a:ext cx="6129406" cy="13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0270" y="4801949"/>
            <a:ext cx="6129406" cy="1304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069848" y="484632"/>
            <a:ext cx="10058400" cy="1039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4000" lvl="0" marL="0" marR="0" rtl="0" algn="l">
              <a:lnSpc>
                <a:spcPct val="90000"/>
              </a:lnSpc>
              <a:spcBef>
                <a:spcPts val="0"/>
              </a:spcBef>
              <a:buSzPts val="4000"/>
              <a:buFont typeface="Rokkitt"/>
              <a:buNone/>
            </a:pPr>
            <a:r>
              <a:rPr b="0" i="0" lang="en-US" sz="4000" u="none" cap="none" strike="noStrike">
                <a:latin typeface="Rokkitt"/>
                <a:ea typeface="Rokkitt"/>
                <a:cs typeface="Rokkitt"/>
                <a:sym typeface="Rokkitt"/>
              </a:rPr>
              <a:t>SYSTEM ARCHITECTURE</a:t>
            </a:r>
          </a:p>
        </p:txBody>
      </p:sp>
      <p:pic>
        <p:nvPicPr>
          <p:cNvPr id="162" name="Shape 1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2319" y="2236611"/>
            <a:ext cx="881380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069848" y="484632"/>
            <a:ext cx="10058400" cy="644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SzPts val="4400"/>
              <a:buFont typeface="Rokkitt"/>
              <a:buNone/>
            </a:pPr>
            <a:r>
              <a:rPr b="0" i="0" lang="en-US" sz="4400" u="none" cap="none" strike="noStrike">
                <a:latin typeface="Rokkitt"/>
                <a:ea typeface="Rokkitt"/>
                <a:cs typeface="Rokkitt"/>
                <a:sym typeface="Rokkitt"/>
              </a:rPr>
              <a:t>BIG DATA TOOLS 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069850" y="1614298"/>
            <a:ext cx="100584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2726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 </a:t>
            </a:r>
          </a:p>
          <a:p>
            <a:pPr indent="-2073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dplyr</a:t>
            </a:r>
          </a:p>
          <a:p>
            <a:pPr indent="-207312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sparklyr</a:t>
            </a:r>
          </a:p>
          <a:p>
            <a:pPr indent="-207311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lang="en-US"/>
              <a:t>plotly</a:t>
            </a:r>
          </a:p>
          <a:p>
            <a:pPr indent="-207311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ggplot2</a:t>
            </a:r>
          </a:p>
          <a:p>
            <a:pPr indent="-207311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maps</a:t>
            </a:r>
          </a:p>
          <a:p>
            <a:pPr indent="-207311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Yarrr</a:t>
            </a:r>
          </a:p>
          <a:p>
            <a:pPr indent="-222726" lvl="0" marL="18288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Apache Spark</a:t>
            </a:r>
          </a:p>
          <a:p>
            <a:pPr indent="-200025" lvl="1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lang="en-US"/>
              <a:t>Spark provides fast, in-memory processing of data.</a:t>
            </a:r>
          </a:p>
          <a:p>
            <a:pPr indent="-214630" lvl="0" marL="182880" rtl="0">
              <a:lnSpc>
                <a:spcPct val="100000"/>
              </a:lnSpc>
              <a:spcBef>
                <a:spcPts val="1400"/>
              </a:spcBef>
              <a:buClr>
                <a:srgbClr val="9E3611"/>
              </a:buClr>
              <a:buSzPts val="2200"/>
              <a:buFont typeface="Noto Sans Symbols"/>
              <a:buChar char="▪"/>
            </a:pPr>
            <a:r>
              <a:rPr lang="en-US" sz="2200"/>
              <a:t>Apache Zeppelin</a:t>
            </a:r>
          </a:p>
          <a:p>
            <a:pPr indent="-207312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rPr b="0" i="0" lang="en-US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We have made use of Apache Zeppelin to create our dashboard with the Spark interpreter for running R queries.</a:t>
            </a:r>
          </a:p>
          <a:p>
            <a:pPr indent="-182880" lvl="0" marL="182880" marR="0" rtl="0" algn="l">
              <a:lnSpc>
                <a:spcPct val="80000"/>
              </a:lnSpc>
              <a:spcBef>
                <a:spcPts val="1200"/>
              </a:spcBef>
              <a:buClr>
                <a:srgbClr val="9E3611"/>
              </a:buClr>
              <a:buSzPts val="1573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