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Nuni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2F10ED-921C-4CBF-8DE3-C729128C7E3B}">
  <a:tblStyle styleId="{BB2F10ED-921C-4CBF-8DE3-C729128C7E3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EA"/>
          </a:solidFill>
        </a:fill>
      </a:tcStyle>
    </a:wholeTbl>
    <a:band1H>
      <a:tcTxStyle b="off" i="off"/>
      <a:tcStyle>
        <a:fill>
          <a:solidFill>
            <a:srgbClr val="CAD6D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6D3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304BDD95-7CC0-4631-A4E0-67D9FC9D812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997a0d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997a0d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8997a0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8997a0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3" name="Google Shape;63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6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67" name="Google Shape;67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9" name="Google Shape;89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4" name="Google Shape;94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9"/>
          <p:cNvGrpSpPr/>
          <p:nvPr/>
        </p:nvGrpSpPr>
        <p:grpSpPr>
          <a:xfrm>
            <a:off x="5886353" y="1243"/>
            <a:ext cx="3257452" cy="1261514"/>
            <a:chOff x="6917201" y="0"/>
            <a:chExt cx="2227777" cy="863400"/>
          </a:xfrm>
        </p:grpSpPr>
        <p:sp>
          <p:nvSpPr>
            <p:cNvPr id="98" name="Google Shape;98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klay@gmail.com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347849"/>
            <a:ext cx="53613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000">
                <a:solidFill>
                  <a:srgbClr val="2D3B45"/>
                </a:solidFill>
                <a:highlight>
                  <a:srgbClr val="FFFFFF"/>
                </a:highlight>
              </a:rPr>
              <a:t>Marketing Email Campaign</a:t>
            </a:r>
            <a:endParaRPr sz="3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000">
                <a:solidFill>
                  <a:srgbClr val="2D3B45"/>
                </a:solidFill>
                <a:highlight>
                  <a:srgbClr val="FFFFFF"/>
                </a:highlight>
              </a:rPr>
              <a:t>&amp;</a:t>
            </a:r>
            <a:endParaRPr sz="3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000">
                <a:solidFill>
                  <a:srgbClr val="2D3B45"/>
                </a:solidFill>
                <a:highlight>
                  <a:srgbClr val="FFFFFF"/>
                </a:highlight>
              </a:rPr>
              <a:t>Subscription Retention Rate Analysis</a:t>
            </a:r>
            <a:endParaRPr sz="3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3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</a:rPr>
              <a:t>Dr. Shih Yu Chang</a:t>
            </a: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60966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Team 6: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Poojitha Amin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Charu Ramnani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Prajwal Venkatesh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Preksha Pansheriya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Yogeswara Sarat Bankapalli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Praneeth Varma Alluri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Past Purchases Visualization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73" y="1800200"/>
            <a:ext cx="8345837" cy="274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1401" y="58761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Feature selection using Chi Square Test &amp; F-Test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646" y="1712788"/>
            <a:ext cx="3721100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4634746" y="2061275"/>
            <a:ext cx="402203" cy="11778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4925">
            <a:solidFill>
              <a:srgbClr val="0078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4634746" y="3316637"/>
            <a:ext cx="402203" cy="96089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4925">
            <a:solidFill>
              <a:srgbClr val="0078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5385816" y="3593592"/>
            <a:ext cx="17007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Important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385816" y="2414015"/>
            <a:ext cx="17007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Model Selection and Reasons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549975"/>
            <a:ext cx="75057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Models selected for experiment: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/>
              <a:t>XGBoost </a:t>
            </a:r>
            <a:r>
              <a:rPr lang="en-US"/>
              <a:t>- often effective on a supervised classification problem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/>
              <a:t>Random Forest</a:t>
            </a:r>
            <a:r>
              <a:rPr lang="en-US"/>
              <a:t> - often very effective and easily </a:t>
            </a:r>
            <a:r>
              <a:rPr lang="en-US"/>
              <a:t>interpretable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/>
              <a:t>Logistic Regression</a:t>
            </a:r>
            <a:r>
              <a:rPr lang="en-US"/>
              <a:t> - Simple, Fast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/>
              <a:t>Support Vector Machine</a:t>
            </a:r>
            <a:r>
              <a:rPr lang="en-US"/>
              <a:t> - Maximum margin classifier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Parameters for choosing the model: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Whether the model meets the business goals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How much pre processing the model needs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How accurate the model is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How explainable the model is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How fast the model is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How scalable the model is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Predictive Models Implementation</a:t>
            </a:r>
            <a:endParaRPr/>
          </a:p>
        </p:txBody>
      </p:sp>
      <p:sp>
        <p:nvSpPr>
          <p:cNvPr id="216" name="Google Shape;216;p25"/>
          <p:cNvSpPr txBox="1"/>
          <p:nvPr>
            <p:ph idx="1" type="subTitle"/>
          </p:nvPr>
        </p:nvSpPr>
        <p:spPr>
          <a:xfrm>
            <a:off x="819150" y="1550700"/>
            <a:ext cx="3698606" cy="2951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XGBoost Model</a:t>
            </a:r>
            <a:endParaRPr/>
          </a:p>
          <a:p>
            <a:pPr indent="-285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Gradient Boosted decision trees.</a:t>
            </a:r>
            <a:endParaRPr/>
          </a:p>
          <a:p>
            <a:pPr indent="-285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Designed for speed and performance.</a:t>
            </a:r>
            <a:endParaRPr/>
          </a:p>
          <a:p>
            <a:pPr indent="-285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Tuned hyper parameters.</a:t>
            </a:r>
            <a:endParaRPr/>
          </a:p>
          <a:p>
            <a:pPr indent="-285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Adjusted the threshold value.</a:t>
            </a:r>
            <a:endParaRPr/>
          </a:p>
          <a:p>
            <a:pPr indent="-1841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841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773" y="1820314"/>
            <a:ext cx="4141276" cy="274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5726623" y="1550600"/>
            <a:ext cx="12166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819150" y="775785"/>
            <a:ext cx="5859900" cy="456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2. Random Forest Model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2" type="body"/>
          </p:nvPr>
        </p:nvSpPr>
        <p:spPr>
          <a:xfrm>
            <a:off x="819150" y="1232115"/>
            <a:ext cx="3574619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Approached grid search to tune the model.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Tuned the number of trees, max. features to consider, min samples of leaf.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6637153" y="850050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571172" y="3991250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122" y="1356550"/>
            <a:ext cx="4356127" cy="25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602675" y="1008259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Model Comparison</a:t>
            </a:r>
            <a:endParaRPr/>
          </a:p>
        </p:txBody>
      </p:sp>
      <p:graphicFrame>
        <p:nvGraphicFramePr>
          <p:cNvPr id="233" name="Google Shape;233;p27"/>
          <p:cNvGraphicFramePr/>
          <p:nvPr/>
        </p:nvGraphicFramePr>
        <p:xfrm>
          <a:off x="819150" y="1624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Model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XG Boost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81%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Random Forest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73%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Logistic Regression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60%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Support Vector Machine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3D85C6"/>
                          </a:highlight>
                        </a:rPr>
                        <a:t>64%</a:t>
                      </a:r>
                      <a:endParaRPr sz="1400" u="none" cap="none" strike="noStrike">
                        <a:highlight>
                          <a:srgbClr val="3D85C6"/>
                        </a:highlight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Initial Results and Comparison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19150" y="1534332"/>
            <a:ext cx="7505700" cy="2904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percentage of users opened the email and what percentage clicked on the link?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➢"/>
            </a:pPr>
            <a:r>
              <a:rPr lang="en-US"/>
              <a:t>Percent opened 10.345,  Percent clicked 2.119.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Build a model to optimize in future email campaigns.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➢"/>
            </a:pPr>
            <a:r>
              <a:rPr lang="en-US"/>
              <a:t>Gradient Boosting Tree model to predict whether a user will click the link or not.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By how much do you think your model would improve click through rate.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➢"/>
            </a:pPr>
            <a:r>
              <a:rPr lang="en-US"/>
              <a:t>emails sent in new way 9904.000000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➢"/>
            </a:pPr>
            <a:r>
              <a:rPr lang="en-US"/>
              <a:t>emails sent in old way 33333.000000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➢"/>
            </a:pPr>
            <a:r>
              <a:rPr lang="en-US"/>
              <a:t>saving percentage (%) 70.287703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Interesting patterns on how the email campaign performed.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19150" y="4386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Email Network Analysis 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4450775" y="1108375"/>
            <a:ext cx="43644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>
                <a:solidFill>
                  <a:schemeClr val="lt1"/>
                </a:solidFill>
              </a:rPr>
              <a:t>1. Network Plot </a:t>
            </a:r>
            <a:endParaRPr sz="16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Shows dominance of one node. 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One sales executive, Mr. Vince Kaminski, is connected to most customers, providing highest click through rate in the promotion emails sent by him.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Can be useful in visually understanding the 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number of neighbours and check if a connection exists between an executive and a customer.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Analyse distribution of message spread time if a referral program is introduced.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00" y="1080675"/>
            <a:ext cx="3582849" cy="338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19150" y="606125"/>
            <a:ext cx="75057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Email Network Analysis Cont’d.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5204125" y="1359550"/>
            <a:ext cx="31206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2. Degree Centralities Plot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degree centrality for a node v is the fraction of nodes it is connected to.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Customer with Email ID </a:t>
            </a:r>
            <a:r>
              <a:rPr lang="en-US" sz="1200" u="sng">
                <a:solidFill>
                  <a:schemeClr val="hlink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klay@gmail.com</a:t>
            </a: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is most connected to our executives.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Vince Kaminski is the most actively connected company executive.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60" y="1416725"/>
            <a:ext cx="4099014" cy="30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19150" y="577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Ideas for Recommendation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151025"/>
            <a:ext cx="5735775" cy="25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0588" y="3866475"/>
            <a:ext cx="1041625" cy="93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1"/>
          <p:cNvCxnSpPr>
            <a:stCxn id="260" idx="0"/>
          </p:cNvCxnSpPr>
          <p:nvPr/>
        </p:nvCxnSpPr>
        <p:spPr>
          <a:xfrm flipH="1" rot="10800000">
            <a:off x="2991401" y="3333675"/>
            <a:ext cx="9000" cy="5328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p31"/>
          <p:cNvSpPr txBox="1"/>
          <p:nvPr/>
        </p:nvSpPr>
        <p:spPr>
          <a:xfrm>
            <a:off x="3576200" y="4349038"/>
            <a:ext cx="253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 Engine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73038"/>
            <a:ext cx="7505700" cy="588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Marketing Email Campaign</a:t>
            </a:r>
            <a:endParaRPr/>
          </a:p>
        </p:txBody>
      </p:sp>
      <p:sp>
        <p:nvSpPr>
          <p:cNvPr id="135" name="Google Shape;135;p14"/>
          <p:cNvSpPr txBox="1"/>
          <p:nvPr>
            <p:ph idx="4294967295" type="title"/>
          </p:nvPr>
        </p:nvSpPr>
        <p:spPr>
          <a:xfrm>
            <a:off x="615438" y="941965"/>
            <a:ext cx="6921258" cy="5458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Statement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461" y="1754011"/>
            <a:ext cx="3631097" cy="256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3686100" cy="2510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ML Driven marketing optimization.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Dimensions of optimization:</a:t>
            </a:r>
            <a:endParaRPr/>
          </a:p>
          <a:p>
            <a:pPr indent="-285750" lvl="2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/>
              <a:t>Audience attributes</a:t>
            </a:r>
            <a:endParaRPr/>
          </a:p>
          <a:p>
            <a:pPr indent="-285750" lvl="2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/>
              <a:t>Offer attributes</a:t>
            </a:r>
            <a:endParaRPr/>
          </a:p>
          <a:p>
            <a:pPr indent="-285750" lvl="2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/>
              <a:t>Tactic attributes</a:t>
            </a:r>
            <a:endParaRPr/>
          </a:p>
          <a:p>
            <a:pPr indent="-285750" lvl="2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/>
              <a:t>Email campaign metrics to track.</a:t>
            </a:r>
            <a:endParaRPr/>
          </a:p>
          <a:p>
            <a:pPr indent="-285750" lvl="2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/>
              <a:t>Digital marketing as a recommendation system problem.</a:t>
            </a:r>
            <a:endParaRPr/>
          </a:p>
          <a:p>
            <a:pPr indent="-215900" lvl="8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523875" y="412650"/>
            <a:ext cx="7505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Recommendation System Level 1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4935675" y="1238250"/>
            <a:ext cx="388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Email Subject Based Recommendation</a:t>
            </a:r>
            <a:endParaRPr b="1"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Implemented a Content Based recommender system using the concept of TF-IDF.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Used to suggest the most similar email subjects.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Steps: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Define a TF-IDF Vectorizer Object.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Removed stop words from email subjects.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Compute the cosine similarity matrix.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Get pairwise similarity scores of all previous email subjects with the new campaign email to be broadcast.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Return the top 10 most similar email subjects sent in the past.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32"/>
          <p:cNvGraphicFramePr/>
          <p:nvPr/>
        </p:nvGraphicFramePr>
        <p:xfrm>
          <a:off x="523875" y="15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{304BDD95-7CC0-4631-A4E0-67D9FC9D8125}</a:tableStyleId>
              </a:tblPr>
              <a:tblGrid>
                <a:gridCol w="587350"/>
                <a:gridCol w="2249950"/>
                <a:gridCol w="1418650"/>
              </a:tblGrid>
              <a:tr h="5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Rank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Email Subject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Similarity Score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</a:tr>
              <a:tr h="3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Your Entertainment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0.7560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4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Weekend Entertainment!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0.7560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4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Entertainment For Children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0.5560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4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2010: entertainment lineup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0.4471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4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Bowl XLIV Entertainment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highlight>
                            <a:srgbClr val="FFFFFF"/>
                          </a:highlight>
                        </a:rPr>
                        <a:t>0.4449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32"/>
          <p:cNvSpPr txBox="1"/>
          <p:nvPr/>
        </p:nvSpPr>
        <p:spPr>
          <a:xfrm>
            <a:off x="441600" y="1013125"/>
            <a:ext cx="47193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1" lang="en-US" sz="1400" u="none" cap="none" strike="noStrike">
                <a:solidFill>
                  <a:srgbClr val="000000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get_recommendations('Entertainment farewells')</a:t>
            </a:r>
            <a:endParaRPr b="0" i="1" sz="1400" u="none" cap="none" strike="noStrike">
              <a:solidFill>
                <a:srgbClr val="000000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Recommendation System Level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819150" y="1697600"/>
            <a:ext cx="36861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Item Recommendation</a:t>
            </a:r>
            <a:endParaRPr b="1"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Implemented TensorRec for item based recommendation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TensorRec consumes three types of data:item features,user features and interactions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Dot product of user and item representation vectors predicts the best recommendation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Compare the score generated to actual interactions between user and items with loss function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5396875" y="2318250"/>
            <a:ext cx="1608900" cy="4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TensorRec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5548700" y="2761650"/>
            <a:ext cx="228000" cy="51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6596150" y="2761650"/>
            <a:ext cx="228000" cy="51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5219500" y="3293875"/>
            <a:ext cx="950100" cy="4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6284050" y="3293875"/>
            <a:ext cx="950100" cy="4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940600"/>
            <a:ext cx="7600849" cy="393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type="title"/>
          </p:nvPr>
        </p:nvSpPr>
        <p:spPr>
          <a:xfrm>
            <a:off x="426250" y="333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TensorRec Flow Diagram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426250" y="333650"/>
            <a:ext cx="789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TensorRec Plot for 1000 Users on 50 Items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16228" l="9879" r="9734" t="28480"/>
          <a:stretch/>
        </p:blipFill>
        <p:spPr>
          <a:xfrm>
            <a:off x="710050" y="1117025"/>
            <a:ext cx="7862450" cy="3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Summary and Key Success Points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819150" y="1567300"/>
            <a:ext cx="7505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Provided detailed </a:t>
            </a:r>
            <a:r>
              <a:rPr b="1" i="1" lang="en-US">
                <a:solidFill>
                  <a:srgbClr val="741B47"/>
                </a:solidFill>
              </a:rPr>
              <a:t>Exploratory Data Analysis</a:t>
            </a:r>
            <a:r>
              <a:rPr lang="en-US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Explored concrete </a:t>
            </a:r>
            <a:r>
              <a:rPr b="1" i="1" lang="en-US">
                <a:solidFill>
                  <a:srgbClr val="741B47"/>
                </a:solidFill>
              </a:rPr>
              <a:t>Data Preprocessing</a:t>
            </a:r>
            <a:r>
              <a:rPr lang="en-US"/>
              <a:t> steps.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Built </a:t>
            </a:r>
            <a:r>
              <a:rPr b="1" i="1" lang="en-US">
                <a:solidFill>
                  <a:srgbClr val="741B47"/>
                </a:solidFill>
              </a:rPr>
              <a:t>Machine Learning</a:t>
            </a:r>
            <a:r>
              <a:rPr lang="en-US"/>
              <a:t> models to classify emails with good accuracy.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Performed </a:t>
            </a:r>
            <a:r>
              <a:rPr b="1" i="1" lang="en-US">
                <a:solidFill>
                  <a:srgbClr val="741B47"/>
                </a:solidFill>
              </a:rPr>
              <a:t>Network Analysis</a:t>
            </a:r>
            <a:r>
              <a:rPr lang="en-US"/>
              <a:t> on the email dataset.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Built 2 Level </a:t>
            </a:r>
            <a:r>
              <a:rPr b="1" i="1" lang="en-US">
                <a:solidFill>
                  <a:srgbClr val="741B47"/>
                </a:solidFill>
              </a:rPr>
              <a:t>Recommendation System</a:t>
            </a:r>
            <a:r>
              <a:rPr lang="en-US"/>
              <a:t> to improve the email campaign success rate.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Tensor based recommendation system provided opportunity to work on </a:t>
            </a:r>
            <a:r>
              <a:rPr b="1" i="1" lang="en-US">
                <a:solidFill>
                  <a:srgbClr val="741B47"/>
                </a:solidFill>
              </a:rPr>
              <a:t>Deep Neural Network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Challenges</a:t>
            </a:r>
            <a:r>
              <a:rPr lang="en-US"/>
              <a:t> </a:t>
            </a:r>
            <a:endParaRPr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819150" y="1601925"/>
            <a:ext cx="75057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Email Campaign Dataset availability to suit a machine learning, network analysis and recommendation system based implementation.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Working on Tensorrec to get the  recommendations for the users.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Understanding the pattern in user’s response to the emails.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Subscription Retention Rate Analysis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819150" y="15848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Subscription Retention: The ratio of retained customers to the total number of customers at the start of that period.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Subscription Retention Rate = (E/S)*100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E: Number of customers at the end of a period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S: Total number of customers at the start of that period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Dataset description 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819150" y="1990725"/>
            <a:ext cx="7505700" cy="26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50000 data points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Seven Features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Supervised Learning Dataset</a:t>
            </a:r>
            <a:endParaRPr/>
          </a:p>
          <a:p>
            <a:pPr indent="-285750" lvl="0" marL="4445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Regression Problem</a:t>
            </a:r>
            <a:endParaRPr/>
          </a:p>
          <a:p>
            <a:pPr indent="-285750" lvl="0" marL="4445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No missing values and outliers</a:t>
            </a:r>
            <a:endParaRPr/>
          </a:p>
          <a:p>
            <a:pPr indent="-203200" lvl="0" marL="4445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854" y="1557338"/>
            <a:ext cx="5386388" cy="273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ML based Subscription Business Model.</a:t>
            </a:r>
            <a:endParaRPr/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Calculation of monthly Subscription Retention Rate for different price points.</a:t>
            </a:r>
            <a:endParaRPr/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Prediction of the retention rate after 12 months.  </a:t>
            </a:r>
            <a:endParaRPr/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Role of country and source in the improvement of company revenue.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819150" y="1068975"/>
            <a:ext cx="7505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Problem Statement: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819150" y="15692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Get the Dataset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Gaining Insights of the dataset (Check for missing values and outliers)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Feature Transformation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Data Visualization</a:t>
            </a:r>
            <a:endParaRPr/>
          </a:p>
          <a:p>
            <a:pPr indent="0" lvl="0" marL="146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Datasets and Description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73078"/>
            <a:ext cx="7505700" cy="2865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Dataset 1 : email_table (100000 records), email_opened_table (10345 records), link_clicked_table(2119 records).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/>
              <a:t>       Features: email_id, email_text, email_version, hour, weekday, user_country, past_purchases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Dataset 2 : SpamClickBait Dataset (3,089,781 records)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/>
              <a:t>   Features: headline_text: Text of the headline in English with rare utf8 chars (&lt;1k)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Dataset 3 : Enron dataset - sender and </a:t>
            </a:r>
            <a:r>
              <a:rPr lang="en-US"/>
              <a:t>recipient</a:t>
            </a:r>
            <a:r>
              <a:rPr lang="en-US"/>
              <a:t> details.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Feature Selection and Transformation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933450" y="1544241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Features are not suitable for solving the problem statement. 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Calculation of Subscription Retention Rate for each price point using Billing_Cycles and  Is_Active.</a:t>
            </a:r>
            <a:endParaRPr/>
          </a:p>
          <a:p>
            <a:pPr indent="0" lvl="0" marL="14605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311825" y="5646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Subscription Retention Rate </a:t>
            </a:r>
            <a:endParaRPr/>
          </a:p>
        </p:txBody>
      </p:sp>
      <p:graphicFrame>
        <p:nvGraphicFramePr>
          <p:cNvPr id="343" name="Google Shape;343;p43"/>
          <p:cNvGraphicFramePr/>
          <p:nvPr/>
        </p:nvGraphicFramePr>
        <p:xfrm>
          <a:off x="267890" y="1654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1351950"/>
                <a:gridCol w="13519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 month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60.75%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45.84%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3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37.62%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4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32.30%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5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28.54%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6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25.71%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7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23.59%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4" name="Google Shape;344;p43"/>
          <p:cNvGraphicFramePr/>
          <p:nvPr/>
        </p:nvGraphicFramePr>
        <p:xfrm>
          <a:off x="3224211" y="165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1424000"/>
                <a:gridCol w="1424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 month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38.36%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20.62%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3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13.40%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4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9.64%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5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7.40%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6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5.94%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7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4.88%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5" name="Google Shape;345;p43"/>
          <p:cNvGraphicFramePr/>
          <p:nvPr/>
        </p:nvGraphicFramePr>
        <p:xfrm>
          <a:off x="6324600" y="1658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1242425"/>
                <a:gridCol w="12424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 month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15.87%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7.00%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3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4.24%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4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2.96%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5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2.21%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6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1.79%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7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1.50%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729854" y="36339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Monthly Retention Rate of different price points</a:t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671" y="1317996"/>
            <a:ext cx="4941426" cy="353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296475" y="6036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Linear Regression Fit</a:t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graphicFrame>
        <p:nvGraphicFramePr>
          <p:cNvPr id="358" name="Google Shape;358;p45"/>
          <p:cNvGraphicFramePr/>
          <p:nvPr/>
        </p:nvGraphicFramePr>
        <p:xfrm>
          <a:off x="250031" y="1964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2881300"/>
                <a:gridCol w="2881300"/>
                <a:gridCol w="2881300"/>
              </a:tblGrid>
              <a:tr h="2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59" name="Google Shape;3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0042" y="1990725"/>
            <a:ext cx="2853926" cy="2733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0395" y="1990725"/>
            <a:ext cx="2744984" cy="2733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67" y="2043113"/>
            <a:ext cx="2807492" cy="268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244500" y="21694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Exponential Regression Fit</a:t>
            </a:r>
            <a:br>
              <a:rPr lang="en-US"/>
            </a:br>
            <a:endParaRPr/>
          </a:p>
        </p:txBody>
      </p:sp>
      <p:graphicFrame>
        <p:nvGraphicFramePr>
          <p:cNvPr id="367" name="Google Shape;367;p46"/>
          <p:cNvGraphicFramePr/>
          <p:nvPr/>
        </p:nvGraphicFramePr>
        <p:xfrm>
          <a:off x="196453" y="1243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2786075"/>
                <a:gridCol w="2821775"/>
                <a:gridCol w="3136100"/>
              </a:tblGrid>
              <a:tr h="352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111C22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52" y="1175121"/>
            <a:ext cx="2796779" cy="361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651" y="1171549"/>
            <a:ext cx="2828929" cy="363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2527" y="1175121"/>
            <a:ext cx="2995020" cy="357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RMSE values for Linear Regression and Exponential Regression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graphicFrame>
        <p:nvGraphicFramePr>
          <p:cNvPr id="377" name="Google Shape;377;p47"/>
          <p:cNvGraphicFramePr/>
          <p:nvPr/>
        </p:nvGraphicFramePr>
        <p:xfrm>
          <a:off x="928688" y="2039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2227650"/>
                <a:gridCol w="2227650"/>
                <a:gridCol w="2227650"/>
              </a:tblGrid>
              <a:tr h="73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Monthly Cost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Linear Regression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Exponential Regression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$29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0.04084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0.02809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$49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0.05195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0.03292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$99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0.02589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0.01877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868472" y="470553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Predictions based on Exponential Regression </a:t>
            </a:r>
            <a:br>
              <a:rPr lang="en-US"/>
            </a:br>
            <a:endParaRPr/>
          </a:p>
        </p:txBody>
      </p:sp>
      <p:graphicFrame>
        <p:nvGraphicFramePr>
          <p:cNvPr id="383" name="Google Shape;383;p48"/>
          <p:cNvGraphicFramePr/>
          <p:nvPr/>
        </p:nvGraphicFramePr>
        <p:xfrm>
          <a:off x="975122" y="1730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{BB2F10ED-921C-4CBF-8DE3-C729128C7E3B}</a:tableStyleId>
              </a:tblPr>
              <a:tblGrid>
                <a:gridCol w="1525025"/>
                <a:gridCol w="1508375"/>
                <a:gridCol w="1508375"/>
                <a:gridCol w="1508375"/>
              </a:tblGrid>
              <a:tr h="43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After 8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18.76%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2.97%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0.81%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After 9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16.10%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2.13%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0.56%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After 10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13.83%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1.53%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0.38%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After 11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11.87%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1.10%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0.26%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After 12 months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10.19%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0.79%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11C22"/>
                          </a:solidFill>
                        </a:rPr>
                        <a:t>0.18%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4" name="Google Shape;384;p48"/>
          <p:cNvSpPr/>
          <p:nvPr/>
        </p:nvSpPr>
        <p:spPr>
          <a:xfrm>
            <a:off x="857250" y="155511"/>
            <a:ext cx="11222" cy="461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729853" y="402688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Comparison of Retention Rates of different sources</a:t>
            </a:r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024" y="1388274"/>
            <a:ext cx="6151075" cy="3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819150" y="409831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Comparison of Retention Rates of different countries</a:t>
            </a:r>
            <a:endParaRPr/>
          </a:p>
        </p:txBody>
      </p:sp>
      <p:pic>
        <p:nvPicPr>
          <p:cNvPr id="396" name="Google Shape;39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125" y="1561000"/>
            <a:ext cx="5949600" cy="3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Business Recommendations</a:t>
            </a:r>
            <a:endParaRPr/>
          </a:p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819150" y="16317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Company should invest less on ads as it has less retention rate.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Company should give special offers to users in India China to encourage more friend referrals which in turn will increase the retention rate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6876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Null value check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Remove outliers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Feature engineering by combining tables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Feature selection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One hot encoding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Resampling to handle imbalanced dataset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Standardization to scale the values</a:t>
            </a:r>
            <a:endParaRPr/>
          </a:p>
          <a:p>
            <a:pPr indent="-20320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658" y="1800200"/>
            <a:ext cx="3778062" cy="255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5781797" y="1492423"/>
            <a:ext cx="21066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Purchases Boxplot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Recommendation Dataset</a:t>
            </a:r>
            <a:endParaRPr/>
          </a:p>
        </p:txBody>
      </p:sp>
      <p:sp>
        <p:nvSpPr>
          <p:cNvPr id="408" name="Google Shape;408;p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409" name="Google Shape;4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50" y="1528775"/>
            <a:ext cx="7430374" cy="30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User Based Collaborative Filtering</a:t>
            </a:r>
            <a:endParaRPr/>
          </a:p>
        </p:txBody>
      </p:sp>
      <p:pic>
        <p:nvPicPr>
          <p:cNvPr descr="User" id="415" name="Google Shape;415;p53" title="User 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69664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3"/>
          <p:cNvSpPr txBox="1"/>
          <p:nvPr/>
        </p:nvSpPr>
        <p:spPr>
          <a:xfrm>
            <a:off x="914400" y="2611041"/>
            <a:ext cx="7786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1 </a:t>
            </a:r>
            <a:endParaRPr/>
          </a:p>
        </p:txBody>
      </p:sp>
      <p:pic>
        <p:nvPicPr>
          <p:cNvPr descr="User" id="417" name="Google Shape;417;p53" title="User 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307419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944165" y="4043363"/>
            <a:ext cx="7893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2</a:t>
            </a:r>
            <a:endParaRPr/>
          </a:p>
        </p:txBody>
      </p:sp>
      <p:pic>
        <p:nvPicPr>
          <p:cNvPr descr="Checklist" id="419" name="Google Shape;41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160" y="16573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list" id="420" name="Google Shape;42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160" y="272593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list" id="421" name="Google Shape;42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160" y="381982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 txBox="1"/>
          <p:nvPr/>
        </p:nvSpPr>
        <p:spPr>
          <a:xfrm>
            <a:off x="4857749" y="1471750"/>
            <a:ext cx="607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$29</a:t>
            </a:r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4857750" y="2546450"/>
            <a:ext cx="607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$49</a:t>
            </a:r>
            <a:endParaRPr/>
          </a:p>
        </p:txBody>
      </p:sp>
      <p:sp>
        <p:nvSpPr>
          <p:cNvPr id="424" name="Google Shape;424;p53"/>
          <p:cNvSpPr txBox="1"/>
          <p:nvPr/>
        </p:nvSpPr>
        <p:spPr>
          <a:xfrm>
            <a:off x="4857750" y="3640336"/>
            <a:ext cx="7893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$99</a:t>
            </a:r>
            <a:endParaRPr/>
          </a:p>
        </p:txBody>
      </p:sp>
      <p:cxnSp>
        <p:nvCxnSpPr>
          <p:cNvPr id="425" name="Google Shape;425;p53"/>
          <p:cNvCxnSpPr/>
          <p:nvPr/>
        </p:nvCxnSpPr>
        <p:spPr>
          <a:xfrm flipH="1" rot="10800000">
            <a:off x="1733550" y="2303859"/>
            <a:ext cx="2892028" cy="1"/>
          </a:xfrm>
          <a:prstGeom prst="straightConnector1">
            <a:avLst/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p53"/>
          <p:cNvCxnSpPr>
            <a:stCxn id="417" idx="3"/>
            <a:endCxn id="420" idx="1"/>
          </p:cNvCxnSpPr>
          <p:nvPr/>
        </p:nvCxnSpPr>
        <p:spPr>
          <a:xfrm flipH="1" rot="10800000">
            <a:off x="1733550" y="3183094"/>
            <a:ext cx="2970600" cy="348300"/>
          </a:xfrm>
          <a:prstGeom prst="straightConnector1">
            <a:avLst/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p53"/>
          <p:cNvCxnSpPr>
            <a:endCxn id="420" idx="1"/>
          </p:cNvCxnSpPr>
          <p:nvPr/>
        </p:nvCxnSpPr>
        <p:spPr>
          <a:xfrm>
            <a:off x="1693060" y="2546536"/>
            <a:ext cx="3011100" cy="6366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8" name="Google Shape;428;p53"/>
          <p:cNvSpPr txBox="1"/>
          <p:nvPr/>
        </p:nvSpPr>
        <p:spPr>
          <a:xfrm>
            <a:off x="914400" y="1464768"/>
            <a:ext cx="10834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US, ads</a:t>
            </a:r>
            <a:endParaRPr/>
          </a:p>
        </p:txBody>
      </p:sp>
      <p:sp>
        <p:nvSpPr>
          <p:cNvPr id="429" name="Google Shape;429;p53"/>
          <p:cNvSpPr txBox="1"/>
          <p:nvPr/>
        </p:nvSpPr>
        <p:spPr>
          <a:xfrm>
            <a:off x="878681" y="4475559"/>
            <a:ext cx="8548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US, ads</a:t>
            </a:r>
            <a:endParaRPr/>
          </a:p>
        </p:txBody>
      </p:sp>
      <p:sp>
        <p:nvSpPr>
          <p:cNvPr id="430" name="Google Shape;430;p53"/>
          <p:cNvSpPr txBox="1"/>
          <p:nvPr/>
        </p:nvSpPr>
        <p:spPr>
          <a:xfrm rot="-305773">
            <a:off x="2418161" y="3406023"/>
            <a:ext cx="9465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months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819150" y="15302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problem statement here is to predict subscription retention rate of monthly costs. However, that particular subscription retention rate class label was not present in the dataset initially.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dataset is not suitable for creating s recommendation system. Therefore, we had to add new features to the dataset.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458143"/>
            <a:ext cx="7505700" cy="626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56" y="1681620"/>
            <a:ext cx="8471056" cy="287488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19150" y="1000152"/>
            <a:ext cx="7505700" cy="526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Email Text Visualization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526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Email Version Visualization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712" y="1720312"/>
            <a:ext cx="8585706" cy="271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Sent Hour Visualization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42" y="1806400"/>
            <a:ext cx="8174577" cy="2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Weekday Visualization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24" y="1833530"/>
            <a:ext cx="8517368" cy="276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User Country Visualization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60" y="1854433"/>
            <a:ext cx="8725680" cy="272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